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6"/>
  </p:notesMasterIdLst>
  <p:sldIdLst>
    <p:sldId id="256" r:id="rId5"/>
    <p:sldId id="257" r:id="rId6"/>
    <p:sldId id="258" r:id="rId7"/>
    <p:sldId id="260" r:id="rId8"/>
    <p:sldId id="259"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877899-9DCB-2D38-32F5-2811D2A27749}" v="7" dt="2026-05-26T12:47:38.437"/>
    <p1510:client id="{80E960F0-46B0-1107-2D87-20E146F82EE5}" v="30" dt="2026-05-26T12:25:29.885"/>
    <p1510:client id="{B0E6F2CE-6503-DB8D-A44C-45BDDC92B878}" v="62" dt="2026-05-26T12:36:44.7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HUGUENIN" userId="S::sylvie.leducq@kiabi.com::f64a479d-8498-4109-9da7-4b7166a7dafe" providerId="AD" clId="Web-{B0E6F2CE-6503-DB8D-A44C-45BDDC92B878}"/>
    <pc:docChg chg="modSld">
      <pc:chgData name="Sylvie HUGUENIN" userId="S::sylvie.leducq@kiabi.com::f64a479d-8498-4109-9da7-4b7166a7dafe" providerId="AD" clId="Web-{B0E6F2CE-6503-DB8D-A44C-45BDDC92B878}" dt="2026-05-26T12:36:44.795" v="61"/>
      <pc:docMkLst>
        <pc:docMk/>
      </pc:docMkLst>
      <pc:sldChg chg="modSp">
        <pc:chgData name="Sylvie HUGUENIN" userId="S::sylvie.leducq@kiabi.com::f64a479d-8498-4109-9da7-4b7166a7dafe" providerId="AD" clId="Web-{B0E6F2CE-6503-DB8D-A44C-45BDDC92B878}" dt="2026-05-26T12:36:44.795" v="61"/>
        <pc:sldMkLst>
          <pc:docMk/>
          <pc:sldMk cId="0" sldId="258"/>
        </pc:sldMkLst>
        <pc:graphicFrameChg chg="mod modGraphic">
          <ac:chgData name="Sylvie HUGUENIN" userId="S::sylvie.leducq@kiabi.com::f64a479d-8498-4109-9da7-4b7166a7dafe" providerId="AD" clId="Web-{B0E6F2CE-6503-DB8D-A44C-45BDDC92B878}" dt="2026-05-26T12:36:44.795" v="61"/>
          <ac:graphicFrameMkLst>
            <pc:docMk/>
            <pc:sldMk cId="0" sldId="258"/>
            <ac:graphicFrameMk id="13" creationId="{00000000-0000-0000-0000-000000000000}"/>
          </ac:graphicFrameMkLst>
        </pc:graphicFrameChg>
      </pc:sldChg>
    </pc:docChg>
  </pc:docChgLst>
  <pc:docChgLst>
    <pc:chgData name="Mathieu VAN MULLEM" userId="S::mathieu.vanmullem@kiabi.com::8878af1f-aa84-415f-996c-514b998176bc" providerId="AD" clId="Web-{11877899-9DCB-2D38-32F5-2811D2A27749}"/>
    <pc:docChg chg="modSld">
      <pc:chgData name="Mathieu VAN MULLEM" userId="S::mathieu.vanmullem@kiabi.com::8878af1f-aa84-415f-996c-514b998176bc" providerId="AD" clId="Web-{11877899-9DCB-2D38-32F5-2811D2A27749}" dt="2026-05-26T12:47:38.437" v="6" actId="20577"/>
      <pc:docMkLst>
        <pc:docMk/>
      </pc:docMkLst>
      <pc:sldChg chg="modSp">
        <pc:chgData name="Mathieu VAN MULLEM" userId="S::mathieu.vanmullem@kiabi.com::8878af1f-aa84-415f-996c-514b998176bc" providerId="AD" clId="Web-{11877899-9DCB-2D38-32F5-2811D2A27749}" dt="2026-05-26T12:47:38.437" v="6" actId="20577"/>
        <pc:sldMkLst>
          <pc:docMk/>
          <pc:sldMk cId="0" sldId="260"/>
        </pc:sldMkLst>
        <pc:spChg chg="mod">
          <ac:chgData name="Mathieu VAN MULLEM" userId="S::mathieu.vanmullem@kiabi.com::8878af1f-aa84-415f-996c-514b998176bc" providerId="AD" clId="Web-{11877899-9DCB-2D38-32F5-2811D2A27749}" dt="2026-05-26T12:47:38.437" v="6" actId="20577"/>
          <ac:spMkLst>
            <pc:docMk/>
            <pc:sldMk cId="0" sldId="260"/>
            <ac:spMk id="32" creationId="{00000000-0000-0000-0000-000000000000}"/>
          </ac:spMkLst>
        </pc:spChg>
      </pc:sldChg>
      <pc:sldChg chg="modSp">
        <pc:chgData name="Mathieu VAN MULLEM" userId="S::mathieu.vanmullem@kiabi.com::8878af1f-aa84-415f-996c-514b998176bc" providerId="AD" clId="Web-{11877899-9DCB-2D38-32F5-2811D2A27749}" dt="2026-05-26T12:45:21.744" v="2" actId="20577"/>
        <pc:sldMkLst>
          <pc:docMk/>
          <pc:sldMk cId="0" sldId="262"/>
        </pc:sldMkLst>
        <pc:spChg chg="mod">
          <ac:chgData name="Mathieu VAN MULLEM" userId="S::mathieu.vanmullem@kiabi.com::8878af1f-aa84-415f-996c-514b998176bc" providerId="AD" clId="Web-{11877899-9DCB-2D38-32F5-2811D2A27749}" dt="2026-05-26T12:45:21.744" v="2" actId="20577"/>
          <ac:spMkLst>
            <pc:docMk/>
            <pc:sldMk cId="0" sldId="262"/>
            <ac:spMk id="12" creationId="{00000000-0000-0000-0000-000000000000}"/>
          </ac:spMkLst>
        </pc:spChg>
      </pc:sldChg>
    </pc:docChg>
  </pc:docChgLst>
  <pc:docChgLst>
    <pc:chgData name="Mathieu VAN MULLEM" userId="S::mathieu.vanmullem@kiabi.com::8878af1f-aa84-415f-996c-514b998176bc" providerId="AD" clId="Web-{80E960F0-46B0-1107-2D87-20E146F82EE5}"/>
    <pc:docChg chg="modSld">
      <pc:chgData name="Mathieu VAN MULLEM" userId="S::mathieu.vanmullem@kiabi.com::8878af1f-aa84-415f-996c-514b998176bc" providerId="AD" clId="Web-{80E960F0-46B0-1107-2D87-20E146F82EE5}" dt="2026-05-26T12:25:29.885" v="28" actId="20577"/>
      <pc:docMkLst>
        <pc:docMk/>
      </pc:docMkLst>
      <pc:sldChg chg="modSp">
        <pc:chgData name="Mathieu VAN MULLEM" userId="S::mathieu.vanmullem@kiabi.com::8878af1f-aa84-415f-996c-514b998176bc" providerId="AD" clId="Web-{80E960F0-46B0-1107-2D87-20E146F82EE5}" dt="2026-05-26T12:23:48.361" v="26" actId="20577"/>
        <pc:sldMkLst>
          <pc:docMk/>
          <pc:sldMk cId="0" sldId="259"/>
        </pc:sldMkLst>
        <pc:spChg chg="mod">
          <ac:chgData name="Mathieu VAN MULLEM" userId="S::mathieu.vanmullem@kiabi.com::8878af1f-aa84-415f-996c-514b998176bc" providerId="AD" clId="Web-{80E960F0-46B0-1107-2D87-20E146F82EE5}" dt="2026-05-26T12:23:34.531" v="17" actId="20577"/>
          <ac:spMkLst>
            <pc:docMk/>
            <pc:sldMk cId="0" sldId="259"/>
            <ac:spMk id="18" creationId="{00000000-0000-0000-0000-000000000000}"/>
          </ac:spMkLst>
        </pc:spChg>
        <pc:spChg chg="mod">
          <ac:chgData name="Mathieu VAN MULLEM" userId="S::mathieu.vanmullem@kiabi.com::8878af1f-aa84-415f-996c-514b998176bc" providerId="AD" clId="Web-{80E960F0-46B0-1107-2D87-20E146F82EE5}" dt="2026-05-26T12:23:48.361" v="26" actId="20577"/>
          <ac:spMkLst>
            <pc:docMk/>
            <pc:sldMk cId="0" sldId="259"/>
            <ac:spMk id="26" creationId="{00000000-0000-0000-0000-000000000000}"/>
          </ac:spMkLst>
        </pc:spChg>
      </pc:sldChg>
      <pc:sldChg chg="modSp">
        <pc:chgData name="Mathieu VAN MULLEM" userId="S::mathieu.vanmullem@kiabi.com::8878af1f-aa84-415f-996c-514b998176bc" providerId="AD" clId="Web-{80E960F0-46B0-1107-2D87-20E146F82EE5}" dt="2026-05-26T12:22:36.479" v="1" actId="20577"/>
        <pc:sldMkLst>
          <pc:docMk/>
          <pc:sldMk cId="0" sldId="260"/>
        </pc:sldMkLst>
        <pc:spChg chg="mod">
          <ac:chgData name="Mathieu VAN MULLEM" userId="S::mathieu.vanmullem@kiabi.com::8878af1f-aa84-415f-996c-514b998176bc" providerId="AD" clId="Web-{80E960F0-46B0-1107-2D87-20E146F82EE5}" dt="2026-05-26T12:22:36.479" v="1" actId="20577"/>
          <ac:spMkLst>
            <pc:docMk/>
            <pc:sldMk cId="0" sldId="260"/>
            <ac:spMk id="18" creationId="{00000000-0000-0000-0000-000000000000}"/>
          </ac:spMkLst>
        </pc:spChg>
      </pc:sldChg>
      <pc:sldChg chg="modSp">
        <pc:chgData name="Mathieu VAN MULLEM" userId="S::mathieu.vanmullem@kiabi.com::8878af1f-aa84-415f-996c-514b998176bc" providerId="AD" clId="Web-{80E960F0-46B0-1107-2D87-20E146F82EE5}" dt="2026-05-26T12:25:29.885" v="28" actId="20577"/>
        <pc:sldMkLst>
          <pc:docMk/>
          <pc:sldMk cId="0" sldId="272"/>
        </pc:sldMkLst>
        <pc:spChg chg="mod">
          <ac:chgData name="Mathieu VAN MULLEM" userId="S::mathieu.vanmullem@kiabi.com::8878af1f-aa84-415f-996c-514b998176bc" providerId="AD" clId="Web-{80E960F0-46B0-1107-2D87-20E146F82EE5}" dt="2026-05-26T12:25:29.885" v="28" actId="20577"/>
          <ac:spMkLst>
            <pc:docMk/>
            <pc:sldMk cId="0" sldId="272"/>
            <ac:spMk id="1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445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20.png"/><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hyperlink" Target="https://kiabi.mirakl.net/mmp/shop/offer" TargetMode="External"/><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26.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hyperlink" Target="https://vimeo.com/1194359144/371b152df1" TargetMode="External"/><Relationship Id="rId4" Type="http://schemas.openxmlformats.org/officeDocument/2006/relationships/image" Target="../media/image3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32.png"/><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22.png"/><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74320" y="375920"/>
            <a:ext cx="11643360" cy="5839823"/>
          </a:xfrm>
          <a:prstGeom prst="rect">
            <a:avLst/>
          </a:prstGeom>
          <a:solidFill>
            <a:srgbClr val="FFFFFF"/>
          </a:solidFill>
          <a:ln/>
        </p:spPr>
        <p:txBody>
          <a:bodyPr/>
          <a:lstStyle/>
          <a:p>
            <a:endParaRPr lang="fr-FR"/>
          </a:p>
        </p:txBody>
      </p:sp>
      <p:sp>
        <p:nvSpPr>
          <p:cNvPr id="3" name="Shape 1"/>
          <p:cNvSpPr/>
          <p:nvPr/>
        </p:nvSpPr>
        <p:spPr>
          <a:xfrm>
            <a:off x="274320" y="360679"/>
            <a:ext cx="11643360" cy="5855064"/>
          </a:xfrm>
          <a:prstGeom prst="rect">
            <a:avLst/>
          </a:prstGeom>
          <a:solidFill>
            <a:srgbClr val="1A1A6E"/>
          </a:solidFill>
          <a:ln/>
        </p:spPr>
        <p:txBody>
          <a:bodyPr/>
          <a:lstStyle/>
          <a:p>
            <a:endParaRPr lang="fr-FR"/>
          </a:p>
        </p:txBody>
      </p:sp>
      <p:sp>
        <p:nvSpPr>
          <p:cNvPr id="4" name="Text 2"/>
          <p:cNvSpPr/>
          <p:nvPr/>
        </p:nvSpPr>
        <p:spPr>
          <a:xfrm>
            <a:off x="457200" y="868680"/>
            <a:ext cx="11274552" cy="457200"/>
          </a:xfrm>
          <a:prstGeom prst="rect">
            <a:avLst/>
          </a:prstGeom>
          <a:noFill/>
          <a:ln/>
        </p:spPr>
        <p:txBody>
          <a:bodyPr wrap="square" rtlCol="0" anchor="ctr"/>
          <a:lstStyle/>
          <a:p>
            <a:pPr marL="0" indent="0" algn="ctr">
              <a:buNone/>
            </a:pPr>
            <a:r>
              <a:rPr lang="en-US" b="1" kern="0" spc="400">
                <a:solidFill>
                  <a:srgbClr val="EBC23A"/>
                </a:solidFill>
                <a:latin typeface="Arial" pitchFamily="34" charset="0"/>
                <a:ea typeface="Arial" pitchFamily="34" charset="-122"/>
                <a:cs typeface="Arial" pitchFamily="34" charset="-120"/>
              </a:rPr>
              <a:t>SOLDES D'ÉTÉ 2026</a:t>
            </a:r>
            <a:endParaRPr lang="en-US"/>
          </a:p>
        </p:txBody>
      </p:sp>
      <p:sp>
        <p:nvSpPr>
          <p:cNvPr id="5" name="Text 3"/>
          <p:cNvSpPr/>
          <p:nvPr/>
        </p:nvSpPr>
        <p:spPr>
          <a:xfrm>
            <a:off x="457200" y="1737360"/>
            <a:ext cx="11274552" cy="1005840"/>
          </a:xfrm>
          <a:prstGeom prst="rect">
            <a:avLst/>
          </a:prstGeom>
          <a:noFill/>
          <a:ln/>
        </p:spPr>
        <p:txBody>
          <a:bodyPr wrap="square" rtlCol="0" anchor="ctr"/>
          <a:lstStyle/>
          <a:p>
            <a:pPr marL="0" indent="0" algn="ctr">
              <a:buNone/>
            </a:pPr>
            <a:endParaRPr lang="en-US" sz="5200" b="1">
              <a:solidFill>
                <a:srgbClr val="FFFFFF"/>
              </a:solidFill>
              <a:latin typeface="Arial" pitchFamily="34" charset="0"/>
              <a:ea typeface="Arial" pitchFamily="34" charset="-122"/>
              <a:cs typeface="Arial" pitchFamily="34" charset="-120"/>
            </a:endParaRPr>
          </a:p>
          <a:p>
            <a:pPr marL="0" indent="0" algn="ctr">
              <a:buNone/>
            </a:pPr>
            <a:endParaRPr lang="en-US" sz="5200" b="1">
              <a:solidFill>
                <a:srgbClr val="FFFFFF"/>
              </a:solidFill>
              <a:latin typeface="Arial" pitchFamily="34" charset="0"/>
              <a:ea typeface="Arial" pitchFamily="34" charset="-122"/>
              <a:cs typeface="Arial" pitchFamily="34" charset="-120"/>
            </a:endParaRPr>
          </a:p>
          <a:p>
            <a:pPr marL="0" indent="0" algn="ctr">
              <a:buNone/>
            </a:pPr>
            <a:r>
              <a:rPr lang="en-US" sz="4000" b="1">
                <a:solidFill>
                  <a:srgbClr val="FFFFFF"/>
                </a:solidFill>
                <a:latin typeface="Arial" pitchFamily="34" charset="0"/>
                <a:ea typeface="Arial" pitchFamily="34" charset="-122"/>
                <a:cs typeface="Arial" pitchFamily="34" charset="-120"/>
              </a:rPr>
              <a:t>Guide : Comment </a:t>
            </a:r>
            <a:r>
              <a:rPr lang="en-US" sz="4000" b="1" err="1">
                <a:solidFill>
                  <a:srgbClr val="FFFFFF"/>
                </a:solidFill>
                <a:latin typeface="Arial" pitchFamily="34" charset="0"/>
                <a:ea typeface="Arial" pitchFamily="34" charset="-122"/>
                <a:cs typeface="Arial" pitchFamily="34" charset="-120"/>
              </a:rPr>
              <a:t>paramétrer</a:t>
            </a:r>
            <a:r>
              <a:rPr lang="en-US" sz="4000" b="1">
                <a:solidFill>
                  <a:srgbClr val="FFFFFF"/>
                </a:solidFill>
                <a:latin typeface="Arial" pitchFamily="34" charset="0"/>
                <a:ea typeface="Arial" pitchFamily="34" charset="-122"/>
                <a:cs typeface="Arial" pitchFamily="34" charset="-120"/>
              </a:rPr>
              <a:t> </a:t>
            </a:r>
            <a:r>
              <a:rPr lang="en-US" sz="4000" b="1" err="1">
                <a:solidFill>
                  <a:srgbClr val="FFFFFF"/>
                </a:solidFill>
                <a:latin typeface="Arial" pitchFamily="34" charset="0"/>
                <a:ea typeface="Arial" pitchFamily="34" charset="-122"/>
                <a:cs typeface="Arial" pitchFamily="34" charset="-120"/>
              </a:rPr>
              <a:t>vos</a:t>
            </a:r>
            <a:r>
              <a:rPr lang="en-US" sz="4000" b="1">
                <a:solidFill>
                  <a:srgbClr val="FFFFFF"/>
                </a:solidFill>
                <a:latin typeface="Arial" pitchFamily="34" charset="0"/>
                <a:ea typeface="Arial" pitchFamily="34" charset="-122"/>
                <a:cs typeface="Arial" pitchFamily="34" charset="-120"/>
              </a:rPr>
              <a:t> </a:t>
            </a:r>
            <a:r>
              <a:rPr lang="en-US" sz="4000" b="1" err="1">
                <a:solidFill>
                  <a:srgbClr val="FFFFFF"/>
                </a:solidFill>
                <a:latin typeface="Arial" pitchFamily="34" charset="0"/>
                <a:ea typeface="Arial" pitchFamily="34" charset="-122"/>
                <a:cs typeface="Arial" pitchFamily="34" charset="-120"/>
              </a:rPr>
              <a:t>soldes</a:t>
            </a:r>
            <a:r>
              <a:rPr lang="en-US" sz="4000" b="1">
                <a:solidFill>
                  <a:srgbClr val="FFFFFF"/>
                </a:solidFill>
                <a:latin typeface="Arial" pitchFamily="34" charset="0"/>
                <a:ea typeface="Arial" pitchFamily="34" charset="-122"/>
                <a:cs typeface="Arial" pitchFamily="34" charset="-120"/>
              </a:rPr>
              <a:t> </a:t>
            </a:r>
            <a:r>
              <a:rPr lang="en-US" sz="4000" b="1" err="1">
                <a:solidFill>
                  <a:srgbClr val="FFFFFF"/>
                </a:solidFill>
                <a:latin typeface="Arial" pitchFamily="34" charset="0"/>
                <a:ea typeface="Arial" pitchFamily="34" charset="-122"/>
                <a:cs typeface="Arial" pitchFamily="34" charset="-120"/>
              </a:rPr>
              <a:t>d’été</a:t>
            </a:r>
            <a:r>
              <a:rPr lang="en-US" sz="4000" b="1">
                <a:solidFill>
                  <a:srgbClr val="FFFFFF"/>
                </a:solidFill>
                <a:latin typeface="Arial" pitchFamily="34" charset="0"/>
                <a:ea typeface="Arial" pitchFamily="34" charset="-122"/>
                <a:cs typeface="Arial" pitchFamily="34" charset="-120"/>
              </a:rPr>
              <a:t> 2026 sur </a:t>
            </a:r>
            <a:r>
              <a:rPr lang="en-US" sz="4000" b="1" err="1">
                <a:solidFill>
                  <a:srgbClr val="FFFFFF"/>
                </a:solidFill>
                <a:latin typeface="Arial" pitchFamily="34" charset="0"/>
                <a:ea typeface="Arial" pitchFamily="34" charset="-122"/>
                <a:cs typeface="Arial" pitchFamily="34" charset="-120"/>
              </a:rPr>
              <a:t>Kiabi</a:t>
            </a:r>
            <a:r>
              <a:rPr lang="en-US" sz="4000" b="1">
                <a:solidFill>
                  <a:srgbClr val="FFFFFF"/>
                </a:solidFill>
                <a:latin typeface="Arial" pitchFamily="34" charset="0"/>
                <a:ea typeface="Arial" pitchFamily="34" charset="-122"/>
                <a:cs typeface="Arial" pitchFamily="34" charset="-120"/>
              </a:rPr>
              <a:t> ?</a:t>
            </a:r>
            <a:endParaRPr lang="en-US" sz="4000"/>
          </a:p>
        </p:txBody>
      </p:sp>
      <p:sp>
        <p:nvSpPr>
          <p:cNvPr id="6" name="Text 4"/>
          <p:cNvSpPr/>
          <p:nvPr/>
        </p:nvSpPr>
        <p:spPr>
          <a:xfrm>
            <a:off x="1371600" y="3017520"/>
            <a:ext cx="9445752" cy="731520"/>
          </a:xfrm>
          <a:prstGeom prst="rect">
            <a:avLst/>
          </a:prstGeom>
          <a:noFill/>
          <a:ln/>
        </p:spPr>
        <p:txBody>
          <a:bodyPr wrap="square" rtlCol="0" anchor="ctr"/>
          <a:lstStyle/>
          <a:p>
            <a:pPr marL="0" indent="0" algn="ctr">
              <a:buNone/>
            </a:pPr>
            <a:endParaRPr lang="en-US" sz="1700"/>
          </a:p>
        </p:txBody>
      </p:sp>
      <p:sp>
        <p:nvSpPr>
          <p:cNvPr id="9" name="Text 6"/>
          <p:cNvSpPr/>
          <p:nvPr/>
        </p:nvSpPr>
        <p:spPr>
          <a:xfrm>
            <a:off x="2743200" y="4023360"/>
            <a:ext cx="2651760" cy="1051560"/>
          </a:xfrm>
          <a:prstGeom prst="rect">
            <a:avLst/>
          </a:prstGeom>
          <a:noFill/>
          <a:ln/>
        </p:spPr>
        <p:txBody>
          <a:bodyPr wrap="square" rtlCol="0" anchor="ctr"/>
          <a:lstStyle/>
          <a:p>
            <a:pPr marL="0" indent="0" algn="l">
              <a:buNone/>
            </a:pPr>
            <a:endParaRPr lang="en-US" sz="1400"/>
          </a:p>
        </p:txBody>
      </p:sp>
      <p:sp>
        <p:nvSpPr>
          <p:cNvPr id="12" name="Text 8"/>
          <p:cNvSpPr/>
          <p:nvPr/>
        </p:nvSpPr>
        <p:spPr>
          <a:xfrm>
            <a:off x="7616952" y="4023360"/>
            <a:ext cx="2651760" cy="1051560"/>
          </a:xfrm>
          <a:prstGeom prst="rect">
            <a:avLst/>
          </a:prstGeom>
          <a:noFill/>
          <a:ln/>
        </p:spPr>
        <p:txBody>
          <a:bodyPr wrap="square" rtlCol="0" anchor="ctr"/>
          <a:lstStyle/>
          <a:p>
            <a:pPr marL="0" indent="0" algn="l">
              <a:buNone/>
            </a:pPr>
            <a:endParaRPr lang="en-US" sz="1400"/>
          </a:p>
        </p:txBody>
      </p:sp>
      <p:sp>
        <p:nvSpPr>
          <p:cNvPr id="13" name="Text 9"/>
          <p:cNvSpPr/>
          <p:nvPr/>
        </p:nvSpPr>
        <p:spPr>
          <a:xfrm>
            <a:off x="457200" y="6352344"/>
            <a:ext cx="6400800" cy="365760"/>
          </a:xfrm>
          <a:prstGeom prst="rect">
            <a:avLst/>
          </a:prstGeom>
          <a:noFill/>
          <a:ln/>
        </p:spPr>
        <p:txBody>
          <a:bodyPr wrap="square" rtlCol="0" anchor="ctr"/>
          <a:lstStyle/>
          <a:p>
            <a:pPr marL="0" indent="0" algn="l">
              <a:buNone/>
            </a:pPr>
            <a:r>
              <a:rPr lang="en-US" sz="1400" b="1" i="1">
                <a:solidFill>
                  <a:srgbClr val="1A1A6E"/>
                </a:solidFill>
                <a:latin typeface="Georgia" pitchFamily="34" charset="0"/>
                <a:ea typeface="Georgia" pitchFamily="34" charset="-122"/>
                <a:cs typeface="Georgia" pitchFamily="34" charset="-120"/>
              </a:rPr>
              <a:t>Toujours plus pour les familles</a:t>
            </a:r>
            <a:endParaRPr lang="en-US" sz="1400"/>
          </a:p>
        </p:txBody>
      </p:sp>
      <p:pic>
        <p:nvPicPr>
          <p:cNvPr id="14" name="Image 2" descr="assets/kiabi_logo_real.png"/>
          <p:cNvPicPr>
            <a:picLocks noChangeAspect="1"/>
          </p:cNvPicPr>
          <p:nvPr/>
        </p:nvPicPr>
        <p:blipFill>
          <a:blip r:embed="rId3"/>
          <a:stretch>
            <a:fillRect/>
          </a:stretch>
        </p:blipFill>
        <p:spPr>
          <a:xfrm>
            <a:off x="10371038" y="6361945"/>
            <a:ext cx="1554480" cy="34655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tag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6B4FD8"/>
                </a:solidFill>
                <a:latin typeface="Arial" pitchFamily="34" charset="0"/>
                <a:ea typeface="Arial" pitchFamily="34" charset="-122"/>
                <a:cs typeface="Arial" pitchFamily="34" charset="-120"/>
              </a:rPr>
              <a:t>PARTIE 3 · JE VENDS SUR PLUSIEURS PAYS</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B3 · Exemple concret de paramétrage</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64208"/>
            <a:ext cx="10634472" cy="365760"/>
          </a:xfrm>
          <a:prstGeom prst="rect">
            <a:avLst/>
          </a:prstGeom>
          <a:noFill/>
          <a:ln/>
        </p:spPr>
        <p:txBody>
          <a:bodyPr wrap="square" rtlCol="0" anchor="ctr"/>
          <a:lstStyle/>
          <a:p>
            <a:pPr marL="0" indent="0" algn="l">
              <a:buNone/>
            </a:pPr>
            <a:r>
              <a:rPr lang="en-US" sz="1300" b="1">
                <a:solidFill>
                  <a:srgbClr val="2E9E5B"/>
                </a:solidFill>
                <a:latin typeface="Arial" pitchFamily="34" charset="0"/>
                <a:ea typeface="Arial" pitchFamily="34" charset="-122"/>
                <a:cs typeface="Arial" pitchFamily="34" charset="-120"/>
              </a:rPr>
              <a:t>Exemple : </a:t>
            </a:r>
            <a:r>
              <a:rPr lang="en-US" sz="1300">
                <a:solidFill>
                  <a:srgbClr val="222222"/>
                </a:solidFill>
                <a:latin typeface="Arial" pitchFamily="34" charset="0"/>
                <a:ea typeface="Arial" pitchFamily="34" charset="-122"/>
                <a:cs typeface="Arial" pitchFamily="34" charset="-120"/>
              </a:rPr>
              <a:t>vous vendez un produit sur la </a:t>
            </a:r>
            <a:r>
              <a:rPr lang="en-US" sz="1300" b="1">
                <a:solidFill>
                  <a:srgbClr val="1A1A6E"/>
                </a:solidFill>
                <a:latin typeface="Arial" pitchFamily="34" charset="0"/>
                <a:ea typeface="Arial" pitchFamily="34" charset="-122"/>
                <a:cs typeface="Arial" pitchFamily="34" charset="-120"/>
              </a:rPr>
              <a:t>France</a:t>
            </a:r>
            <a:r>
              <a:rPr lang="en-US" sz="1300">
                <a:solidFill>
                  <a:srgbClr val="222222"/>
                </a:solidFill>
                <a:latin typeface="Arial" pitchFamily="34" charset="0"/>
                <a:ea typeface="Arial" pitchFamily="34" charset="-122"/>
                <a:cs typeface="Arial" pitchFamily="34" charset="-120"/>
              </a:rPr>
              <a:t>, l'</a:t>
            </a:r>
            <a:r>
              <a:rPr lang="en-US" sz="1300" b="1">
                <a:solidFill>
                  <a:srgbClr val="1A1A6E"/>
                </a:solidFill>
                <a:latin typeface="Arial" pitchFamily="34" charset="0"/>
                <a:ea typeface="Arial" pitchFamily="34" charset="-122"/>
                <a:cs typeface="Arial" pitchFamily="34" charset="-120"/>
              </a:rPr>
              <a:t>Espagne</a:t>
            </a:r>
            <a:r>
              <a:rPr lang="en-US" sz="1300">
                <a:solidFill>
                  <a:srgbClr val="222222"/>
                </a:solidFill>
                <a:latin typeface="Arial" pitchFamily="34" charset="0"/>
                <a:ea typeface="Arial" pitchFamily="34" charset="-122"/>
                <a:cs typeface="Arial" pitchFamily="34" charset="-120"/>
              </a:rPr>
              <a:t> et l'</a:t>
            </a:r>
            <a:r>
              <a:rPr lang="en-US" sz="1300" b="1">
                <a:solidFill>
                  <a:srgbClr val="1A1A6E"/>
                </a:solidFill>
                <a:latin typeface="Arial" pitchFamily="34" charset="0"/>
                <a:ea typeface="Arial" pitchFamily="34" charset="-122"/>
                <a:cs typeface="Arial" pitchFamily="34" charset="-120"/>
              </a:rPr>
              <a:t>Italie</a:t>
            </a:r>
            <a:r>
              <a:rPr lang="en-US" sz="1300">
                <a:solidFill>
                  <a:srgbClr val="222222"/>
                </a:solidFill>
                <a:latin typeface="Arial" pitchFamily="34" charset="0"/>
                <a:ea typeface="Arial" pitchFamily="34" charset="-122"/>
                <a:cs typeface="Arial" pitchFamily="34" charset="-120"/>
              </a:rPr>
              <a:t>. Remise à 12 € (FR), 15 € (ES) et 15 € (IT).</a:t>
            </a:r>
            <a:endParaRPr lang="en-US" sz="1300"/>
          </a:p>
        </p:txBody>
      </p:sp>
      <p:sp>
        <p:nvSpPr>
          <p:cNvPr id="13" name="Shape 9"/>
          <p:cNvSpPr/>
          <p:nvPr/>
        </p:nvSpPr>
        <p:spPr>
          <a:xfrm>
            <a:off x="777240" y="2084832"/>
            <a:ext cx="10634472" cy="2788920"/>
          </a:xfrm>
          <a:prstGeom prst="roundRect">
            <a:avLst>
              <a:gd name="adj" fmla="val 1967"/>
            </a:avLst>
          </a:prstGeom>
          <a:solidFill>
            <a:srgbClr val="1E1E3A"/>
          </a:solidFill>
          <a:ln/>
          <a:effectLst>
            <a:outerShdw blurRad="88900" dist="38100" dir="8100000" algn="bl" rotWithShape="0">
              <a:srgbClr val="000000">
                <a:alpha val="13000"/>
              </a:srgbClr>
            </a:outerShdw>
          </a:effectLst>
        </p:spPr>
        <p:txBody>
          <a:bodyPr/>
          <a:lstStyle/>
          <a:p>
            <a:endParaRPr lang="fr-FR"/>
          </a:p>
        </p:txBody>
      </p:sp>
      <p:sp>
        <p:nvSpPr>
          <p:cNvPr id="14" name="Text 10"/>
          <p:cNvSpPr/>
          <p:nvPr/>
        </p:nvSpPr>
        <p:spPr>
          <a:xfrm>
            <a:off x="1051560" y="2212848"/>
            <a:ext cx="10085832" cy="2542032"/>
          </a:xfrm>
          <a:prstGeom prst="rect">
            <a:avLst/>
          </a:prstGeom>
          <a:noFill/>
          <a:ln/>
        </p:spPr>
        <p:txBody>
          <a:bodyPr wrap="square" rtlCol="0" anchor="t"/>
          <a:lstStyle/>
          <a:p>
            <a:pPr marL="0" indent="0" algn="l">
              <a:lnSpc>
                <a:spcPct val="112000"/>
              </a:lnSpc>
              <a:buNone/>
            </a:pPr>
            <a:r>
              <a:rPr lang="en-US" sz="1050">
                <a:solidFill>
                  <a:srgbClr val="8C8CB8"/>
                </a:solidFill>
                <a:latin typeface="Consolas" pitchFamily="34" charset="0"/>
                <a:ea typeface="Consolas" pitchFamily="34" charset="-122"/>
                <a:cs typeface="Consolas" pitchFamily="34" charset="-120"/>
              </a:rPr>
              <a:t># Prix par défaut — OBLIGATOIRE (sinon rejet Mirakl)</a:t>
            </a:r>
            <a:endParaRPr lang="en-US" sz="1050"/>
          </a:p>
          <a:p>
            <a:pPr marL="0" indent="0" algn="l">
              <a:lnSpc>
                <a:spcPct val="112000"/>
              </a:lnSpc>
              <a:buNone/>
            </a:pPr>
            <a:r>
              <a:rPr lang="en-US" sz="1050">
                <a:solidFill>
                  <a:srgbClr val="F2C84B"/>
                </a:solidFill>
                <a:latin typeface="Consolas" pitchFamily="34" charset="0"/>
                <a:ea typeface="Consolas" pitchFamily="34" charset="-122"/>
                <a:cs typeface="Consolas" pitchFamily="34" charset="-120"/>
              </a:rPr>
              <a:t>price</a:t>
            </a:r>
            <a:r>
              <a:rPr lang="en-US" sz="1050">
                <a:solidFill>
                  <a:srgbClr val="AAAAD0"/>
                </a:solidFill>
                <a:latin typeface="Consolas" pitchFamily="34" charset="0"/>
                <a:ea typeface="Consolas" pitchFamily="34" charset="-122"/>
                <a:cs typeface="Consolas" pitchFamily="34" charset="-120"/>
              </a:rPr>
              <a:t> = </a:t>
            </a:r>
            <a:r>
              <a:rPr lang="en-US" sz="1050">
                <a:solidFill>
                  <a:srgbClr val="8CE0A5"/>
                </a:solidFill>
                <a:latin typeface="Consolas" pitchFamily="34" charset="0"/>
                <a:ea typeface="Consolas" pitchFamily="34" charset="-122"/>
                <a:cs typeface="Consolas" pitchFamily="34" charset="-120"/>
              </a:rPr>
              <a:t>20€</a:t>
            </a:r>
            <a:endParaRPr lang="en-US" sz="1050"/>
          </a:p>
          <a:p>
            <a:pPr marL="0" indent="0" algn="l">
              <a:lnSpc>
                <a:spcPct val="112000"/>
              </a:lnSpc>
              <a:buNone/>
            </a:pPr>
            <a:endParaRPr lang="en-US" sz="1050"/>
          </a:p>
          <a:p>
            <a:pPr marL="0" indent="0" algn="l">
              <a:lnSpc>
                <a:spcPct val="112000"/>
              </a:lnSpc>
              <a:buNone/>
            </a:pPr>
            <a:r>
              <a:rPr lang="en-US" sz="1050">
                <a:solidFill>
                  <a:srgbClr val="8C8CB8"/>
                </a:solidFill>
                <a:latin typeface="Consolas" pitchFamily="34" charset="0"/>
                <a:ea typeface="Consolas" pitchFamily="34" charset="-122"/>
                <a:cs typeface="Consolas" pitchFamily="34" charset="-120"/>
              </a:rPr>
              <a:t># Canal France (100)</a:t>
            </a:r>
            <a:endParaRPr lang="en-US" sz="1050"/>
          </a:p>
          <a:p>
            <a:pPr marL="0" indent="0" algn="l">
              <a:lnSpc>
                <a:spcPct val="112000"/>
              </a:lnSpc>
              <a:buNone/>
            </a:pPr>
            <a:r>
              <a:rPr lang="en-US" sz="1050">
                <a:solidFill>
                  <a:srgbClr val="F2C84B"/>
                </a:solidFill>
                <a:latin typeface="Consolas" pitchFamily="34" charset="0"/>
                <a:ea typeface="Consolas" pitchFamily="34" charset="-122"/>
                <a:cs typeface="Consolas" pitchFamily="34" charset="-120"/>
              </a:rPr>
              <a:t>price[channel=100]</a:t>
            </a:r>
            <a:r>
              <a:rPr lang="en-US" sz="1050">
                <a:solidFill>
                  <a:srgbClr val="8CE0A5"/>
                </a:solidFill>
                <a:latin typeface="Consolas" pitchFamily="34" charset="0"/>
                <a:ea typeface="Consolas" pitchFamily="34" charset="-122"/>
                <a:cs typeface="Consolas" pitchFamily="34" charset="-120"/>
              </a:rPr>
              <a:t> = 20€   </a:t>
            </a:r>
            <a:r>
              <a:rPr lang="en-US" sz="1050">
                <a:solidFill>
                  <a:srgbClr val="F2C84B"/>
                </a:solidFill>
                <a:latin typeface="Consolas" pitchFamily="34" charset="0"/>
                <a:ea typeface="Consolas" pitchFamily="34" charset="-122"/>
                <a:cs typeface="Consolas" pitchFamily="34" charset="-120"/>
              </a:rPr>
              <a:t>discount-price[channel=100]</a:t>
            </a:r>
            <a:r>
              <a:rPr lang="en-US" sz="1050">
                <a:solidFill>
                  <a:srgbClr val="8CE0A5"/>
                </a:solidFill>
                <a:latin typeface="Consolas" pitchFamily="34" charset="0"/>
                <a:ea typeface="Consolas" pitchFamily="34" charset="-122"/>
                <a:cs typeface="Consolas" pitchFamily="34" charset="-120"/>
              </a:rPr>
              <a:t> = 12€</a:t>
            </a:r>
            <a:endParaRPr lang="en-US" sz="1050"/>
          </a:p>
          <a:p>
            <a:pPr marL="0" indent="0" algn="l">
              <a:lnSpc>
                <a:spcPct val="112000"/>
              </a:lnSpc>
              <a:buNone/>
            </a:pPr>
            <a:r>
              <a:rPr lang="en-US" sz="1050">
                <a:solidFill>
                  <a:srgbClr val="F2C84B"/>
                </a:solidFill>
                <a:latin typeface="Consolas" pitchFamily="34" charset="0"/>
                <a:ea typeface="Consolas" pitchFamily="34" charset="-122"/>
                <a:cs typeface="Consolas" pitchFamily="34" charset="-120"/>
              </a:rPr>
              <a:t>discount-start-date[channel=100]</a:t>
            </a:r>
            <a:r>
              <a:rPr lang="en-US" sz="1050">
                <a:solidFill>
                  <a:srgbClr val="8CE0A5"/>
                </a:solidFill>
                <a:latin typeface="Consolas" pitchFamily="34" charset="0"/>
                <a:ea typeface="Consolas" pitchFamily="34" charset="-122"/>
                <a:cs typeface="Consolas" pitchFamily="34" charset="-120"/>
              </a:rPr>
              <a:t> = 2026-06-24   </a:t>
            </a:r>
            <a:r>
              <a:rPr lang="en-US" sz="1050">
                <a:solidFill>
                  <a:srgbClr val="F2C84B"/>
                </a:solidFill>
                <a:latin typeface="Consolas" pitchFamily="34" charset="0"/>
                <a:ea typeface="Consolas" pitchFamily="34" charset="-122"/>
                <a:cs typeface="Consolas" pitchFamily="34" charset="-120"/>
              </a:rPr>
              <a:t>discount-end-date[channel=100]</a:t>
            </a:r>
            <a:r>
              <a:rPr lang="en-US" sz="1050">
                <a:solidFill>
                  <a:srgbClr val="8CE0A5"/>
                </a:solidFill>
                <a:latin typeface="Consolas" pitchFamily="34" charset="0"/>
                <a:ea typeface="Consolas" pitchFamily="34" charset="-122"/>
                <a:cs typeface="Consolas" pitchFamily="34" charset="-120"/>
              </a:rPr>
              <a:t> = 2026-07-21</a:t>
            </a:r>
            <a:endParaRPr lang="en-US" sz="1050"/>
          </a:p>
          <a:p>
            <a:pPr marL="0" indent="0" algn="l">
              <a:lnSpc>
                <a:spcPct val="112000"/>
              </a:lnSpc>
              <a:buNone/>
            </a:pPr>
            <a:endParaRPr lang="en-US" sz="1050"/>
          </a:p>
          <a:p>
            <a:pPr marL="0" indent="0" algn="l">
              <a:lnSpc>
                <a:spcPct val="112000"/>
              </a:lnSpc>
              <a:buNone/>
            </a:pPr>
            <a:r>
              <a:rPr lang="en-US" sz="1050">
                <a:solidFill>
                  <a:srgbClr val="8C8CB8"/>
                </a:solidFill>
                <a:latin typeface="Consolas" pitchFamily="34" charset="0"/>
                <a:ea typeface="Consolas" pitchFamily="34" charset="-122"/>
                <a:cs typeface="Consolas" pitchFamily="34" charset="-120"/>
              </a:rPr>
              <a:t># Canal Espagne (200)</a:t>
            </a:r>
            <a:endParaRPr lang="en-US" sz="1050"/>
          </a:p>
          <a:p>
            <a:pPr marL="0" indent="0" algn="l">
              <a:lnSpc>
                <a:spcPct val="112000"/>
              </a:lnSpc>
              <a:buNone/>
            </a:pPr>
            <a:r>
              <a:rPr lang="en-US" sz="1050">
                <a:solidFill>
                  <a:srgbClr val="F2C84B"/>
                </a:solidFill>
                <a:latin typeface="Consolas" pitchFamily="34" charset="0"/>
                <a:ea typeface="Consolas" pitchFamily="34" charset="-122"/>
                <a:cs typeface="Consolas" pitchFamily="34" charset="-120"/>
              </a:rPr>
              <a:t>price[channel=200]</a:t>
            </a:r>
            <a:r>
              <a:rPr lang="en-US" sz="1050">
                <a:solidFill>
                  <a:srgbClr val="8CE0A5"/>
                </a:solidFill>
                <a:latin typeface="Consolas" pitchFamily="34" charset="0"/>
                <a:ea typeface="Consolas" pitchFamily="34" charset="-122"/>
                <a:cs typeface="Consolas" pitchFamily="34" charset="-120"/>
              </a:rPr>
              <a:t> = 20€   </a:t>
            </a:r>
            <a:r>
              <a:rPr lang="en-US" sz="1050">
                <a:solidFill>
                  <a:srgbClr val="F2C84B"/>
                </a:solidFill>
                <a:latin typeface="Consolas" pitchFamily="34" charset="0"/>
                <a:ea typeface="Consolas" pitchFamily="34" charset="-122"/>
                <a:cs typeface="Consolas" pitchFamily="34" charset="-120"/>
              </a:rPr>
              <a:t>discount-price[channel=200]</a:t>
            </a:r>
            <a:r>
              <a:rPr lang="en-US" sz="1050">
                <a:solidFill>
                  <a:srgbClr val="8CE0A5"/>
                </a:solidFill>
                <a:latin typeface="Consolas" pitchFamily="34" charset="0"/>
                <a:ea typeface="Consolas" pitchFamily="34" charset="-122"/>
                <a:cs typeface="Consolas" pitchFamily="34" charset="-120"/>
              </a:rPr>
              <a:t> = 15€</a:t>
            </a:r>
            <a:endParaRPr lang="en-US" sz="1050"/>
          </a:p>
          <a:p>
            <a:pPr marL="0" indent="0" algn="l">
              <a:lnSpc>
                <a:spcPct val="112000"/>
              </a:lnSpc>
              <a:buNone/>
            </a:pPr>
            <a:r>
              <a:rPr lang="en-US" sz="1050">
                <a:solidFill>
                  <a:srgbClr val="F2C84B"/>
                </a:solidFill>
                <a:latin typeface="Consolas" pitchFamily="34" charset="0"/>
                <a:ea typeface="Consolas" pitchFamily="34" charset="-122"/>
                <a:cs typeface="Consolas" pitchFamily="34" charset="-120"/>
              </a:rPr>
              <a:t>discount-start-date[channel=200]</a:t>
            </a:r>
            <a:r>
              <a:rPr lang="en-US" sz="1050">
                <a:solidFill>
                  <a:srgbClr val="8CE0A5"/>
                </a:solidFill>
                <a:latin typeface="Consolas" pitchFamily="34" charset="0"/>
                <a:ea typeface="Consolas" pitchFamily="34" charset="-122"/>
                <a:cs typeface="Consolas" pitchFamily="34" charset="-120"/>
              </a:rPr>
              <a:t> = 2026-07-04   </a:t>
            </a:r>
            <a:r>
              <a:rPr lang="en-US" sz="1050">
                <a:solidFill>
                  <a:srgbClr val="F2C84B"/>
                </a:solidFill>
                <a:latin typeface="Consolas" pitchFamily="34" charset="0"/>
                <a:ea typeface="Consolas" pitchFamily="34" charset="-122"/>
                <a:cs typeface="Consolas" pitchFamily="34" charset="-120"/>
              </a:rPr>
              <a:t>discount-end-date[channel=200]</a:t>
            </a:r>
            <a:r>
              <a:rPr lang="en-US" sz="1050">
                <a:solidFill>
                  <a:srgbClr val="8CE0A5"/>
                </a:solidFill>
                <a:latin typeface="Consolas" pitchFamily="34" charset="0"/>
                <a:ea typeface="Consolas" pitchFamily="34" charset="-122"/>
                <a:cs typeface="Consolas" pitchFamily="34" charset="-120"/>
              </a:rPr>
              <a:t> = 2026-08-23</a:t>
            </a:r>
            <a:endParaRPr lang="en-US" sz="1050"/>
          </a:p>
          <a:p>
            <a:pPr marL="0" indent="0" algn="l">
              <a:lnSpc>
                <a:spcPct val="112000"/>
              </a:lnSpc>
              <a:buNone/>
            </a:pPr>
            <a:endParaRPr lang="en-US" sz="1050"/>
          </a:p>
          <a:p>
            <a:pPr marL="0" indent="0" algn="l">
              <a:lnSpc>
                <a:spcPct val="112000"/>
              </a:lnSpc>
              <a:buNone/>
            </a:pPr>
            <a:r>
              <a:rPr lang="en-US" sz="1050">
                <a:solidFill>
                  <a:srgbClr val="8C8CB8"/>
                </a:solidFill>
                <a:latin typeface="Consolas" pitchFamily="34" charset="0"/>
                <a:ea typeface="Consolas" pitchFamily="34" charset="-122"/>
                <a:cs typeface="Consolas" pitchFamily="34" charset="-120"/>
              </a:rPr>
              <a:t># Canal Italie (300)</a:t>
            </a:r>
            <a:endParaRPr lang="en-US" sz="1050"/>
          </a:p>
          <a:p>
            <a:pPr marL="0" indent="0" algn="l">
              <a:lnSpc>
                <a:spcPct val="112000"/>
              </a:lnSpc>
              <a:buNone/>
            </a:pPr>
            <a:r>
              <a:rPr lang="en-US" sz="1050">
                <a:solidFill>
                  <a:srgbClr val="F2C84B"/>
                </a:solidFill>
                <a:latin typeface="Consolas" pitchFamily="34" charset="0"/>
                <a:ea typeface="Consolas" pitchFamily="34" charset="-122"/>
                <a:cs typeface="Consolas" pitchFamily="34" charset="-120"/>
              </a:rPr>
              <a:t>price[channel=300]</a:t>
            </a:r>
            <a:r>
              <a:rPr lang="en-US" sz="1050">
                <a:solidFill>
                  <a:srgbClr val="8CE0A5"/>
                </a:solidFill>
                <a:latin typeface="Consolas" pitchFamily="34" charset="0"/>
                <a:ea typeface="Consolas" pitchFamily="34" charset="-122"/>
                <a:cs typeface="Consolas" pitchFamily="34" charset="-120"/>
              </a:rPr>
              <a:t> = 20€   </a:t>
            </a:r>
            <a:r>
              <a:rPr lang="en-US" sz="1050">
                <a:solidFill>
                  <a:srgbClr val="F2C84B"/>
                </a:solidFill>
                <a:latin typeface="Consolas" pitchFamily="34" charset="0"/>
                <a:ea typeface="Consolas" pitchFamily="34" charset="-122"/>
                <a:cs typeface="Consolas" pitchFamily="34" charset="-120"/>
              </a:rPr>
              <a:t>discount-price[channel=300]</a:t>
            </a:r>
            <a:r>
              <a:rPr lang="en-US" sz="1050">
                <a:solidFill>
                  <a:srgbClr val="8CE0A5"/>
                </a:solidFill>
                <a:latin typeface="Consolas" pitchFamily="34" charset="0"/>
                <a:ea typeface="Consolas" pitchFamily="34" charset="-122"/>
                <a:cs typeface="Consolas" pitchFamily="34" charset="-120"/>
              </a:rPr>
              <a:t> = 15€</a:t>
            </a:r>
            <a:endParaRPr lang="en-US" sz="1050"/>
          </a:p>
          <a:p>
            <a:pPr marL="0" indent="0" algn="l">
              <a:lnSpc>
                <a:spcPct val="112000"/>
              </a:lnSpc>
              <a:buNone/>
            </a:pPr>
            <a:r>
              <a:rPr lang="en-US" sz="1050">
                <a:solidFill>
                  <a:srgbClr val="F2C84B"/>
                </a:solidFill>
                <a:latin typeface="Consolas" pitchFamily="34" charset="0"/>
                <a:ea typeface="Consolas" pitchFamily="34" charset="-122"/>
                <a:cs typeface="Consolas" pitchFamily="34" charset="-120"/>
              </a:rPr>
              <a:t>discount-start-date[channel=300]</a:t>
            </a:r>
            <a:r>
              <a:rPr lang="en-US" sz="1050">
                <a:solidFill>
                  <a:srgbClr val="8CE0A5"/>
                </a:solidFill>
                <a:latin typeface="Consolas" pitchFamily="34" charset="0"/>
                <a:ea typeface="Consolas" pitchFamily="34" charset="-122"/>
                <a:cs typeface="Consolas" pitchFamily="34" charset="-120"/>
              </a:rPr>
              <a:t> = 2026-07-04   </a:t>
            </a:r>
            <a:r>
              <a:rPr lang="en-US" sz="1050">
                <a:solidFill>
                  <a:srgbClr val="F2C84B"/>
                </a:solidFill>
                <a:latin typeface="Consolas" pitchFamily="34" charset="0"/>
                <a:ea typeface="Consolas" pitchFamily="34" charset="-122"/>
                <a:cs typeface="Consolas" pitchFamily="34" charset="-120"/>
              </a:rPr>
              <a:t>discount-end-date[channel=300]</a:t>
            </a:r>
            <a:r>
              <a:rPr lang="en-US" sz="1050">
                <a:solidFill>
                  <a:srgbClr val="8CE0A5"/>
                </a:solidFill>
                <a:latin typeface="Consolas" pitchFamily="34" charset="0"/>
                <a:ea typeface="Consolas" pitchFamily="34" charset="-122"/>
                <a:cs typeface="Consolas" pitchFamily="34" charset="-120"/>
              </a:rPr>
              <a:t> = 2026-08-23</a:t>
            </a:r>
            <a:endParaRPr lang="en-US" sz="1050"/>
          </a:p>
        </p:txBody>
      </p:sp>
      <p:sp>
        <p:nvSpPr>
          <p:cNvPr id="15" name="Shape 11"/>
          <p:cNvSpPr/>
          <p:nvPr/>
        </p:nvSpPr>
        <p:spPr>
          <a:xfrm>
            <a:off x="777240" y="5029200"/>
            <a:ext cx="10634472" cy="566928"/>
          </a:xfrm>
          <a:prstGeom prst="roundRect">
            <a:avLst>
              <a:gd name="adj" fmla="val 9677"/>
            </a:avLst>
          </a:prstGeom>
          <a:solidFill>
            <a:srgbClr val="EAF7EF"/>
          </a:solidFill>
          <a:ln w="12700">
            <a:solidFill>
              <a:srgbClr val="2E9E5B"/>
            </a:solidFill>
            <a:prstDash val="solid"/>
          </a:ln>
        </p:spPr>
        <p:txBody>
          <a:bodyPr/>
          <a:lstStyle/>
          <a:p>
            <a:endParaRPr lang="fr-FR"/>
          </a:p>
        </p:txBody>
      </p:sp>
      <p:pic>
        <p:nvPicPr>
          <p:cNvPr id="16" name="Image 2" descr="assets/icons/check_navy.png"/>
          <p:cNvPicPr>
            <a:picLocks noChangeAspect="1"/>
          </p:cNvPicPr>
          <p:nvPr/>
        </p:nvPicPr>
        <p:blipFill>
          <a:blip r:embed="rId5"/>
          <a:stretch>
            <a:fillRect/>
          </a:stretch>
        </p:blipFill>
        <p:spPr>
          <a:xfrm>
            <a:off x="1005840" y="5138928"/>
            <a:ext cx="310896" cy="310896"/>
          </a:xfrm>
          <a:prstGeom prst="rect">
            <a:avLst/>
          </a:prstGeom>
        </p:spPr>
      </p:pic>
      <p:sp>
        <p:nvSpPr>
          <p:cNvPr id="17" name="Text 12"/>
          <p:cNvSpPr/>
          <p:nvPr/>
        </p:nvSpPr>
        <p:spPr>
          <a:xfrm>
            <a:off x="1463040" y="5029200"/>
            <a:ext cx="9902952" cy="566928"/>
          </a:xfrm>
          <a:prstGeom prst="rect">
            <a:avLst/>
          </a:prstGeom>
          <a:noFill/>
          <a:ln/>
        </p:spPr>
        <p:txBody>
          <a:bodyPr wrap="square" rtlCol="0" anchor="ctr"/>
          <a:lstStyle/>
          <a:p>
            <a:pPr marL="0" indent="0" algn="l">
              <a:buNone/>
            </a:pPr>
            <a:r>
              <a:rPr lang="en-US" sz="1150">
                <a:solidFill>
                  <a:srgbClr val="222222"/>
                </a:solidFill>
                <a:latin typeface="Arial" pitchFamily="34" charset="0"/>
                <a:ea typeface="Arial" pitchFamily="34" charset="-122"/>
                <a:cs typeface="Arial" pitchFamily="34" charset="-120"/>
              </a:rPr>
              <a:t>Notez les dates différentes par pays (FR vs ES/IT) : c'est ce qui rend les champs par canal indispensables. Même logique pour la Belgique (400) et le Portugal (800).</a:t>
            </a:r>
          </a:p>
        </p:txBody>
      </p:sp>
      <p:sp>
        <p:nvSpPr>
          <p:cNvPr id="18" name="Shape 11">
            <a:extLst>
              <a:ext uri="{FF2B5EF4-FFF2-40B4-BE49-F238E27FC236}">
                <a16:creationId xmlns:a16="http://schemas.microsoft.com/office/drawing/2014/main" id="{CE702C2F-C525-DC03-A131-CB1D01385119}"/>
              </a:ext>
            </a:extLst>
          </p:cNvPr>
          <p:cNvSpPr/>
          <p:nvPr/>
        </p:nvSpPr>
        <p:spPr>
          <a:xfrm>
            <a:off x="777240" y="5669280"/>
            <a:ext cx="10680192" cy="484632"/>
          </a:xfrm>
          <a:prstGeom prst="roundRect">
            <a:avLst>
              <a:gd name="adj" fmla="val 9677"/>
            </a:avLst>
          </a:prstGeom>
          <a:solidFill>
            <a:srgbClr val="EAF7EF"/>
          </a:solidFill>
          <a:ln w="12700">
            <a:solidFill>
              <a:srgbClr val="2E9E5B"/>
            </a:solidFill>
            <a:prstDash val="solid"/>
          </a:ln>
        </p:spPr>
        <p:txBody>
          <a:bodyPr/>
          <a:lstStyle/>
          <a:p>
            <a:endParaRPr lang="fr-FR"/>
          </a:p>
        </p:txBody>
      </p:sp>
      <p:pic>
        <p:nvPicPr>
          <p:cNvPr id="20" name="Image 19">
            <a:extLst>
              <a:ext uri="{FF2B5EF4-FFF2-40B4-BE49-F238E27FC236}">
                <a16:creationId xmlns:a16="http://schemas.microsoft.com/office/drawing/2014/main" id="{0D01F987-9333-F7DF-7724-7050AB74B08A}"/>
              </a:ext>
            </a:extLst>
          </p:cNvPr>
          <p:cNvPicPr>
            <a:picLocks noChangeAspect="1"/>
          </p:cNvPicPr>
          <p:nvPr/>
        </p:nvPicPr>
        <p:blipFill>
          <a:blip r:embed="rId6"/>
          <a:stretch>
            <a:fillRect/>
          </a:stretch>
        </p:blipFill>
        <p:spPr>
          <a:xfrm>
            <a:off x="1005840" y="5715000"/>
            <a:ext cx="400377" cy="400377"/>
          </a:xfrm>
          <a:prstGeom prst="rect">
            <a:avLst/>
          </a:prstGeom>
        </p:spPr>
      </p:pic>
      <p:sp>
        <p:nvSpPr>
          <p:cNvPr id="21" name="ZoneTexte 20">
            <a:extLst>
              <a:ext uri="{FF2B5EF4-FFF2-40B4-BE49-F238E27FC236}">
                <a16:creationId xmlns:a16="http://schemas.microsoft.com/office/drawing/2014/main" id="{44BB491F-9F14-58CA-0C65-2480DECB8FCC}"/>
              </a:ext>
            </a:extLst>
          </p:cNvPr>
          <p:cNvSpPr txBox="1"/>
          <p:nvPr/>
        </p:nvSpPr>
        <p:spPr>
          <a:xfrm>
            <a:off x="1406217" y="5704985"/>
            <a:ext cx="9674352" cy="446276"/>
          </a:xfrm>
          <a:prstGeom prst="rect">
            <a:avLst/>
          </a:prstGeom>
          <a:noFill/>
        </p:spPr>
        <p:txBody>
          <a:bodyPr wrap="square" rtlCol="0">
            <a:spAutoFit/>
          </a:bodyPr>
          <a:lstStyle/>
          <a:p>
            <a:r>
              <a:rPr lang="fr-FR" sz="1150">
                <a:latin typeface="Arial" panose="020B0604020202020204" pitchFamily="34" charset="0"/>
                <a:cs typeface="Arial" panose="020B0604020202020204" pitchFamily="34" charset="0"/>
              </a:rPr>
              <a:t>Si vous vendez sur plusieurs pays mais que vous souhaitez participer aux soldes que sur une partie d’entre eux, il vous suffira d’indiquer des prix forts sur les champs prix spécifiques aux canaux en question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warning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6B4FD8"/>
                </a:solidFill>
                <a:latin typeface="Arial" pitchFamily="34" charset="0"/>
                <a:ea typeface="Arial" pitchFamily="34" charset="-122"/>
                <a:cs typeface="Arial" pitchFamily="34" charset="-120"/>
              </a:rPr>
              <a:t>PARTIE 3 · JE VENDS SUR PLUSIEURS PAYS</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B4 · Le prix par défaut reste obligatoire</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02920"/>
          </a:xfrm>
          <a:prstGeom prst="rect">
            <a:avLst/>
          </a:prstGeom>
          <a:noFill/>
          <a:ln/>
        </p:spPr>
        <p:txBody>
          <a:bodyPr wrap="square" rtlCol="0" anchor="ctr"/>
          <a:lstStyle/>
          <a:p>
            <a:pPr marL="0" indent="0" algn="l">
              <a:buNone/>
            </a:pPr>
            <a:r>
              <a:rPr lang="en-US" sz="1450">
                <a:solidFill>
                  <a:srgbClr val="222222"/>
                </a:solidFill>
                <a:latin typeface="Arial" pitchFamily="34" charset="0"/>
                <a:ea typeface="Arial" pitchFamily="34" charset="-122"/>
                <a:cs typeface="Arial" pitchFamily="34" charset="-120"/>
              </a:rPr>
              <a:t>Même si vous différenciez vos prix par canal, </a:t>
            </a:r>
            <a:r>
              <a:rPr lang="en-US" sz="1450" b="1">
                <a:solidFill>
                  <a:srgbClr val="C9484A"/>
                </a:solidFill>
                <a:latin typeface="Arial" pitchFamily="34" charset="0"/>
                <a:ea typeface="Arial" pitchFamily="34" charset="-122"/>
                <a:cs typeface="Arial" pitchFamily="34" charset="-120"/>
              </a:rPr>
              <a:t>vous devez TOUJOURS renseigner le champ « price » par défaut.</a:t>
            </a:r>
            <a:endParaRPr lang="en-US" sz="1450"/>
          </a:p>
        </p:txBody>
      </p:sp>
      <p:sp>
        <p:nvSpPr>
          <p:cNvPr id="13" name="Text 9"/>
          <p:cNvSpPr/>
          <p:nvPr/>
        </p:nvSpPr>
        <p:spPr>
          <a:xfrm>
            <a:off x="777240" y="2240280"/>
            <a:ext cx="10634472" cy="594360"/>
          </a:xfrm>
          <a:prstGeom prst="rect">
            <a:avLst/>
          </a:prstGeom>
          <a:noFill/>
          <a:ln/>
        </p:spPr>
        <p:txBody>
          <a:bodyPr wrap="square" rtlCol="0" anchor="t"/>
          <a:lstStyle/>
          <a:p>
            <a:pPr marL="0" indent="0" algn="l">
              <a:buNone/>
            </a:pPr>
            <a:r>
              <a:rPr lang="en-US" sz="1300">
                <a:solidFill>
                  <a:srgbClr val="222222"/>
                </a:solidFill>
                <a:latin typeface="Arial" pitchFamily="34" charset="0"/>
                <a:ea typeface="Arial" pitchFamily="34" charset="-122"/>
                <a:cs typeface="Arial" pitchFamily="34" charset="-120"/>
              </a:rPr>
              <a:t>C'est un champ obligatoire pour Mirakl. Sa valeur sera de toute façon écrasée par les prix spécifiques aux canaux — mais sans elle, vos offres tombent en erreur.</a:t>
            </a:r>
            <a:endParaRPr lang="en-US" sz="1300"/>
          </a:p>
        </p:txBody>
      </p:sp>
      <p:sp>
        <p:nvSpPr>
          <p:cNvPr id="14" name="Shape 10"/>
          <p:cNvSpPr/>
          <p:nvPr/>
        </p:nvSpPr>
        <p:spPr>
          <a:xfrm>
            <a:off x="777240" y="2880360"/>
            <a:ext cx="10634472" cy="914400"/>
          </a:xfrm>
          <a:prstGeom prst="roundRect">
            <a:avLst>
              <a:gd name="adj" fmla="val 6000"/>
            </a:avLst>
          </a:prstGeom>
          <a:solidFill>
            <a:srgbClr val="FBECEC"/>
          </a:solidFill>
          <a:ln w="19050">
            <a:solidFill>
              <a:srgbClr val="E15B5B"/>
            </a:solidFill>
            <a:prstDash val="solid"/>
          </a:ln>
        </p:spPr>
        <p:txBody>
          <a:bodyPr/>
          <a:lstStyle/>
          <a:p>
            <a:endParaRPr lang="fr-FR"/>
          </a:p>
        </p:txBody>
      </p:sp>
      <p:pic>
        <p:nvPicPr>
          <p:cNvPr id="15" name="Image 2" descr="assets/icons/times_coral.png"/>
          <p:cNvPicPr>
            <a:picLocks noChangeAspect="1"/>
          </p:cNvPicPr>
          <p:nvPr/>
        </p:nvPicPr>
        <p:blipFill>
          <a:blip r:embed="rId5"/>
          <a:stretch>
            <a:fillRect/>
          </a:stretch>
        </p:blipFill>
        <p:spPr>
          <a:xfrm>
            <a:off x="1051560" y="3154680"/>
            <a:ext cx="411480" cy="411480"/>
          </a:xfrm>
          <a:prstGeom prst="rect">
            <a:avLst/>
          </a:prstGeom>
        </p:spPr>
      </p:pic>
      <p:sp>
        <p:nvSpPr>
          <p:cNvPr id="16" name="Text 11"/>
          <p:cNvSpPr/>
          <p:nvPr/>
        </p:nvSpPr>
        <p:spPr>
          <a:xfrm>
            <a:off x="1600200" y="2971800"/>
            <a:ext cx="9601200" cy="457200"/>
          </a:xfrm>
          <a:prstGeom prst="rect">
            <a:avLst/>
          </a:prstGeom>
          <a:noFill/>
          <a:ln/>
        </p:spPr>
        <p:txBody>
          <a:bodyPr wrap="square" rtlCol="0" anchor="ctr"/>
          <a:lstStyle/>
          <a:p>
            <a:pPr marL="0" indent="0" algn="l">
              <a:buNone/>
            </a:pPr>
            <a:r>
              <a:rPr lang="en-US" sz="1250">
                <a:solidFill>
                  <a:srgbClr val="222222"/>
                </a:solidFill>
                <a:latin typeface="Arial" pitchFamily="34" charset="0"/>
                <a:ea typeface="Arial" pitchFamily="34" charset="-122"/>
                <a:cs typeface="Arial" pitchFamily="34" charset="-120"/>
              </a:rPr>
              <a:t>Si le champ « price » est vide, vos offres reviennent en erreur dans les rapports d'erreurs offre de Mirakl, avec le motif :</a:t>
            </a:r>
            <a:endParaRPr lang="en-US" sz="1250"/>
          </a:p>
        </p:txBody>
      </p:sp>
      <p:sp>
        <p:nvSpPr>
          <p:cNvPr id="17" name="Shape 12"/>
          <p:cNvSpPr/>
          <p:nvPr/>
        </p:nvSpPr>
        <p:spPr>
          <a:xfrm>
            <a:off x="1600200" y="3401568"/>
            <a:ext cx="4754880" cy="320040"/>
          </a:xfrm>
          <a:prstGeom prst="rect">
            <a:avLst/>
          </a:prstGeom>
          <a:solidFill>
            <a:srgbClr val="1E1E3A"/>
          </a:solidFill>
          <a:ln/>
        </p:spPr>
        <p:txBody>
          <a:bodyPr/>
          <a:lstStyle/>
          <a:p>
            <a:endParaRPr lang="fr-FR"/>
          </a:p>
        </p:txBody>
      </p:sp>
      <p:sp>
        <p:nvSpPr>
          <p:cNvPr id="18" name="Text 13"/>
          <p:cNvSpPr/>
          <p:nvPr/>
        </p:nvSpPr>
        <p:spPr>
          <a:xfrm>
            <a:off x="1600200" y="3401568"/>
            <a:ext cx="4754880" cy="320040"/>
          </a:xfrm>
          <a:prstGeom prst="rect">
            <a:avLst/>
          </a:prstGeom>
          <a:noFill/>
          <a:ln/>
        </p:spPr>
        <p:txBody>
          <a:bodyPr wrap="square" rtlCol="0" anchor="ctr"/>
          <a:lstStyle/>
          <a:p>
            <a:pPr marL="0" indent="0" algn="ctr">
              <a:buNone/>
            </a:pPr>
            <a:r>
              <a:rPr lang="en-US" sz="1250">
                <a:solidFill>
                  <a:srgbClr val="F2C84B"/>
                </a:solidFill>
                <a:latin typeface="Consolas" pitchFamily="34" charset="0"/>
                <a:ea typeface="Consolas" pitchFamily="34" charset="-122"/>
                <a:cs typeface="Consolas" pitchFamily="34" charset="-120"/>
              </a:rPr>
              <a:t>The 'price' field is mandatory</a:t>
            </a:r>
            <a:endParaRPr lang="en-US" sz="1250"/>
          </a:p>
        </p:txBody>
      </p:sp>
      <p:sp>
        <p:nvSpPr>
          <p:cNvPr id="19" name="Shape 14"/>
          <p:cNvSpPr/>
          <p:nvPr/>
        </p:nvSpPr>
        <p:spPr>
          <a:xfrm>
            <a:off x="777240" y="3977640"/>
            <a:ext cx="10634472" cy="1463040"/>
          </a:xfrm>
          <a:prstGeom prst="roundRect">
            <a:avLst>
              <a:gd name="adj" fmla="val 3750"/>
            </a:avLst>
          </a:prstGeom>
          <a:solidFill>
            <a:srgbClr val="EAF7EF"/>
          </a:solidFill>
          <a:ln w="12700">
            <a:solidFill>
              <a:srgbClr val="2E9E5B"/>
            </a:solidFill>
            <a:prstDash val="solid"/>
          </a:ln>
        </p:spPr>
        <p:txBody>
          <a:bodyPr/>
          <a:lstStyle/>
          <a:p>
            <a:endParaRPr lang="fr-FR"/>
          </a:p>
        </p:txBody>
      </p:sp>
      <p:pic>
        <p:nvPicPr>
          <p:cNvPr id="20" name="Image 3" descr="assets/icons/check_navy.png"/>
          <p:cNvPicPr>
            <a:picLocks noChangeAspect="1"/>
          </p:cNvPicPr>
          <p:nvPr/>
        </p:nvPicPr>
        <p:blipFill>
          <a:blip r:embed="rId6"/>
          <a:stretch>
            <a:fillRect/>
          </a:stretch>
        </p:blipFill>
        <p:spPr>
          <a:xfrm>
            <a:off x="1051560" y="4206240"/>
            <a:ext cx="411480" cy="411480"/>
          </a:xfrm>
          <a:prstGeom prst="rect">
            <a:avLst/>
          </a:prstGeom>
        </p:spPr>
      </p:pic>
      <p:sp>
        <p:nvSpPr>
          <p:cNvPr id="21" name="Text 15"/>
          <p:cNvSpPr/>
          <p:nvPr/>
        </p:nvSpPr>
        <p:spPr>
          <a:xfrm>
            <a:off x="1600200" y="4114800"/>
            <a:ext cx="9601200" cy="365760"/>
          </a:xfrm>
          <a:prstGeom prst="rect">
            <a:avLst/>
          </a:prstGeom>
          <a:noFill/>
          <a:ln/>
        </p:spPr>
        <p:txBody>
          <a:bodyPr wrap="square" rtlCol="0" anchor="ctr"/>
          <a:lstStyle/>
          <a:p>
            <a:pPr marL="0" indent="0" algn="l">
              <a:buNone/>
            </a:pPr>
            <a:r>
              <a:rPr lang="en-US" sz="1400" b="1">
                <a:solidFill>
                  <a:srgbClr val="2E9E5B"/>
                </a:solidFill>
                <a:latin typeface="Arial" pitchFamily="34" charset="0"/>
                <a:ea typeface="Arial" pitchFamily="34" charset="-122"/>
                <a:cs typeface="Arial" pitchFamily="34" charset="-120"/>
              </a:rPr>
              <a:t>Bonne pratique recommandée</a:t>
            </a:r>
            <a:endParaRPr lang="en-US" sz="1400"/>
          </a:p>
        </p:txBody>
      </p:sp>
      <p:sp>
        <p:nvSpPr>
          <p:cNvPr id="22" name="Text 16"/>
          <p:cNvSpPr/>
          <p:nvPr/>
        </p:nvSpPr>
        <p:spPr>
          <a:xfrm>
            <a:off x="1600200" y="4480560"/>
            <a:ext cx="9509760" cy="868680"/>
          </a:xfrm>
          <a:prstGeom prst="rect">
            <a:avLst/>
          </a:prstGeom>
          <a:noFill/>
          <a:ln/>
        </p:spPr>
        <p:txBody>
          <a:bodyPr wrap="square" rtlCol="0" anchor="t"/>
          <a:lstStyle/>
          <a:p>
            <a:pPr marL="0" indent="0" algn="l">
              <a:buNone/>
            </a:pPr>
            <a:r>
              <a:rPr lang="en-US" sz="1250">
                <a:solidFill>
                  <a:srgbClr val="222222"/>
                </a:solidFill>
                <a:latin typeface="Arial" pitchFamily="34" charset="0"/>
                <a:ea typeface="Arial" pitchFamily="34" charset="-122"/>
                <a:cs typeface="Arial" pitchFamily="34" charset="-120"/>
              </a:rPr>
              <a:t>Hors </a:t>
            </a:r>
            <a:r>
              <a:rPr lang="en-US" sz="1250" err="1">
                <a:solidFill>
                  <a:srgbClr val="222222"/>
                </a:solidFill>
                <a:latin typeface="Arial" pitchFamily="34" charset="0"/>
                <a:ea typeface="Arial" pitchFamily="34" charset="-122"/>
                <a:cs typeface="Arial" pitchFamily="34" charset="-120"/>
              </a:rPr>
              <a:t>période</a:t>
            </a:r>
            <a:r>
              <a:rPr lang="en-US" sz="1250">
                <a:solidFill>
                  <a:srgbClr val="222222"/>
                </a:solidFill>
                <a:latin typeface="Arial" pitchFamily="34" charset="0"/>
                <a:ea typeface="Arial" pitchFamily="34" charset="-122"/>
                <a:cs typeface="Arial" pitchFamily="34" charset="-120"/>
              </a:rPr>
              <a:t> de </a:t>
            </a:r>
            <a:r>
              <a:rPr lang="en-US" sz="1250" err="1">
                <a:solidFill>
                  <a:srgbClr val="222222"/>
                </a:solidFill>
                <a:latin typeface="Arial" pitchFamily="34" charset="0"/>
                <a:ea typeface="Arial" pitchFamily="34" charset="-122"/>
                <a:cs typeface="Arial" pitchFamily="34" charset="-120"/>
              </a:rPr>
              <a:t>soldes</a:t>
            </a:r>
            <a:r>
              <a:rPr lang="en-US" sz="1250">
                <a:solidFill>
                  <a:srgbClr val="222222"/>
                </a:solidFill>
                <a:latin typeface="Arial" pitchFamily="34" charset="0"/>
                <a:ea typeface="Arial" pitchFamily="34" charset="-122"/>
                <a:cs typeface="Arial" pitchFamily="34" charset="-120"/>
              </a:rPr>
              <a:t> </a:t>
            </a:r>
            <a:r>
              <a:rPr lang="en-US" sz="1250" err="1">
                <a:solidFill>
                  <a:srgbClr val="222222"/>
                </a:solidFill>
                <a:latin typeface="Arial" pitchFamily="34" charset="0"/>
                <a:ea typeface="Arial" pitchFamily="34" charset="-122"/>
                <a:cs typeface="Arial" pitchFamily="34" charset="-120"/>
              </a:rPr>
              <a:t>même</a:t>
            </a:r>
            <a:r>
              <a:rPr lang="en-US" sz="1250">
                <a:solidFill>
                  <a:srgbClr val="222222"/>
                </a:solidFill>
                <a:latin typeface="Arial" pitchFamily="34" charset="0"/>
                <a:ea typeface="Arial" pitchFamily="34" charset="-122"/>
                <a:cs typeface="Arial" pitchFamily="34" charset="-120"/>
              </a:rPr>
              <a:t> si vos prix sont identiques sur tous les canaux, renseignez systématiquement les champs prix spécifiques aux canaux en dupliquant l'information lors de votre mapping. Vous </a:t>
            </a:r>
            <a:r>
              <a:rPr lang="en-US" sz="1250" err="1">
                <a:solidFill>
                  <a:srgbClr val="222222"/>
                </a:solidFill>
                <a:latin typeface="Arial" pitchFamily="34" charset="0"/>
                <a:ea typeface="Arial" pitchFamily="34" charset="-122"/>
                <a:cs typeface="Arial" pitchFamily="34" charset="-120"/>
              </a:rPr>
              <a:t>réduirez</a:t>
            </a:r>
            <a:r>
              <a:rPr lang="en-US" sz="1250">
                <a:solidFill>
                  <a:srgbClr val="222222"/>
                </a:solidFill>
                <a:latin typeface="Arial" pitchFamily="34" charset="0"/>
                <a:ea typeface="Arial" pitchFamily="34" charset="-122"/>
                <a:cs typeface="Arial" pitchFamily="34" charset="-120"/>
              </a:rPr>
              <a:t> ainsi tout risque d'erreur lors du paramétrage des soldes.</a:t>
            </a:r>
            <a:endParaRPr lang="en-US" sz="125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sync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4 · PIÈGES, OUTILS &amp; SUPPORT</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Ne pas écraser vos offres soldes</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50" b="1">
                <a:solidFill>
                  <a:srgbClr val="C9484A"/>
                </a:solidFill>
                <a:latin typeface="Arial" pitchFamily="34" charset="0"/>
                <a:ea typeface="Arial" pitchFamily="34" charset="-122"/>
                <a:cs typeface="Arial" pitchFamily="34" charset="-120"/>
              </a:rPr>
              <a:t>Le piège n°1 : </a:t>
            </a:r>
            <a:r>
              <a:rPr lang="en-US" sz="1450">
                <a:solidFill>
                  <a:srgbClr val="222222"/>
                </a:solidFill>
                <a:latin typeface="Arial" pitchFamily="34" charset="0"/>
                <a:ea typeface="Arial" pitchFamily="34" charset="-122"/>
                <a:cs typeface="Arial" pitchFamily="34" charset="-120"/>
              </a:rPr>
              <a:t>pousser un flux non remisé par-dessus une offre soldée.</a:t>
            </a:r>
            <a:endParaRPr lang="en-US" sz="1450"/>
          </a:p>
        </p:txBody>
      </p:sp>
      <p:sp>
        <p:nvSpPr>
          <p:cNvPr id="13" name="Text 9"/>
          <p:cNvSpPr/>
          <p:nvPr/>
        </p:nvSpPr>
        <p:spPr>
          <a:xfrm>
            <a:off x="777240" y="2194560"/>
            <a:ext cx="10634472" cy="640080"/>
          </a:xfrm>
          <a:prstGeom prst="rect">
            <a:avLst/>
          </a:prstGeom>
          <a:noFill/>
          <a:ln/>
        </p:spPr>
        <p:txBody>
          <a:bodyPr wrap="square" rtlCol="0" anchor="t"/>
          <a:lstStyle/>
          <a:p>
            <a:pPr marL="0" indent="0" algn="l">
              <a:buNone/>
            </a:pPr>
            <a:r>
              <a:rPr lang="en-US" sz="1300">
                <a:solidFill>
                  <a:srgbClr val="222222"/>
                </a:solidFill>
                <a:latin typeface="Arial" pitchFamily="34" charset="0"/>
                <a:ea typeface="Arial" pitchFamily="34" charset="-122"/>
                <a:cs typeface="Arial" pitchFamily="34" charset="-120"/>
              </a:rPr>
              <a:t>Pour un même SKU offre, si vous poussez d'abord une offre avec prix remisé puis, ensuite, un flux avec un prix non remisé, la donnée précédente est écrasée : votre produit n'est plus soldé.</a:t>
            </a:r>
            <a:endParaRPr lang="en-US" sz="1300"/>
          </a:p>
        </p:txBody>
      </p:sp>
      <p:sp>
        <p:nvSpPr>
          <p:cNvPr id="14" name="Shape 10"/>
          <p:cNvSpPr/>
          <p:nvPr/>
        </p:nvSpPr>
        <p:spPr>
          <a:xfrm>
            <a:off x="777240" y="2971800"/>
            <a:ext cx="5074920" cy="2194560"/>
          </a:xfrm>
          <a:prstGeom prst="roundRect">
            <a:avLst>
              <a:gd name="adj" fmla="val 3333"/>
            </a:avLst>
          </a:prstGeom>
          <a:solidFill>
            <a:srgbClr val="EAF7EF"/>
          </a:solidFill>
          <a:ln w="19050">
            <a:solidFill>
              <a:srgbClr val="2E9E5B"/>
            </a:solidFill>
            <a:prstDash val="solid"/>
          </a:ln>
          <a:effectLst>
            <a:outerShdw blurRad="63500" dist="25400" dir="8100000" algn="bl" rotWithShape="0">
              <a:srgbClr val="000000">
                <a:alpha val="10000"/>
              </a:srgbClr>
            </a:outerShdw>
          </a:effectLst>
        </p:spPr>
        <p:txBody>
          <a:bodyPr/>
          <a:lstStyle/>
          <a:p>
            <a:endParaRPr lang="fr-FR"/>
          </a:p>
        </p:txBody>
      </p:sp>
      <p:sp>
        <p:nvSpPr>
          <p:cNvPr id="15" name="Text 11"/>
          <p:cNvSpPr/>
          <p:nvPr/>
        </p:nvSpPr>
        <p:spPr>
          <a:xfrm>
            <a:off x="1005840" y="3154680"/>
            <a:ext cx="4572000" cy="365760"/>
          </a:xfrm>
          <a:prstGeom prst="rect">
            <a:avLst/>
          </a:prstGeom>
          <a:noFill/>
          <a:ln/>
        </p:spPr>
        <p:txBody>
          <a:bodyPr wrap="square" rtlCol="0" anchor="ctr"/>
          <a:lstStyle/>
          <a:p>
            <a:pPr marL="0" indent="0" algn="l">
              <a:buNone/>
            </a:pPr>
            <a:r>
              <a:rPr lang="en-US" sz="1400" b="1">
                <a:solidFill>
                  <a:srgbClr val="2E9E5B"/>
                </a:solidFill>
                <a:latin typeface="Arial" pitchFamily="34" charset="0"/>
                <a:ea typeface="Arial" pitchFamily="34" charset="-122"/>
                <a:cs typeface="Arial" pitchFamily="34" charset="-120"/>
              </a:rPr>
              <a:t>✓  Ce qu'il faut faire</a:t>
            </a:r>
            <a:endParaRPr lang="en-US" sz="1400"/>
          </a:p>
        </p:txBody>
      </p:sp>
      <p:sp>
        <p:nvSpPr>
          <p:cNvPr id="16" name="Text 12"/>
          <p:cNvSpPr/>
          <p:nvPr/>
        </p:nvSpPr>
        <p:spPr>
          <a:xfrm>
            <a:off x="1005840" y="3611880"/>
            <a:ext cx="4617720" cy="1463040"/>
          </a:xfrm>
          <a:prstGeom prst="rect">
            <a:avLst/>
          </a:prstGeom>
          <a:noFill/>
          <a:ln/>
        </p:spPr>
        <p:txBody>
          <a:bodyPr wrap="square" rtlCol="0" anchor="t"/>
          <a:lstStyle/>
          <a:p>
            <a:pPr marL="0" indent="0" algn="l">
              <a:buNone/>
            </a:pPr>
            <a:r>
              <a:rPr lang="en-US" sz="1250">
                <a:solidFill>
                  <a:srgbClr val="222222"/>
                </a:solidFill>
                <a:latin typeface="Arial" pitchFamily="34" charset="0"/>
                <a:ea typeface="Arial" pitchFamily="34" charset="-122"/>
                <a:cs typeface="Arial" pitchFamily="34" charset="-120"/>
              </a:rPr>
              <a:t>Continuez à alimenter </a:t>
            </a:r>
            <a:r>
              <a:rPr lang="en-US" sz="1250" b="1">
                <a:solidFill>
                  <a:srgbClr val="1A1A6E"/>
                </a:solidFill>
                <a:latin typeface="Arial" pitchFamily="34" charset="0"/>
                <a:ea typeface="Arial" pitchFamily="34" charset="-122"/>
                <a:cs typeface="Arial" pitchFamily="34" charset="-120"/>
              </a:rPr>
              <a:t>discount-price</a:t>
            </a:r>
            <a:r>
              <a:rPr lang="en-US" sz="1250">
                <a:solidFill>
                  <a:srgbClr val="222222"/>
                </a:solidFill>
                <a:latin typeface="Arial" pitchFamily="34" charset="0"/>
                <a:ea typeface="Arial" pitchFamily="34" charset="-122"/>
                <a:cs typeface="Arial" pitchFamily="34" charset="-120"/>
              </a:rPr>
              <a:t>, </a:t>
            </a:r>
            <a:r>
              <a:rPr lang="en-US" sz="1250" b="1">
                <a:solidFill>
                  <a:srgbClr val="1A1A6E"/>
                </a:solidFill>
                <a:latin typeface="Arial" pitchFamily="34" charset="0"/>
                <a:ea typeface="Arial" pitchFamily="34" charset="-122"/>
                <a:cs typeface="Arial" pitchFamily="34" charset="-120"/>
              </a:rPr>
              <a:t>discount-start-date</a:t>
            </a:r>
            <a:r>
              <a:rPr lang="en-US" sz="1250">
                <a:solidFill>
                  <a:srgbClr val="222222"/>
                </a:solidFill>
                <a:latin typeface="Arial" pitchFamily="34" charset="0"/>
                <a:ea typeface="Arial" pitchFamily="34" charset="-122"/>
                <a:cs typeface="Arial" pitchFamily="34" charset="-120"/>
              </a:rPr>
              <a:t> et </a:t>
            </a:r>
            <a:r>
              <a:rPr lang="en-US" sz="1250" b="1">
                <a:solidFill>
                  <a:srgbClr val="1A1A6E"/>
                </a:solidFill>
                <a:latin typeface="Arial" pitchFamily="34" charset="0"/>
                <a:ea typeface="Arial" pitchFamily="34" charset="-122"/>
                <a:cs typeface="Arial" pitchFamily="34" charset="-120"/>
              </a:rPr>
              <a:t>discount-end-date</a:t>
            </a:r>
            <a:r>
              <a:rPr lang="en-US" sz="1250">
                <a:solidFill>
                  <a:srgbClr val="222222"/>
                </a:solidFill>
                <a:latin typeface="Arial" pitchFamily="34" charset="0"/>
                <a:ea typeface="Arial" pitchFamily="34" charset="-122"/>
                <a:cs typeface="Arial" pitchFamily="34" charset="-120"/>
              </a:rPr>
              <a:t> dans tous vos flux pendant la période de soldes.</a:t>
            </a:r>
            <a:endParaRPr lang="en-US" sz="1250"/>
          </a:p>
        </p:txBody>
      </p:sp>
      <p:sp>
        <p:nvSpPr>
          <p:cNvPr id="17" name="Shape 13"/>
          <p:cNvSpPr/>
          <p:nvPr/>
        </p:nvSpPr>
        <p:spPr>
          <a:xfrm>
            <a:off x="6336792" y="2971800"/>
            <a:ext cx="5074920" cy="2194560"/>
          </a:xfrm>
          <a:prstGeom prst="roundRect">
            <a:avLst>
              <a:gd name="adj" fmla="val 3333"/>
            </a:avLst>
          </a:prstGeom>
          <a:solidFill>
            <a:srgbClr val="FBECEC"/>
          </a:solidFill>
          <a:ln w="19050">
            <a:solidFill>
              <a:srgbClr val="E15B5B"/>
            </a:solidFill>
            <a:prstDash val="solid"/>
          </a:ln>
          <a:effectLst>
            <a:outerShdw blurRad="63500" dist="25400" dir="8100000" algn="bl" rotWithShape="0">
              <a:srgbClr val="000000">
                <a:alpha val="10000"/>
              </a:srgbClr>
            </a:outerShdw>
          </a:effectLst>
        </p:spPr>
        <p:txBody>
          <a:bodyPr/>
          <a:lstStyle/>
          <a:p>
            <a:endParaRPr lang="fr-FR"/>
          </a:p>
        </p:txBody>
      </p:sp>
      <p:sp>
        <p:nvSpPr>
          <p:cNvPr id="18" name="Text 14"/>
          <p:cNvSpPr/>
          <p:nvPr/>
        </p:nvSpPr>
        <p:spPr>
          <a:xfrm>
            <a:off x="6565392" y="3154680"/>
            <a:ext cx="4572000" cy="365760"/>
          </a:xfrm>
          <a:prstGeom prst="rect">
            <a:avLst/>
          </a:prstGeom>
          <a:noFill/>
          <a:ln/>
        </p:spPr>
        <p:txBody>
          <a:bodyPr wrap="square" rtlCol="0" anchor="ctr"/>
          <a:lstStyle/>
          <a:p>
            <a:pPr marL="0" indent="0" algn="l">
              <a:buNone/>
            </a:pPr>
            <a:r>
              <a:rPr lang="en-US" sz="1400" b="1">
                <a:solidFill>
                  <a:srgbClr val="C9484A"/>
                </a:solidFill>
                <a:latin typeface="Arial" pitchFamily="34" charset="0"/>
                <a:ea typeface="Arial" pitchFamily="34" charset="-122"/>
                <a:cs typeface="Arial" pitchFamily="34" charset="-120"/>
              </a:rPr>
              <a:t>✗  Ce qui casse la remise</a:t>
            </a:r>
            <a:endParaRPr lang="en-US" sz="1400"/>
          </a:p>
        </p:txBody>
      </p:sp>
      <p:sp>
        <p:nvSpPr>
          <p:cNvPr id="19" name="Text 15"/>
          <p:cNvSpPr/>
          <p:nvPr/>
        </p:nvSpPr>
        <p:spPr>
          <a:xfrm>
            <a:off x="6565392" y="3611880"/>
            <a:ext cx="4617720" cy="1463040"/>
          </a:xfrm>
          <a:prstGeom prst="rect">
            <a:avLst/>
          </a:prstGeom>
          <a:noFill/>
          <a:ln/>
        </p:spPr>
        <p:txBody>
          <a:bodyPr wrap="square" rtlCol="0" anchor="t"/>
          <a:lstStyle/>
          <a:p>
            <a:pPr marL="0" indent="0" algn="l">
              <a:buNone/>
            </a:pPr>
            <a:r>
              <a:rPr lang="en-US" sz="1250">
                <a:solidFill>
                  <a:srgbClr val="222222"/>
                </a:solidFill>
                <a:latin typeface="Arial" pitchFamily="34" charset="0"/>
                <a:ea typeface="Arial" pitchFamily="34" charset="-122"/>
                <a:cs typeface="Arial" pitchFamily="34" charset="-120"/>
              </a:rPr>
              <a:t>Pousser un flux qui ne contient que le prix fort (sans les champs de remise) sur un SKU déjà soldé : la remise disparaît immédiatement.</a:t>
            </a:r>
            <a:endParaRPr lang="en-US" sz="125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338328" y="244101"/>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search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4 · PIÈGES, OUTILS &amp; SUPPORT</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Vérifier que vos offres sont bien remontées</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45920"/>
            <a:ext cx="10634472" cy="347472"/>
          </a:xfrm>
          <a:prstGeom prst="rect">
            <a:avLst/>
          </a:prstGeom>
          <a:noFill/>
          <a:ln/>
        </p:spPr>
        <p:txBody>
          <a:bodyPr wrap="square" rtlCol="0" anchor="ctr"/>
          <a:lstStyle/>
          <a:p>
            <a:pPr marL="0" indent="0" algn="l">
              <a:buNone/>
            </a:pPr>
            <a:r>
              <a:rPr lang="en-US" sz="1350">
                <a:solidFill>
                  <a:srgbClr val="222222"/>
                </a:solidFill>
                <a:latin typeface="Arial" pitchFamily="34" charset="0"/>
                <a:ea typeface="Arial" pitchFamily="34" charset="-122"/>
                <a:cs typeface="Arial" pitchFamily="34" charset="-120"/>
              </a:rPr>
              <a:t>Pour contrôler que vos offres soldes sont bien prises en compte sur Mirakl :</a:t>
            </a:r>
            <a:endParaRPr lang="en-US" sz="1350"/>
          </a:p>
        </p:txBody>
      </p:sp>
      <p:sp>
        <p:nvSpPr>
          <p:cNvPr id="13" name="Shape 9"/>
          <p:cNvSpPr/>
          <p:nvPr/>
        </p:nvSpPr>
        <p:spPr>
          <a:xfrm>
            <a:off x="777240" y="1993392"/>
            <a:ext cx="10634472" cy="548640"/>
          </a:xfrm>
          <a:prstGeom prst="roundRect">
            <a:avLst>
              <a:gd name="adj" fmla="val 10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987552" y="2112264"/>
            <a:ext cx="310896" cy="310896"/>
          </a:xfrm>
          <a:prstGeom prst="ellipse">
            <a:avLst/>
          </a:prstGeom>
          <a:solidFill>
            <a:srgbClr val="1A1A6E"/>
          </a:solidFill>
          <a:ln/>
        </p:spPr>
        <p:txBody>
          <a:bodyPr/>
          <a:lstStyle/>
          <a:p>
            <a:endParaRPr lang="fr-FR"/>
          </a:p>
        </p:txBody>
      </p:sp>
      <p:sp>
        <p:nvSpPr>
          <p:cNvPr id="15" name="Text 11"/>
          <p:cNvSpPr/>
          <p:nvPr/>
        </p:nvSpPr>
        <p:spPr>
          <a:xfrm>
            <a:off x="987552" y="2112264"/>
            <a:ext cx="310896" cy="310896"/>
          </a:xfrm>
          <a:prstGeom prst="rect">
            <a:avLst/>
          </a:prstGeom>
          <a:noFill/>
          <a:ln/>
        </p:spPr>
        <p:txBody>
          <a:bodyPr wrap="square" rtlCol="0" anchor="ctr"/>
          <a:lstStyle/>
          <a:p>
            <a:pPr marL="0" indent="0" algn="ctr">
              <a:buNone/>
            </a:pPr>
            <a:r>
              <a:rPr lang="en-US" sz="1400" b="1">
                <a:solidFill>
                  <a:srgbClr val="FFFFFF"/>
                </a:solidFill>
                <a:latin typeface="Arial" pitchFamily="34" charset="0"/>
                <a:ea typeface="Arial" pitchFamily="34" charset="-122"/>
                <a:cs typeface="Arial" pitchFamily="34" charset="-120"/>
              </a:rPr>
              <a:t>1</a:t>
            </a:r>
            <a:endParaRPr lang="en-US" sz="1400"/>
          </a:p>
        </p:txBody>
      </p:sp>
      <p:sp>
        <p:nvSpPr>
          <p:cNvPr id="16" name="Text 12"/>
          <p:cNvSpPr/>
          <p:nvPr/>
        </p:nvSpPr>
        <p:spPr>
          <a:xfrm>
            <a:off x="1463040" y="1993392"/>
            <a:ext cx="9765792" cy="548640"/>
          </a:xfrm>
          <a:prstGeom prst="rect">
            <a:avLst/>
          </a:prstGeom>
          <a:noFill/>
          <a:ln/>
        </p:spPr>
        <p:txBody>
          <a:bodyPr wrap="square" rtlCol="0" anchor="ctr"/>
          <a:lstStyle/>
          <a:p>
            <a:r>
              <a:rPr lang="en-US" sz="1300" b="1">
                <a:solidFill>
                  <a:srgbClr val="1A1A6E"/>
                </a:solidFill>
                <a:latin typeface="Arial" pitchFamily="34" charset="0"/>
                <a:ea typeface="Arial" pitchFamily="34" charset="-122"/>
                <a:cs typeface="Arial" pitchFamily="34" charset="-120"/>
              </a:rPr>
              <a:t>Section « Offre » du back office </a:t>
            </a:r>
            <a:r>
              <a:rPr lang="en-US" sz="1300" b="1" err="1">
                <a:solidFill>
                  <a:srgbClr val="1A1A6E"/>
                </a:solidFill>
                <a:latin typeface="Arial" pitchFamily="34" charset="0"/>
                <a:ea typeface="Arial" pitchFamily="34" charset="-122"/>
                <a:cs typeface="Arial" pitchFamily="34" charset="-120"/>
              </a:rPr>
              <a:t>Kiabi</a:t>
            </a:r>
            <a:r>
              <a:rPr lang="en-US" sz="1300" b="1">
                <a:solidFill>
                  <a:srgbClr val="1A1A6E"/>
                </a:solidFill>
                <a:latin typeface="Arial" pitchFamily="34" charset="0"/>
                <a:ea typeface="Arial" pitchFamily="34" charset="-122"/>
                <a:cs typeface="Arial" pitchFamily="34" charset="-120"/>
              </a:rPr>
              <a:t> sur </a:t>
            </a:r>
            <a:r>
              <a:rPr lang="en-US" sz="1300" b="1" err="1">
                <a:solidFill>
                  <a:srgbClr val="1A1A6E"/>
                </a:solidFill>
                <a:latin typeface="Arial" pitchFamily="34" charset="0"/>
                <a:ea typeface="Arial" pitchFamily="34" charset="-122"/>
                <a:cs typeface="Arial" pitchFamily="34" charset="-120"/>
              </a:rPr>
              <a:t>mirakl</a:t>
            </a:r>
            <a:r>
              <a:rPr lang="en-US" sz="1300" b="1">
                <a:solidFill>
                  <a:srgbClr val="1A1A6E"/>
                </a:solidFill>
                <a:latin typeface="Arial" pitchFamily="34" charset="0"/>
                <a:ea typeface="Arial" pitchFamily="34" charset="-122"/>
                <a:cs typeface="Arial" pitchFamily="34" charset="-120"/>
              </a:rPr>
              <a:t> :  </a:t>
            </a:r>
            <a:r>
              <a:rPr lang="en-US" sz="1400">
                <a:solidFill>
                  <a:srgbClr val="FF0000"/>
                </a:solidFill>
                <a:latin typeface="Arial" pitchFamily="34" charset="0"/>
                <a:ea typeface="Arial" pitchFamily="34" charset="-122"/>
                <a:cs typeface="Arial" pitchFamily="34" charset="-120"/>
                <a:hlinkClick r:id="rId5"/>
              </a:rPr>
              <a:t>https://kiabi.mirakl.net/mmp/shop/offer</a:t>
            </a:r>
            <a:endParaRPr lang="en-US" sz="1400">
              <a:solidFill>
                <a:srgbClr val="FF0000"/>
              </a:solidFill>
            </a:endParaRPr>
          </a:p>
        </p:txBody>
      </p:sp>
      <p:sp>
        <p:nvSpPr>
          <p:cNvPr id="17" name="Shape 13"/>
          <p:cNvSpPr/>
          <p:nvPr/>
        </p:nvSpPr>
        <p:spPr>
          <a:xfrm>
            <a:off x="777240" y="2615184"/>
            <a:ext cx="10634472" cy="548640"/>
          </a:xfrm>
          <a:prstGeom prst="roundRect">
            <a:avLst>
              <a:gd name="adj" fmla="val 10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8" name="Shape 14"/>
          <p:cNvSpPr/>
          <p:nvPr/>
        </p:nvSpPr>
        <p:spPr>
          <a:xfrm>
            <a:off x="987552" y="2734056"/>
            <a:ext cx="310896" cy="310896"/>
          </a:xfrm>
          <a:prstGeom prst="ellipse">
            <a:avLst/>
          </a:prstGeom>
          <a:solidFill>
            <a:srgbClr val="1A1A6E"/>
          </a:solidFill>
          <a:ln/>
        </p:spPr>
        <p:txBody>
          <a:bodyPr/>
          <a:lstStyle/>
          <a:p>
            <a:endParaRPr lang="fr-FR"/>
          </a:p>
        </p:txBody>
      </p:sp>
      <p:sp>
        <p:nvSpPr>
          <p:cNvPr id="19" name="Text 15"/>
          <p:cNvSpPr/>
          <p:nvPr/>
        </p:nvSpPr>
        <p:spPr>
          <a:xfrm>
            <a:off x="987552" y="2734056"/>
            <a:ext cx="310896" cy="310896"/>
          </a:xfrm>
          <a:prstGeom prst="rect">
            <a:avLst/>
          </a:prstGeom>
          <a:noFill/>
          <a:ln/>
        </p:spPr>
        <p:txBody>
          <a:bodyPr wrap="square" rtlCol="0" anchor="ctr"/>
          <a:lstStyle/>
          <a:p>
            <a:pPr marL="0" indent="0" algn="ctr">
              <a:buNone/>
            </a:pPr>
            <a:r>
              <a:rPr lang="en-US" sz="1400" b="1">
                <a:solidFill>
                  <a:srgbClr val="FFFFFF"/>
                </a:solidFill>
                <a:latin typeface="Arial" pitchFamily="34" charset="0"/>
                <a:ea typeface="Arial" pitchFamily="34" charset="-122"/>
                <a:cs typeface="Arial" pitchFamily="34" charset="-120"/>
              </a:rPr>
              <a:t>2</a:t>
            </a:r>
            <a:endParaRPr lang="en-US" sz="1400"/>
          </a:p>
        </p:txBody>
      </p:sp>
      <p:sp>
        <p:nvSpPr>
          <p:cNvPr id="20" name="Text 16"/>
          <p:cNvSpPr/>
          <p:nvPr/>
        </p:nvSpPr>
        <p:spPr>
          <a:xfrm>
            <a:off x="1463040" y="2615184"/>
            <a:ext cx="9765792" cy="548640"/>
          </a:xfrm>
          <a:prstGeom prst="rect">
            <a:avLst/>
          </a:prstGeom>
          <a:noFill/>
          <a:ln/>
        </p:spPr>
        <p:txBody>
          <a:bodyPr wrap="square" rtlCol="0" anchor="ctr"/>
          <a:lstStyle/>
          <a:p>
            <a:pPr marL="0" indent="0" algn="l">
              <a:buNone/>
            </a:pPr>
            <a:r>
              <a:rPr lang="en-US" sz="1300" b="1">
                <a:solidFill>
                  <a:srgbClr val="1A1A6E"/>
                </a:solidFill>
                <a:latin typeface="Arial" pitchFamily="34" charset="0"/>
                <a:ea typeface="Arial" pitchFamily="34" charset="-122"/>
                <a:cs typeface="Arial" pitchFamily="34" charset="-120"/>
              </a:rPr>
              <a:t>Faites un export Excel (XLSX)  </a:t>
            </a:r>
            <a:r>
              <a:rPr lang="en-US" sz="1100">
                <a:solidFill>
                  <a:srgbClr val="5A5A5A"/>
                </a:solidFill>
                <a:latin typeface="Arial" pitchFamily="34" charset="0"/>
                <a:ea typeface="Arial" pitchFamily="34" charset="-122"/>
                <a:cs typeface="Arial" pitchFamily="34" charset="-120"/>
              </a:rPr>
              <a:t>— Via le bouton Export, </a:t>
            </a:r>
            <a:r>
              <a:rPr lang="en-US" sz="1100" err="1">
                <a:solidFill>
                  <a:srgbClr val="5A5A5A"/>
                </a:solidFill>
                <a:latin typeface="Arial" pitchFamily="34" charset="0"/>
                <a:ea typeface="Arial" pitchFamily="34" charset="-122"/>
                <a:cs typeface="Arial" pitchFamily="34" charset="-120"/>
              </a:rPr>
              <a:t>comme</a:t>
            </a:r>
            <a:r>
              <a:rPr lang="en-US" sz="1100">
                <a:solidFill>
                  <a:srgbClr val="5A5A5A"/>
                </a:solidFill>
                <a:latin typeface="Arial" pitchFamily="34" charset="0"/>
                <a:ea typeface="Arial" pitchFamily="34" charset="-122"/>
                <a:cs typeface="Arial" pitchFamily="34" charset="-120"/>
              </a:rPr>
              <a:t> le montre la capture </a:t>
            </a:r>
            <a:r>
              <a:rPr lang="en-US" sz="1100" err="1">
                <a:solidFill>
                  <a:srgbClr val="5A5A5A"/>
                </a:solidFill>
                <a:latin typeface="Arial" pitchFamily="34" charset="0"/>
                <a:ea typeface="Arial" pitchFamily="34" charset="-122"/>
                <a:cs typeface="Arial" pitchFamily="34" charset="-120"/>
              </a:rPr>
              <a:t>d’écran</a:t>
            </a:r>
            <a:r>
              <a:rPr lang="en-US" sz="1100">
                <a:solidFill>
                  <a:srgbClr val="5A5A5A"/>
                </a:solidFill>
                <a:latin typeface="Arial" pitchFamily="34" charset="0"/>
                <a:ea typeface="Arial" pitchFamily="34" charset="-122"/>
                <a:cs typeface="Arial" pitchFamily="34" charset="-120"/>
              </a:rPr>
              <a:t> ci-dessous.</a:t>
            </a:r>
            <a:endParaRPr lang="en-US" sz="1300"/>
          </a:p>
        </p:txBody>
      </p:sp>
      <p:sp>
        <p:nvSpPr>
          <p:cNvPr id="21" name="Shape 17"/>
          <p:cNvSpPr/>
          <p:nvPr/>
        </p:nvSpPr>
        <p:spPr>
          <a:xfrm>
            <a:off x="777240" y="3236976"/>
            <a:ext cx="10634472" cy="548640"/>
          </a:xfrm>
          <a:prstGeom prst="roundRect">
            <a:avLst>
              <a:gd name="adj" fmla="val 10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2" name="Shape 18"/>
          <p:cNvSpPr/>
          <p:nvPr/>
        </p:nvSpPr>
        <p:spPr>
          <a:xfrm>
            <a:off x="987552" y="3355848"/>
            <a:ext cx="310896" cy="310896"/>
          </a:xfrm>
          <a:prstGeom prst="ellipse">
            <a:avLst/>
          </a:prstGeom>
          <a:solidFill>
            <a:srgbClr val="1A1A6E"/>
          </a:solidFill>
          <a:ln/>
        </p:spPr>
        <p:txBody>
          <a:bodyPr/>
          <a:lstStyle/>
          <a:p>
            <a:endParaRPr lang="fr-FR"/>
          </a:p>
        </p:txBody>
      </p:sp>
      <p:sp>
        <p:nvSpPr>
          <p:cNvPr id="23" name="Text 19"/>
          <p:cNvSpPr/>
          <p:nvPr/>
        </p:nvSpPr>
        <p:spPr>
          <a:xfrm>
            <a:off x="987552" y="3355848"/>
            <a:ext cx="310896" cy="310896"/>
          </a:xfrm>
          <a:prstGeom prst="rect">
            <a:avLst/>
          </a:prstGeom>
          <a:noFill/>
          <a:ln/>
        </p:spPr>
        <p:txBody>
          <a:bodyPr wrap="square" rtlCol="0" anchor="ctr"/>
          <a:lstStyle/>
          <a:p>
            <a:pPr marL="0" indent="0" algn="ctr">
              <a:buNone/>
            </a:pPr>
            <a:r>
              <a:rPr lang="en-US" sz="1400" b="1">
                <a:solidFill>
                  <a:srgbClr val="FFFFFF"/>
                </a:solidFill>
                <a:latin typeface="Arial" pitchFamily="34" charset="0"/>
                <a:ea typeface="Arial" pitchFamily="34" charset="-122"/>
                <a:cs typeface="Arial" pitchFamily="34" charset="-120"/>
              </a:rPr>
              <a:t>3</a:t>
            </a:r>
            <a:endParaRPr lang="en-US" sz="1400"/>
          </a:p>
        </p:txBody>
      </p:sp>
      <p:sp>
        <p:nvSpPr>
          <p:cNvPr id="24" name="Text 20"/>
          <p:cNvSpPr/>
          <p:nvPr/>
        </p:nvSpPr>
        <p:spPr>
          <a:xfrm>
            <a:off x="1463040" y="3236976"/>
            <a:ext cx="9765792" cy="548640"/>
          </a:xfrm>
          <a:prstGeom prst="rect">
            <a:avLst/>
          </a:prstGeom>
          <a:noFill/>
          <a:ln/>
        </p:spPr>
        <p:txBody>
          <a:bodyPr wrap="square" rtlCol="0" anchor="ctr"/>
          <a:lstStyle/>
          <a:p>
            <a:pPr marL="0" indent="0" algn="l">
              <a:buNone/>
            </a:pPr>
            <a:r>
              <a:rPr lang="en-US" sz="1300" b="1" err="1">
                <a:solidFill>
                  <a:srgbClr val="1A1A6E"/>
                </a:solidFill>
                <a:latin typeface="Arial" pitchFamily="34" charset="0"/>
                <a:ea typeface="Arial" pitchFamily="34" charset="-122"/>
                <a:cs typeface="Arial" pitchFamily="34" charset="-120"/>
              </a:rPr>
              <a:t>Vérifiez</a:t>
            </a:r>
            <a:r>
              <a:rPr lang="en-US" sz="1300" b="1">
                <a:solidFill>
                  <a:srgbClr val="1A1A6E"/>
                </a:solidFill>
                <a:latin typeface="Arial" pitchFamily="34" charset="0"/>
                <a:ea typeface="Arial" pitchFamily="34" charset="-122"/>
                <a:cs typeface="Arial" pitchFamily="34" charset="-120"/>
              </a:rPr>
              <a:t> </a:t>
            </a:r>
            <a:r>
              <a:rPr lang="en-US" sz="1300" b="1" err="1">
                <a:solidFill>
                  <a:srgbClr val="1A1A6E"/>
                </a:solidFill>
                <a:latin typeface="Arial" pitchFamily="34" charset="0"/>
                <a:ea typeface="Arial" pitchFamily="34" charset="-122"/>
                <a:cs typeface="Arial" pitchFamily="34" charset="-120"/>
              </a:rPr>
              <a:t>que</a:t>
            </a:r>
            <a:r>
              <a:rPr lang="en-US" sz="1300" b="1">
                <a:solidFill>
                  <a:srgbClr val="1A1A6E"/>
                </a:solidFill>
                <a:latin typeface="Arial" pitchFamily="34" charset="0"/>
                <a:ea typeface="Arial" pitchFamily="34" charset="-122"/>
                <a:cs typeface="Arial" pitchFamily="34" charset="-120"/>
              </a:rPr>
              <a:t> les </a:t>
            </a:r>
            <a:r>
              <a:rPr lang="en-US" sz="1300" b="1" err="1">
                <a:solidFill>
                  <a:srgbClr val="1A1A6E"/>
                </a:solidFill>
                <a:latin typeface="Arial" pitchFamily="34" charset="0"/>
                <a:ea typeface="Arial" pitchFamily="34" charset="-122"/>
                <a:cs typeface="Arial" pitchFamily="34" charset="-120"/>
              </a:rPr>
              <a:t>colonnes</a:t>
            </a:r>
            <a:r>
              <a:rPr lang="en-US" sz="1300" b="1">
                <a:solidFill>
                  <a:srgbClr val="1A1A6E"/>
                </a:solidFill>
                <a:latin typeface="Arial" pitchFamily="34" charset="0"/>
                <a:ea typeface="Arial" pitchFamily="34" charset="-122"/>
                <a:cs typeface="Arial" pitchFamily="34" charset="-120"/>
              </a:rPr>
              <a:t> relatives aux prix </a:t>
            </a:r>
            <a:r>
              <a:rPr lang="en-US" sz="1300" b="1" err="1">
                <a:solidFill>
                  <a:srgbClr val="1A1A6E"/>
                </a:solidFill>
                <a:latin typeface="Arial" pitchFamily="34" charset="0"/>
                <a:ea typeface="Arial" pitchFamily="34" charset="-122"/>
                <a:cs typeface="Arial" pitchFamily="34" charset="-120"/>
              </a:rPr>
              <a:t>rémisés</a:t>
            </a:r>
            <a:r>
              <a:rPr lang="en-US" sz="1300" b="1">
                <a:solidFill>
                  <a:srgbClr val="1A1A6E"/>
                </a:solidFill>
                <a:latin typeface="Arial" pitchFamily="34" charset="0"/>
                <a:ea typeface="Arial" pitchFamily="34" charset="-122"/>
                <a:cs typeface="Arial" pitchFamily="34" charset="-120"/>
              </a:rPr>
              <a:t> et aux dates de début/ date de fin </a:t>
            </a:r>
            <a:r>
              <a:rPr lang="en-US" sz="1300" b="1" err="1">
                <a:solidFill>
                  <a:srgbClr val="1A1A6E"/>
                </a:solidFill>
                <a:latin typeface="Arial" pitchFamily="34" charset="0"/>
                <a:ea typeface="Arial" pitchFamily="34" charset="-122"/>
                <a:cs typeface="Arial" pitchFamily="34" charset="-120"/>
              </a:rPr>
              <a:t>soient</a:t>
            </a:r>
            <a:r>
              <a:rPr lang="en-US" sz="1300" b="1">
                <a:solidFill>
                  <a:srgbClr val="1A1A6E"/>
                </a:solidFill>
                <a:latin typeface="Arial" pitchFamily="34" charset="0"/>
                <a:ea typeface="Arial" pitchFamily="34" charset="-122"/>
                <a:cs typeface="Arial" pitchFamily="34" charset="-120"/>
              </a:rPr>
              <a:t> bien </a:t>
            </a:r>
            <a:r>
              <a:rPr lang="en-US" sz="1300" b="1" err="1">
                <a:solidFill>
                  <a:srgbClr val="1A1A6E"/>
                </a:solidFill>
                <a:latin typeface="Arial" pitchFamily="34" charset="0"/>
                <a:ea typeface="Arial" pitchFamily="34" charset="-122"/>
                <a:cs typeface="Arial" pitchFamily="34" charset="-120"/>
              </a:rPr>
              <a:t>complétées</a:t>
            </a:r>
            <a:r>
              <a:rPr lang="en-US" sz="1300" b="1">
                <a:solidFill>
                  <a:srgbClr val="1A1A6E"/>
                </a:solidFill>
                <a:latin typeface="Arial" pitchFamily="34" charset="0"/>
                <a:ea typeface="Arial" pitchFamily="34" charset="-122"/>
                <a:cs typeface="Arial" pitchFamily="34" charset="-120"/>
              </a:rPr>
              <a:t>.</a:t>
            </a:r>
            <a:endParaRPr lang="en-US" sz="1300"/>
          </a:p>
        </p:txBody>
      </p:sp>
      <p:sp>
        <p:nvSpPr>
          <p:cNvPr id="25" name="Text 21"/>
          <p:cNvSpPr/>
          <p:nvPr/>
        </p:nvSpPr>
        <p:spPr>
          <a:xfrm>
            <a:off x="777240" y="3877056"/>
            <a:ext cx="10634472" cy="237744"/>
          </a:xfrm>
          <a:prstGeom prst="rect">
            <a:avLst/>
          </a:prstGeom>
          <a:noFill/>
          <a:ln/>
        </p:spPr>
        <p:txBody>
          <a:bodyPr wrap="square" rtlCol="0" anchor="ctr"/>
          <a:lstStyle/>
          <a:p>
            <a:pPr marL="0" indent="0" algn="l">
              <a:buNone/>
            </a:pPr>
            <a:r>
              <a:rPr lang="en-US" sz="1150" b="1">
                <a:solidFill>
                  <a:srgbClr val="1A1A6E"/>
                </a:solidFill>
                <a:latin typeface="Arial" pitchFamily="34" charset="0"/>
                <a:ea typeface="Arial" pitchFamily="34" charset="-122"/>
                <a:cs typeface="Arial" pitchFamily="34" charset="-120"/>
              </a:rPr>
              <a:t>Exporter ses offres depuis le back office Mirakl :</a:t>
            </a:r>
            <a:endParaRPr lang="en-US" sz="1150"/>
          </a:p>
        </p:txBody>
      </p:sp>
      <p:sp>
        <p:nvSpPr>
          <p:cNvPr id="29" name="Text 24"/>
          <p:cNvSpPr/>
          <p:nvPr/>
        </p:nvSpPr>
        <p:spPr>
          <a:xfrm>
            <a:off x="1489166" y="5774392"/>
            <a:ext cx="10177272" cy="402336"/>
          </a:xfrm>
          <a:prstGeom prst="rect">
            <a:avLst/>
          </a:prstGeom>
          <a:noFill/>
          <a:ln/>
        </p:spPr>
        <p:txBody>
          <a:bodyPr wrap="square" rtlCol="0" anchor="ctr"/>
          <a:lstStyle/>
          <a:p>
            <a:pPr marL="0" indent="0" algn="l">
              <a:buNone/>
            </a:pPr>
            <a:endParaRPr lang="en-US" sz="1150"/>
          </a:p>
        </p:txBody>
      </p:sp>
      <p:pic>
        <p:nvPicPr>
          <p:cNvPr id="31" name="Image 30">
            <a:extLst>
              <a:ext uri="{FF2B5EF4-FFF2-40B4-BE49-F238E27FC236}">
                <a16:creationId xmlns:a16="http://schemas.microsoft.com/office/drawing/2014/main" id="{C5847148-990C-4578-F94E-C0FEB4A3E5BB}"/>
              </a:ext>
            </a:extLst>
          </p:cNvPr>
          <p:cNvPicPr>
            <a:picLocks noChangeAspect="1"/>
          </p:cNvPicPr>
          <p:nvPr/>
        </p:nvPicPr>
        <p:blipFill>
          <a:blip r:embed="rId6"/>
          <a:stretch>
            <a:fillRect/>
          </a:stretch>
        </p:blipFill>
        <p:spPr>
          <a:xfrm>
            <a:off x="1996657" y="4149108"/>
            <a:ext cx="6875199" cy="201527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arrow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4 · PIÈGES, OUTILS &amp; SUPPORT</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Ai-je besoin d'offres relais ?</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45920"/>
            <a:ext cx="10634472" cy="457200"/>
          </a:xfrm>
          <a:prstGeom prst="rect">
            <a:avLst/>
          </a:prstGeom>
          <a:noFill/>
          <a:ln/>
        </p:spPr>
        <p:txBody>
          <a:bodyPr wrap="square" rtlCol="0" anchor="ctr"/>
          <a:lstStyle/>
          <a:p>
            <a:pPr marL="0" indent="0" algn="l">
              <a:buNone/>
            </a:pPr>
            <a:r>
              <a:rPr lang="en-US" sz="1350" b="1">
                <a:solidFill>
                  <a:srgbClr val="2E9E5B"/>
                </a:solidFill>
                <a:latin typeface="Arial" pitchFamily="34" charset="0"/>
                <a:ea typeface="Arial" pitchFamily="34" charset="-122"/>
                <a:cs typeface="Arial" pitchFamily="34" charset="-120"/>
              </a:rPr>
              <a:t>Non, </a:t>
            </a:r>
            <a:r>
              <a:rPr lang="en-US" sz="1350">
                <a:solidFill>
                  <a:srgbClr val="222222"/>
                </a:solidFill>
                <a:latin typeface="Arial" pitchFamily="34" charset="0"/>
                <a:ea typeface="Arial" pitchFamily="34" charset="-122"/>
                <a:cs typeface="Arial" pitchFamily="34" charset="-120"/>
              </a:rPr>
              <a:t>vous ne devriez pas avoir besoin de pousser d'offres relais. Le retour au prix fort est automatique. Prenons un exemple précis sur la France :</a:t>
            </a:r>
            <a:endParaRPr lang="en-US" sz="1350"/>
          </a:p>
        </p:txBody>
      </p:sp>
      <p:sp>
        <p:nvSpPr>
          <p:cNvPr id="13" name="Shape 9"/>
          <p:cNvSpPr/>
          <p:nvPr/>
        </p:nvSpPr>
        <p:spPr>
          <a:xfrm>
            <a:off x="777240" y="2194560"/>
            <a:ext cx="10634472" cy="841248"/>
          </a:xfrm>
          <a:prstGeom prst="roundRect">
            <a:avLst>
              <a:gd name="adj" fmla="val 6522"/>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1005840" y="2386584"/>
            <a:ext cx="457200" cy="457200"/>
          </a:xfrm>
          <a:prstGeom prst="ellipse">
            <a:avLst/>
          </a:prstGeom>
          <a:solidFill>
            <a:srgbClr val="E15B5B"/>
          </a:solidFill>
          <a:ln/>
        </p:spPr>
        <p:txBody>
          <a:bodyPr/>
          <a:lstStyle/>
          <a:p>
            <a:endParaRPr lang="fr-FR"/>
          </a:p>
        </p:txBody>
      </p:sp>
      <p:sp>
        <p:nvSpPr>
          <p:cNvPr id="15" name="Text 11"/>
          <p:cNvSpPr/>
          <p:nvPr/>
        </p:nvSpPr>
        <p:spPr>
          <a:xfrm>
            <a:off x="1005840" y="2386584"/>
            <a:ext cx="457200" cy="457200"/>
          </a:xfrm>
          <a:prstGeom prst="rect">
            <a:avLst/>
          </a:prstGeom>
          <a:noFill/>
          <a:ln/>
        </p:spPr>
        <p:txBody>
          <a:bodyPr wrap="square" rtlCol="0" anchor="ctr"/>
          <a:lstStyle/>
          <a:p>
            <a:pPr marL="0" indent="0" algn="ctr">
              <a:buNone/>
            </a:pPr>
            <a:r>
              <a:rPr lang="en-US" sz="2000" b="1">
                <a:solidFill>
                  <a:srgbClr val="FFFFFF"/>
                </a:solidFill>
                <a:latin typeface="Arial" pitchFamily="34" charset="0"/>
                <a:ea typeface="Arial" pitchFamily="34" charset="-122"/>
                <a:cs typeface="Arial" pitchFamily="34" charset="-120"/>
              </a:rPr>
              <a:t>1</a:t>
            </a:r>
            <a:endParaRPr lang="en-US" sz="2000"/>
          </a:p>
        </p:txBody>
      </p:sp>
      <p:sp>
        <p:nvSpPr>
          <p:cNvPr id="16" name="Shape 12"/>
          <p:cNvSpPr/>
          <p:nvPr/>
        </p:nvSpPr>
        <p:spPr>
          <a:xfrm>
            <a:off x="1627632" y="2313432"/>
            <a:ext cx="1234440" cy="310896"/>
          </a:xfrm>
          <a:prstGeom prst="roundRect">
            <a:avLst>
              <a:gd name="adj" fmla="val 14706"/>
            </a:avLst>
          </a:prstGeom>
          <a:solidFill>
            <a:srgbClr val="1A1A6E"/>
          </a:solidFill>
          <a:ln/>
        </p:spPr>
        <p:txBody>
          <a:bodyPr/>
          <a:lstStyle/>
          <a:p>
            <a:endParaRPr lang="fr-FR"/>
          </a:p>
        </p:txBody>
      </p:sp>
      <p:sp>
        <p:nvSpPr>
          <p:cNvPr id="17" name="Text 13"/>
          <p:cNvSpPr/>
          <p:nvPr/>
        </p:nvSpPr>
        <p:spPr>
          <a:xfrm>
            <a:off x="1627632" y="2313432"/>
            <a:ext cx="1234440" cy="310896"/>
          </a:xfrm>
          <a:prstGeom prst="rect">
            <a:avLst/>
          </a:prstGeom>
          <a:noFill/>
          <a:ln/>
        </p:spPr>
        <p:txBody>
          <a:bodyPr wrap="square" rtlCol="0" anchor="ctr"/>
          <a:lstStyle/>
          <a:p>
            <a:pPr marL="0" indent="0" algn="ctr">
              <a:buNone/>
            </a:pPr>
            <a:r>
              <a:rPr lang="en-US" sz="1200" b="1">
                <a:solidFill>
                  <a:srgbClr val="FFFFFF"/>
                </a:solidFill>
                <a:latin typeface="Arial" pitchFamily="34" charset="0"/>
                <a:ea typeface="Arial" pitchFamily="34" charset="-122"/>
                <a:cs typeface="Arial" pitchFamily="34" charset="-120"/>
              </a:rPr>
              <a:t>1er avril</a:t>
            </a:r>
            <a:endParaRPr lang="en-US" sz="1200"/>
          </a:p>
        </p:txBody>
      </p:sp>
      <p:sp>
        <p:nvSpPr>
          <p:cNvPr id="18" name="Text 14"/>
          <p:cNvSpPr/>
          <p:nvPr/>
        </p:nvSpPr>
        <p:spPr>
          <a:xfrm>
            <a:off x="1627632" y="2606040"/>
            <a:ext cx="9628632" cy="384048"/>
          </a:xfrm>
          <a:prstGeom prst="rect">
            <a:avLst/>
          </a:prstGeom>
          <a:noFill/>
          <a:ln/>
        </p:spPr>
        <p:txBody>
          <a:bodyPr wrap="square" rtlCol="0" anchor="t"/>
          <a:lstStyle/>
          <a:p>
            <a:pPr marL="0" indent="0" algn="l">
              <a:buNone/>
            </a:pPr>
            <a:r>
              <a:rPr lang="en-US" sz="1150">
                <a:solidFill>
                  <a:srgbClr val="222222"/>
                </a:solidFill>
                <a:latin typeface="Arial" pitchFamily="34" charset="0"/>
                <a:ea typeface="Arial" pitchFamily="34" charset="-122"/>
                <a:cs typeface="Arial" pitchFamily="34" charset="-120"/>
              </a:rPr>
              <a:t>Vous poussez pour la première fois une offre sur un produit X à </a:t>
            </a:r>
            <a:r>
              <a:rPr lang="en-US" sz="1150" b="1">
                <a:solidFill>
                  <a:srgbClr val="1A1A6E"/>
                </a:solidFill>
                <a:latin typeface="Arial" pitchFamily="34" charset="0"/>
                <a:ea typeface="Arial" pitchFamily="34" charset="-122"/>
                <a:cs typeface="Arial" pitchFamily="34" charset="-120"/>
              </a:rPr>
              <a:t>30 €</a:t>
            </a:r>
            <a:r>
              <a:rPr lang="en-US" sz="1150">
                <a:solidFill>
                  <a:srgbClr val="222222"/>
                </a:solidFill>
                <a:latin typeface="Arial" pitchFamily="34" charset="0"/>
                <a:ea typeface="Arial" pitchFamily="34" charset="-122"/>
                <a:cs typeface="Arial" pitchFamily="34" charset="-120"/>
              </a:rPr>
              <a:t> (sans indiquer de date de début / fin). Le produit reste disponible à 30 € tant que le stock est supérieur à 0 </a:t>
            </a:r>
            <a:r>
              <a:rPr lang="en-US" sz="1150">
                <a:solidFill>
                  <a:srgbClr val="5A5A5A"/>
                </a:solidFill>
                <a:latin typeface="Arial" pitchFamily="34" charset="0"/>
                <a:ea typeface="Arial" pitchFamily="34" charset="-122"/>
                <a:cs typeface="Arial" pitchFamily="34" charset="-120"/>
              </a:rPr>
              <a:t>(offre sans limite de temps, dite « fond d'offre »).</a:t>
            </a:r>
            <a:endParaRPr lang="en-US" sz="1150"/>
          </a:p>
        </p:txBody>
      </p:sp>
      <p:sp>
        <p:nvSpPr>
          <p:cNvPr id="19" name="Shape 15"/>
          <p:cNvSpPr/>
          <p:nvPr/>
        </p:nvSpPr>
        <p:spPr>
          <a:xfrm>
            <a:off x="777240" y="3127248"/>
            <a:ext cx="10634472" cy="841248"/>
          </a:xfrm>
          <a:prstGeom prst="roundRect">
            <a:avLst>
              <a:gd name="adj" fmla="val 6522"/>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0" name="Shape 16"/>
          <p:cNvSpPr/>
          <p:nvPr/>
        </p:nvSpPr>
        <p:spPr>
          <a:xfrm>
            <a:off x="1005840" y="3319272"/>
            <a:ext cx="457200" cy="457200"/>
          </a:xfrm>
          <a:prstGeom prst="ellipse">
            <a:avLst/>
          </a:prstGeom>
          <a:solidFill>
            <a:srgbClr val="E15B5B"/>
          </a:solidFill>
          <a:ln/>
        </p:spPr>
        <p:txBody>
          <a:bodyPr/>
          <a:lstStyle/>
          <a:p>
            <a:endParaRPr lang="fr-FR"/>
          </a:p>
        </p:txBody>
      </p:sp>
      <p:sp>
        <p:nvSpPr>
          <p:cNvPr id="21" name="Text 17"/>
          <p:cNvSpPr/>
          <p:nvPr/>
        </p:nvSpPr>
        <p:spPr>
          <a:xfrm>
            <a:off x="1005840" y="3319272"/>
            <a:ext cx="457200" cy="457200"/>
          </a:xfrm>
          <a:prstGeom prst="rect">
            <a:avLst/>
          </a:prstGeom>
          <a:noFill/>
          <a:ln/>
        </p:spPr>
        <p:txBody>
          <a:bodyPr wrap="square" rtlCol="0" anchor="ctr"/>
          <a:lstStyle/>
          <a:p>
            <a:pPr marL="0" indent="0" algn="ctr">
              <a:buNone/>
            </a:pPr>
            <a:r>
              <a:rPr lang="en-US" sz="2000" b="1">
                <a:solidFill>
                  <a:srgbClr val="FFFFFF"/>
                </a:solidFill>
                <a:latin typeface="Arial" pitchFamily="34" charset="0"/>
                <a:ea typeface="Arial" pitchFamily="34" charset="-122"/>
                <a:cs typeface="Arial" pitchFamily="34" charset="-120"/>
              </a:rPr>
              <a:t>2</a:t>
            </a:r>
            <a:endParaRPr lang="en-US" sz="2000"/>
          </a:p>
        </p:txBody>
      </p:sp>
      <p:sp>
        <p:nvSpPr>
          <p:cNvPr id="22" name="Shape 18"/>
          <p:cNvSpPr/>
          <p:nvPr/>
        </p:nvSpPr>
        <p:spPr>
          <a:xfrm>
            <a:off x="1627632" y="3246120"/>
            <a:ext cx="1234440" cy="310896"/>
          </a:xfrm>
          <a:prstGeom prst="roundRect">
            <a:avLst>
              <a:gd name="adj" fmla="val 14706"/>
            </a:avLst>
          </a:prstGeom>
          <a:solidFill>
            <a:srgbClr val="1A1A6E"/>
          </a:solidFill>
          <a:ln/>
        </p:spPr>
        <p:txBody>
          <a:bodyPr/>
          <a:lstStyle/>
          <a:p>
            <a:endParaRPr lang="fr-FR"/>
          </a:p>
        </p:txBody>
      </p:sp>
      <p:sp>
        <p:nvSpPr>
          <p:cNvPr id="23" name="Text 19"/>
          <p:cNvSpPr/>
          <p:nvPr/>
        </p:nvSpPr>
        <p:spPr>
          <a:xfrm>
            <a:off x="1627632" y="3246120"/>
            <a:ext cx="1234440" cy="310896"/>
          </a:xfrm>
          <a:prstGeom prst="rect">
            <a:avLst/>
          </a:prstGeom>
          <a:noFill/>
          <a:ln/>
        </p:spPr>
        <p:txBody>
          <a:bodyPr wrap="square" rtlCol="0" anchor="ctr"/>
          <a:lstStyle/>
          <a:p>
            <a:pPr marL="0" indent="0" algn="ctr">
              <a:buNone/>
            </a:pPr>
            <a:r>
              <a:rPr lang="en-US" sz="1200" b="1">
                <a:solidFill>
                  <a:srgbClr val="FFFFFF"/>
                </a:solidFill>
                <a:latin typeface="Arial" pitchFamily="34" charset="0"/>
                <a:ea typeface="Arial" pitchFamily="34" charset="-122"/>
                <a:cs typeface="Arial" pitchFamily="34" charset="-120"/>
              </a:rPr>
              <a:t>10 juin</a:t>
            </a:r>
            <a:endParaRPr lang="en-US" sz="1200"/>
          </a:p>
        </p:txBody>
      </p:sp>
      <p:sp>
        <p:nvSpPr>
          <p:cNvPr id="24" name="Text 20"/>
          <p:cNvSpPr/>
          <p:nvPr/>
        </p:nvSpPr>
        <p:spPr>
          <a:xfrm>
            <a:off x="1627632" y="3538728"/>
            <a:ext cx="9628632" cy="384048"/>
          </a:xfrm>
          <a:prstGeom prst="rect">
            <a:avLst/>
          </a:prstGeom>
          <a:noFill/>
          <a:ln/>
        </p:spPr>
        <p:txBody>
          <a:bodyPr wrap="square" rtlCol="0" anchor="t"/>
          <a:lstStyle/>
          <a:p>
            <a:pPr marL="0" indent="0" algn="l">
              <a:buNone/>
            </a:pPr>
            <a:r>
              <a:rPr lang="en-US" sz="1150">
                <a:solidFill>
                  <a:srgbClr val="222222"/>
                </a:solidFill>
                <a:latin typeface="Arial" pitchFamily="34" charset="0"/>
                <a:ea typeface="Arial" pitchFamily="34" charset="-122"/>
                <a:cs typeface="Arial" pitchFamily="34" charset="-120"/>
              </a:rPr>
              <a:t>Vous décidez d'inclure ce produit dans les soldes à </a:t>
            </a:r>
            <a:r>
              <a:rPr lang="en-US" sz="1150" b="1">
                <a:solidFill>
                  <a:srgbClr val="1A1A6E"/>
                </a:solidFill>
                <a:latin typeface="Arial" pitchFamily="34" charset="0"/>
                <a:ea typeface="Arial" pitchFamily="34" charset="-122"/>
                <a:cs typeface="Arial" pitchFamily="34" charset="-120"/>
              </a:rPr>
              <a:t>20 €</a:t>
            </a:r>
            <a:r>
              <a:rPr lang="en-US" sz="1150">
                <a:solidFill>
                  <a:srgbClr val="222222"/>
                </a:solidFill>
                <a:latin typeface="Arial" pitchFamily="34" charset="0"/>
                <a:ea typeface="Arial" pitchFamily="34" charset="-122"/>
                <a:cs typeface="Arial" pitchFamily="34" charset="-120"/>
              </a:rPr>
              <a:t> (via le champ discount-price). Vous poussez un flux offre avec date de début </a:t>
            </a:r>
            <a:r>
              <a:rPr lang="en-US" sz="1150" b="1">
                <a:solidFill>
                  <a:srgbClr val="1A1A6E"/>
                </a:solidFill>
                <a:latin typeface="Arial" pitchFamily="34" charset="0"/>
                <a:ea typeface="Arial" pitchFamily="34" charset="-122"/>
                <a:cs typeface="Arial" pitchFamily="34" charset="-120"/>
              </a:rPr>
              <a:t>2026-06-24</a:t>
            </a:r>
            <a:r>
              <a:rPr lang="en-US" sz="1150">
                <a:solidFill>
                  <a:srgbClr val="222222"/>
                </a:solidFill>
                <a:latin typeface="Arial" pitchFamily="34" charset="0"/>
                <a:ea typeface="Arial" pitchFamily="34" charset="-122"/>
                <a:cs typeface="Arial" pitchFamily="34" charset="-120"/>
              </a:rPr>
              <a:t> et date de fin </a:t>
            </a:r>
            <a:r>
              <a:rPr lang="en-US" sz="1150" b="1">
                <a:solidFill>
                  <a:srgbClr val="1A1A6E"/>
                </a:solidFill>
                <a:latin typeface="Arial" pitchFamily="34" charset="0"/>
                <a:ea typeface="Arial" pitchFamily="34" charset="-122"/>
                <a:cs typeface="Arial" pitchFamily="34" charset="-120"/>
              </a:rPr>
              <a:t>2026-07-21</a:t>
            </a:r>
            <a:r>
              <a:rPr lang="en-US" sz="1150">
                <a:solidFill>
                  <a:srgbClr val="222222"/>
                </a:solidFill>
                <a:latin typeface="Arial" pitchFamily="34" charset="0"/>
                <a:ea typeface="Arial" pitchFamily="34" charset="-122"/>
                <a:cs typeface="Arial" pitchFamily="34" charset="-120"/>
              </a:rPr>
              <a:t>.</a:t>
            </a:r>
            <a:endParaRPr lang="en-US" sz="1150"/>
          </a:p>
        </p:txBody>
      </p:sp>
      <p:sp>
        <p:nvSpPr>
          <p:cNvPr id="25" name="Shape 21"/>
          <p:cNvSpPr/>
          <p:nvPr/>
        </p:nvSpPr>
        <p:spPr>
          <a:xfrm>
            <a:off x="777240" y="4059936"/>
            <a:ext cx="10634472" cy="841248"/>
          </a:xfrm>
          <a:prstGeom prst="roundRect">
            <a:avLst>
              <a:gd name="adj" fmla="val 6522"/>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6" name="Shape 22"/>
          <p:cNvSpPr/>
          <p:nvPr/>
        </p:nvSpPr>
        <p:spPr>
          <a:xfrm>
            <a:off x="1005840" y="4251960"/>
            <a:ext cx="457200" cy="457200"/>
          </a:xfrm>
          <a:prstGeom prst="ellipse">
            <a:avLst/>
          </a:prstGeom>
          <a:solidFill>
            <a:srgbClr val="E15B5B"/>
          </a:solidFill>
          <a:ln/>
        </p:spPr>
        <p:txBody>
          <a:bodyPr/>
          <a:lstStyle/>
          <a:p>
            <a:endParaRPr lang="fr-FR"/>
          </a:p>
        </p:txBody>
      </p:sp>
      <p:sp>
        <p:nvSpPr>
          <p:cNvPr id="27" name="Text 23"/>
          <p:cNvSpPr/>
          <p:nvPr/>
        </p:nvSpPr>
        <p:spPr>
          <a:xfrm>
            <a:off x="1005840" y="4251960"/>
            <a:ext cx="457200" cy="457200"/>
          </a:xfrm>
          <a:prstGeom prst="rect">
            <a:avLst/>
          </a:prstGeom>
          <a:noFill/>
          <a:ln/>
        </p:spPr>
        <p:txBody>
          <a:bodyPr wrap="square" rtlCol="0" anchor="ctr"/>
          <a:lstStyle/>
          <a:p>
            <a:pPr marL="0" indent="0" algn="ctr">
              <a:buNone/>
            </a:pPr>
            <a:r>
              <a:rPr lang="en-US" sz="2000" b="1">
                <a:solidFill>
                  <a:srgbClr val="FFFFFF"/>
                </a:solidFill>
                <a:latin typeface="Arial" pitchFamily="34" charset="0"/>
                <a:ea typeface="Arial" pitchFamily="34" charset="-122"/>
                <a:cs typeface="Arial" pitchFamily="34" charset="-120"/>
              </a:rPr>
              <a:t>3</a:t>
            </a:r>
            <a:endParaRPr lang="en-US" sz="2000"/>
          </a:p>
        </p:txBody>
      </p:sp>
      <p:sp>
        <p:nvSpPr>
          <p:cNvPr id="28" name="Shape 24"/>
          <p:cNvSpPr/>
          <p:nvPr/>
        </p:nvSpPr>
        <p:spPr>
          <a:xfrm>
            <a:off x="1627632" y="4178808"/>
            <a:ext cx="1234440" cy="310896"/>
          </a:xfrm>
          <a:prstGeom prst="roundRect">
            <a:avLst>
              <a:gd name="adj" fmla="val 14706"/>
            </a:avLst>
          </a:prstGeom>
          <a:solidFill>
            <a:srgbClr val="1A1A6E"/>
          </a:solidFill>
          <a:ln/>
        </p:spPr>
        <p:txBody>
          <a:bodyPr/>
          <a:lstStyle/>
          <a:p>
            <a:endParaRPr lang="fr-FR"/>
          </a:p>
        </p:txBody>
      </p:sp>
      <p:sp>
        <p:nvSpPr>
          <p:cNvPr id="29" name="Text 25"/>
          <p:cNvSpPr/>
          <p:nvPr/>
        </p:nvSpPr>
        <p:spPr>
          <a:xfrm>
            <a:off x="1627632" y="4178808"/>
            <a:ext cx="1234440" cy="310896"/>
          </a:xfrm>
          <a:prstGeom prst="rect">
            <a:avLst/>
          </a:prstGeom>
          <a:noFill/>
          <a:ln/>
        </p:spPr>
        <p:txBody>
          <a:bodyPr wrap="square" rtlCol="0" anchor="ctr"/>
          <a:lstStyle/>
          <a:p>
            <a:pPr marL="0" indent="0" algn="ctr">
              <a:buNone/>
            </a:pPr>
            <a:r>
              <a:rPr lang="en-US" sz="1200" b="1">
                <a:solidFill>
                  <a:srgbClr val="FFFFFF"/>
                </a:solidFill>
                <a:latin typeface="Arial" pitchFamily="34" charset="0"/>
                <a:ea typeface="Arial" pitchFamily="34" charset="-122"/>
                <a:cs typeface="Arial" pitchFamily="34" charset="-120"/>
              </a:rPr>
              <a:t>Le jour J</a:t>
            </a:r>
            <a:endParaRPr lang="en-US" sz="1200"/>
          </a:p>
        </p:txBody>
      </p:sp>
      <p:sp>
        <p:nvSpPr>
          <p:cNvPr id="30" name="Text 26"/>
          <p:cNvSpPr/>
          <p:nvPr/>
        </p:nvSpPr>
        <p:spPr>
          <a:xfrm>
            <a:off x="1627632" y="4471416"/>
            <a:ext cx="9628632" cy="384048"/>
          </a:xfrm>
          <a:prstGeom prst="rect">
            <a:avLst/>
          </a:prstGeom>
          <a:noFill/>
          <a:ln/>
        </p:spPr>
        <p:txBody>
          <a:bodyPr wrap="square" rtlCol="0" anchor="t"/>
          <a:lstStyle/>
          <a:p>
            <a:pPr marL="0" indent="0" algn="l">
              <a:buNone/>
            </a:pPr>
            <a:r>
              <a:rPr lang="en-US" sz="1150">
                <a:solidFill>
                  <a:srgbClr val="222222"/>
                </a:solidFill>
                <a:latin typeface="Arial" pitchFamily="34" charset="0"/>
                <a:ea typeface="Arial" pitchFamily="34" charset="-122"/>
                <a:cs typeface="Arial" pitchFamily="34" charset="-120"/>
              </a:rPr>
              <a:t>Jusqu'au </a:t>
            </a:r>
            <a:r>
              <a:rPr lang="en-US" sz="1150" b="1">
                <a:solidFill>
                  <a:srgbClr val="1A1A6E"/>
                </a:solidFill>
                <a:latin typeface="Arial" pitchFamily="34" charset="0"/>
                <a:ea typeface="Arial" pitchFamily="34" charset="-122"/>
                <a:cs typeface="Arial" pitchFamily="34" charset="-120"/>
              </a:rPr>
              <a:t>23 juin 23h59</a:t>
            </a:r>
            <a:r>
              <a:rPr lang="en-US" sz="1150">
                <a:solidFill>
                  <a:srgbClr val="222222"/>
                </a:solidFill>
                <a:latin typeface="Arial" pitchFamily="34" charset="0"/>
                <a:ea typeface="Arial" pitchFamily="34" charset="-122"/>
                <a:cs typeface="Arial" pitchFamily="34" charset="-120"/>
              </a:rPr>
              <a:t>, le produit reste à 30 € ; il passe à </a:t>
            </a:r>
            <a:r>
              <a:rPr lang="en-US" sz="1150" b="1">
                <a:solidFill>
                  <a:srgbClr val="1A1A6E"/>
                </a:solidFill>
                <a:latin typeface="Arial" pitchFamily="34" charset="0"/>
                <a:ea typeface="Arial" pitchFamily="34" charset="-122"/>
                <a:cs typeface="Arial" pitchFamily="34" charset="-120"/>
              </a:rPr>
              <a:t>20 €</a:t>
            </a:r>
            <a:r>
              <a:rPr lang="en-US" sz="1150">
                <a:solidFill>
                  <a:srgbClr val="222222"/>
                </a:solidFill>
                <a:latin typeface="Arial" pitchFamily="34" charset="0"/>
                <a:ea typeface="Arial" pitchFamily="34" charset="-122"/>
                <a:cs typeface="Arial" pitchFamily="34" charset="-120"/>
              </a:rPr>
              <a:t> le lendemain, jour des soldes. À la fin des soldes, il repasse </a:t>
            </a:r>
            <a:r>
              <a:rPr lang="en-US" sz="1150" b="1">
                <a:solidFill>
                  <a:srgbClr val="2E9E5B"/>
                </a:solidFill>
                <a:latin typeface="Arial" pitchFamily="34" charset="0"/>
                <a:ea typeface="Arial" pitchFamily="34" charset="-122"/>
                <a:cs typeface="Arial" pitchFamily="34" charset="-120"/>
              </a:rPr>
              <a:t>automatiquement à 30 €</a:t>
            </a:r>
            <a:r>
              <a:rPr lang="en-US" sz="1150">
                <a:solidFill>
                  <a:srgbClr val="222222"/>
                </a:solidFill>
                <a:latin typeface="Arial" pitchFamily="34" charset="0"/>
                <a:ea typeface="Arial" pitchFamily="34" charset="-122"/>
                <a:cs typeface="Arial" pitchFamily="34" charset="-120"/>
              </a:rPr>
              <a:t> (l'offre fond d'offre reprend le relais).</a:t>
            </a:r>
            <a:endParaRPr lang="en-US" sz="1150"/>
          </a:p>
        </p:txBody>
      </p:sp>
      <p:sp>
        <p:nvSpPr>
          <p:cNvPr id="31" name="Shape 27"/>
          <p:cNvSpPr/>
          <p:nvPr/>
        </p:nvSpPr>
        <p:spPr>
          <a:xfrm>
            <a:off x="777240" y="5010912"/>
            <a:ext cx="10634472" cy="713232"/>
          </a:xfrm>
          <a:prstGeom prst="roundRect">
            <a:avLst>
              <a:gd name="adj" fmla="val 7692"/>
            </a:avLst>
          </a:prstGeom>
          <a:solidFill>
            <a:srgbClr val="EAF7EF"/>
          </a:solidFill>
          <a:ln w="19050">
            <a:solidFill>
              <a:srgbClr val="2E9E5B"/>
            </a:solidFill>
            <a:prstDash val="solid"/>
          </a:ln>
        </p:spPr>
        <p:txBody>
          <a:bodyPr/>
          <a:lstStyle/>
          <a:p>
            <a:endParaRPr lang="fr-FR"/>
          </a:p>
        </p:txBody>
      </p:sp>
      <p:sp>
        <p:nvSpPr>
          <p:cNvPr id="32" name="Text 28"/>
          <p:cNvSpPr/>
          <p:nvPr/>
        </p:nvSpPr>
        <p:spPr>
          <a:xfrm>
            <a:off x="1005840" y="5010912"/>
            <a:ext cx="10177272" cy="713232"/>
          </a:xfrm>
          <a:prstGeom prst="rect">
            <a:avLst/>
          </a:prstGeom>
          <a:noFill/>
          <a:ln/>
        </p:spPr>
        <p:txBody>
          <a:bodyPr wrap="square" rtlCol="0" anchor="ctr"/>
          <a:lstStyle/>
          <a:p>
            <a:pPr marL="0" indent="0" algn="l">
              <a:buNone/>
            </a:pPr>
            <a:r>
              <a:rPr lang="en-US" sz="1150" b="1">
                <a:solidFill>
                  <a:srgbClr val="2E9E5B"/>
                </a:solidFill>
                <a:latin typeface="Arial" pitchFamily="34" charset="0"/>
                <a:ea typeface="Arial" pitchFamily="34" charset="-122"/>
                <a:cs typeface="Arial" pitchFamily="34" charset="-120"/>
              </a:rPr>
              <a:t>En résumé : </a:t>
            </a:r>
            <a:r>
              <a:rPr lang="en-US" sz="1150">
                <a:solidFill>
                  <a:srgbClr val="222222"/>
                </a:solidFill>
                <a:latin typeface="Arial" pitchFamily="34" charset="0"/>
                <a:ea typeface="Arial" pitchFamily="34" charset="-122"/>
                <a:cs typeface="Arial" pitchFamily="34" charset="-120"/>
              </a:rPr>
              <a:t>si vous poussez une offre soldée après avoir envoyé une offre non datée, l'offre non datée reprend le relais automatiquement le lendemain des soldes. </a:t>
            </a:r>
            <a:r>
              <a:rPr lang="en-US" sz="1150">
                <a:solidFill>
                  <a:srgbClr val="5A5A5A"/>
                </a:solidFill>
                <a:latin typeface="Arial" pitchFamily="34" charset="0"/>
                <a:ea typeface="Arial" pitchFamily="34" charset="-122"/>
                <a:cs typeface="Arial" pitchFamily="34" charset="-120"/>
              </a:rPr>
              <a:t>En multi-canal, le principe est le même : chaque pays reprend son prix fond d'offre à la fin de SES propres soldes.</a:t>
            </a:r>
            <a:endParaRPr lang="en-US" sz="115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percent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4 · PIÈGES, OUTILS &amp; SUPPORT</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Effectuer plusieurs démarques</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00">
                <a:solidFill>
                  <a:srgbClr val="222222"/>
                </a:solidFill>
                <a:latin typeface="Arial" pitchFamily="34" charset="0"/>
                <a:ea typeface="Arial" pitchFamily="34" charset="-122"/>
                <a:cs typeface="Arial" pitchFamily="34" charset="-120"/>
              </a:rPr>
              <a:t>Vous souhaitez augmenter la remise en cours de soldes (2e, 3e démarque) ? C'est simple.</a:t>
            </a:r>
            <a:endParaRPr lang="en-US" sz="1400"/>
          </a:p>
        </p:txBody>
      </p:sp>
      <p:sp>
        <p:nvSpPr>
          <p:cNvPr id="13" name="Shape 9"/>
          <p:cNvSpPr/>
          <p:nvPr/>
        </p:nvSpPr>
        <p:spPr>
          <a:xfrm>
            <a:off x="777240" y="2286000"/>
            <a:ext cx="10634472" cy="1005840"/>
          </a:xfrm>
          <a:prstGeom prst="roundRect">
            <a:avLst>
              <a:gd name="adj" fmla="val 5455"/>
            </a:avLst>
          </a:prstGeom>
          <a:solidFill>
            <a:srgbClr val="F2F0FB"/>
          </a:solidFill>
          <a:ln w="12700">
            <a:solidFill>
              <a:srgbClr val="DAD2F4"/>
            </a:solidFill>
            <a:prstDash val="solid"/>
          </a:ln>
        </p:spPr>
        <p:txBody>
          <a:bodyPr/>
          <a:lstStyle/>
          <a:p>
            <a:endParaRPr lang="fr-FR"/>
          </a:p>
        </p:txBody>
      </p:sp>
      <p:sp>
        <p:nvSpPr>
          <p:cNvPr id="14" name="Text 10"/>
          <p:cNvSpPr/>
          <p:nvPr/>
        </p:nvSpPr>
        <p:spPr>
          <a:xfrm>
            <a:off x="1051560" y="2286000"/>
            <a:ext cx="10085832" cy="1005840"/>
          </a:xfrm>
          <a:prstGeom prst="rect">
            <a:avLst/>
          </a:prstGeom>
          <a:noFill/>
          <a:ln/>
        </p:spPr>
        <p:txBody>
          <a:bodyPr wrap="square" rtlCol="0" anchor="ctr"/>
          <a:lstStyle/>
          <a:p>
            <a:pPr marL="0" indent="0" algn="l">
              <a:buNone/>
            </a:pPr>
            <a:r>
              <a:rPr lang="en-US" sz="1350" b="1">
                <a:solidFill>
                  <a:srgbClr val="6B4FD8"/>
                </a:solidFill>
                <a:latin typeface="Arial" pitchFamily="34" charset="0"/>
                <a:ea typeface="Arial" pitchFamily="34" charset="-122"/>
                <a:cs typeface="Arial" pitchFamily="34" charset="-120"/>
              </a:rPr>
              <a:t>La règle : </a:t>
            </a:r>
            <a:r>
              <a:rPr lang="en-US" sz="1350">
                <a:solidFill>
                  <a:srgbClr val="222222"/>
                </a:solidFill>
                <a:latin typeface="Arial" pitchFamily="34" charset="0"/>
                <a:ea typeface="Arial" pitchFamily="34" charset="-122"/>
                <a:cs typeface="Arial" pitchFamily="34" charset="-120"/>
              </a:rPr>
              <a:t>modifiez uniquement le </a:t>
            </a:r>
            <a:r>
              <a:rPr lang="en-US" sz="1350" b="1">
                <a:solidFill>
                  <a:srgbClr val="1A1A6E"/>
                </a:solidFill>
                <a:latin typeface="Arial" pitchFamily="34" charset="0"/>
                <a:ea typeface="Arial" pitchFamily="34" charset="-122"/>
                <a:cs typeface="Arial" pitchFamily="34" charset="-120"/>
              </a:rPr>
              <a:t>discount-price</a:t>
            </a:r>
            <a:r>
              <a:rPr lang="en-US" sz="1350">
                <a:solidFill>
                  <a:srgbClr val="222222"/>
                </a:solidFill>
                <a:latin typeface="Arial" pitchFamily="34" charset="0"/>
                <a:ea typeface="Arial" pitchFamily="34" charset="-122"/>
                <a:cs typeface="Arial" pitchFamily="34" charset="-120"/>
              </a:rPr>
              <a:t> le jour de la nouvelle démarque, en </a:t>
            </a:r>
            <a:r>
              <a:rPr lang="en-US" sz="1350" b="1">
                <a:solidFill>
                  <a:srgbClr val="222222"/>
                </a:solidFill>
                <a:latin typeface="Arial" pitchFamily="34" charset="0"/>
                <a:ea typeface="Arial" pitchFamily="34" charset="-122"/>
                <a:cs typeface="Arial" pitchFamily="34" charset="-120"/>
              </a:rPr>
              <a:t>conservant les mêmes dates</a:t>
            </a:r>
            <a:r>
              <a:rPr lang="en-US" sz="1350">
                <a:solidFill>
                  <a:srgbClr val="222222"/>
                </a:solidFill>
                <a:latin typeface="Arial" pitchFamily="34" charset="0"/>
                <a:ea typeface="Arial" pitchFamily="34" charset="-122"/>
                <a:cs typeface="Arial" pitchFamily="34" charset="-120"/>
              </a:rPr>
              <a:t> de début et de fin de remise.</a:t>
            </a:r>
            <a:endParaRPr lang="en-US" sz="1350"/>
          </a:p>
        </p:txBody>
      </p:sp>
      <p:sp>
        <p:nvSpPr>
          <p:cNvPr id="15" name="Text 11"/>
          <p:cNvSpPr/>
          <p:nvPr/>
        </p:nvSpPr>
        <p:spPr>
          <a:xfrm>
            <a:off x="777240" y="3474720"/>
            <a:ext cx="10634472" cy="320040"/>
          </a:xfrm>
          <a:prstGeom prst="rect">
            <a:avLst/>
          </a:prstGeom>
          <a:noFill/>
          <a:ln/>
        </p:spPr>
        <p:txBody>
          <a:bodyPr wrap="square" rtlCol="0" anchor="ctr"/>
          <a:lstStyle/>
          <a:p>
            <a:pPr marL="0" indent="0" algn="l">
              <a:buNone/>
            </a:pPr>
            <a:r>
              <a:rPr lang="en-US" sz="1300" b="1">
                <a:solidFill>
                  <a:srgbClr val="1A1A6E"/>
                </a:solidFill>
                <a:latin typeface="Arial" pitchFamily="34" charset="0"/>
                <a:ea typeface="Arial" pitchFamily="34" charset="-122"/>
                <a:cs typeface="Arial" pitchFamily="34" charset="-120"/>
              </a:rPr>
              <a:t>Exemple sur la France :</a:t>
            </a:r>
            <a:endParaRPr lang="en-US" sz="1300"/>
          </a:p>
        </p:txBody>
      </p:sp>
      <p:sp>
        <p:nvSpPr>
          <p:cNvPr id="16" name="Shape 12"/>
          <p:cNvSpPr/>
          <p:nvPr/>
        </p:nvSpPr>
        <p:spPr>
          <a:xfrm>
            <a:off x="777240" y="3886200"/>
            <a:ext cx="10634472" cy="777240"/>
          </a:xfrm>
          <a:prstGeom prst="roundRect">
            <a:avLst>
              <a:gd name="adj" fmla="val 5882"/>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7" name="Text 13"/>
          <p:cNvSpPr/>
          <p:nvPr/>
        </p:nvSpPr>
        <p:spPr>
          <a:xfrm>
            <a:off x="1005840" y="3886200"/>
            <a:ext cx="2103120" cy="777240"/>
          </a:xfrm>
          <a:prstGeom prst="rect">
            <a:avLst/>
          </a:prstGeom>
          <a:noFill/>
          <a:ln/>
        </p:spPr>
        <p:txBody>
          <a:bodyPr wrap="square" rtlCol="0" anchor="ctr"/>
          <a:lstStyle/>
          <a:p>
            <a:pPr marL="0" indent="0" algn="l">
              <a:buNone/>
            </a:pPr>
            <a:r>
              <a:rPr lang="en-US" sz="1400" b="1">
                <a:solidFill>
                  <a:srgbClr val="1A1A6E"/>
                </a:solidFill>
                <a:latin typeface="Arial" pitchFamily="34" charset="0"/>
                <a:ea typeface="Arial" pitchFamily="34" charset="-122"/>
                <a:cs typeface="Arial" pitchFamily="34" charset="-120"/>
              </a:rPr>
              <a:t>1re démarque</a:t>
            </a:r>
            <a:endParaRPr lang="en-US" sz="1400"/>
          </a:p>
        </p:txBody>
      </p:sp>
      <p:sp>
        <p:nvSpPr>
          <p:cNvPr id="18" name="Shape 14"/>
          <p:cNvSpPr/>
          <p:nvPr/>
        </p:nvSpPr>
        <p:spPr>
          <a:xfrm>
            <a:off x="3200400" y="4069080"/>
            <a:ext cx="1005840" cy="411480"/>
          </a:xfrm>
          <a:prstGeom prst="ellipse">
            <a:avLst/>
          </a:prstGeom>
          <a:solidFill>
            <a:srgbClr val="E15B5B"/>
          </a:solidFill>
          <a:ln/>
        </p:spPr>
        <p:txBody>
          <a:bodyPr/>
          <a:lstStyle/>
          <a:p>
            <a:endParaRPr lang="fr-FR"/>
          </a:p>
        </p:txBody>
      </p:sp>
      <p:sp>
        <p:nvSpPr>
          <p:cNvPr id="19" name="Text 15"/>
          <p:cNvSpPr/>
          <p:nvPr/>
        </p:nvSpPr>
        <p:spPr>
          <a:xfrm>
            <a:off x="3200400" y="4069080"/>
            <a:ext cx="1005840" cy="411480"/>
          </a:xfrm>
          <a:prstGeom prst="rect">
            <a:avLst/>
          </a:prstGeom>
          <a:noFill/>
          <a:ln/>
        </p:spPr>
        <p:txBody>
          <a:bodyPr wrap="square" rtlCol="0" anchor="ctr"/>
          <a:lstStyle/>
          <a:p>
            <a:pPr marL="0" indent="0" algn="ctr">
              <a:buNone/>
            </a:pPr>
            <a:r>
              <a:rPr lang="en-US" sz="1400" b="1">
                <a:solidFill>
                  <a:srgbClr val="FFFFFF"/>
                </a:solidFill>
                <a:latin typeface="Arial" pitchFamily="34" charset="0"/>
                <a:ea typeface="Arial" pitchFamily="34" charset="-122"/>
                <a:cs typeface="Arial" pitchFamily="34" charset="-120"/>
              </a:rPr>
              <a:t>−30 %</a:t>
            </a:r>
            <a:endParaRPr lang="en-US" sz="1400"/>
          </a:p>
        </p:txBody>
      </p:sp>
      <p:sp>
        <p:nvSpPr>
          <p:cNvPr id="20" name="Text 16"/>
          <p:cNvSpPr/>
          <p:nvPr/>
        </p:nvSpPr>
        <p:spPr>
          <a:xfrm>
            <a:off x="4389120" y="3886200"/>
            <a:ext cx="2377440" cy="777240"/>
          </a:xfrm>
          <a:prstGeom prst="rect">
            <a:avLst/>
          </a:prstGeom>
          <a:noFill/>
          <a:ln/>
        </p:spPr>
        <p:txBody>
          <a:bodyPr wrap="square" rtlCol="0" anchor="ctr"/>
          <a:lstStyle/>
          <a:p>
            <a:pPr marL="0" indent="0" algn="l">
              <a:buNone/>
            </a:pPr>
            <a:r>
              <a:rPr lang="en-US" sz="1250">
                <a:solidFill>
                  <a:srgbClr val="222222"/>
                </a:solidFill>
                <a:latin typeface="Arial" pitchFamily="34" charset="0"/>
                <a:ea typeface="Arial" pitchFamily="34" charset="-122"/>
                <a:cs typeface="Arial" pitchFamily="34" charset="-120"/>
              </a:rPr>
              <a:t>du 24/06 au 07/07</a:t>
            </a:r>
            <a:endParaRPr lang="en-US" sz="1250"/>
          </a:p>
        </p:txBody>
      </p:sp>
      <p:sp>
        <p:nvSpPr>
          <p:cNvPr id="21" name="Text 17"/>
          <p:cNvSpPr/>
          <p:nvPr/>
        </p:nvSpPr>
        <p:spPr>
          <a:xfrm>
            <a:off x="6858000" y="3886200"/>
            <a:ext cx="4389120" cy="777240"/>
          </a:xfrm>
          <a:prstGeom prst="rect">
            <a:avLst/>
          </a:prstGeom>
          <a:noFill/>
          <a:ln/>
        </p:spPr>
        <p:txBody>
          <a:bodyPr wrap="square" rtlCol="0" anchor="ctr"/>
          <a:lstStyle/>
          <a:p>
            <a:pPr marL="0" indent="0" algn="l">
              <a:buNone/>
            </a:pPr>
            <a:r>
              <a:rPr lang="en-US" sz="1150" i="1">
                <a:solidFill>
                  <a:srgbClr val="5A5A5A"/>
                </a:solidFill>
                <a:latin typeface="Arial" pitchFamily="34" charset="0"/>
                <a:ea typeface="Arial" pitchFamily="34" charset="-122"/>
                <a:cs typeface="Arial" pitchFamily="34" charset="-120"/>
              </a:rPr>
              <a:t>discount-price = prix à −30 %</a:t>
            </a:r>
            <a:endParaRPr lang="en-US" sz="1150"/>
          </a:p>
        </p:txBody>
      </p:sp>
      <p:sp>
        <p:nvSpPr>
          <p:cNvPr id="22" name="Shape 18"/>
          <p:cNvSpPr/>
          <p:nvPr/>
        </p:nvSpPr>
        <p:spPr>
          <a:xfrm>
            <a:off x="777240" y="4754880"/>
            <a:ext cx="10634472" cy="777240"/>
          </a:xfrm>
          <a:prstGeom prst="roundRect">
            <a:avLst>
              <a:gd name="adj" fmla="val 5882"/>
            </a:avLst>
          </a:prstGeom>
          <a:solidFill>
            <a:srgbClr val="FFFFFF"/>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3" name="Text 19"/>
          <p:cNvSpPr/>
          <p:nvPr/>
        </p:nvSpPr>
        <p:spPr>
          <a:xfrm>
            <a:off x="1005840" y="4754880"/>
            <a:ext cx="2103120" cy="777240"/>
          </a:xfrm>
          <a:prstGeom prst="rect">
            <a:avLst/>
          </a:prstGeom>
          <a:noFill/>
          <a:ln/>
        </p:spPr>
        <p:txBody>
          <a:bodyPr wrap="square" rtlCol="0" anchor="ctr"/>
          <a:lstStyle/>
          <a:p>
            <a:pPr marL="0" indent="0" algn="l">
              <a:buNone/>
            </a:pPr>
            <a:r>
              <a:rPr lang="en-US" sz="1400" b="1">
                <a:solidFill>
                  <a:srgbClr val="1A1A6E"/>
                </a:solidFill>
                <a:latin typeface="Arial" pitchFamily="34" charset="0"/>
                <a:ea typeface="Arial" pitchFamily="34" charset="-122"/>
                <a:cs typeface="Arial" pitchFamily="34" charset="-120"/>
              </a:rPr>
              <a:t>2e démarque</a:t>
            </a:r>
            <a:endParaRPr lang="en-US" sz="1400"/>
          </a:p>
        </p:txBody>
      </p:sp>
      <p:sp>
        <p:nvSpPr>
          <p:cNvPr id="24" name="Shape 20"/>
          <p:cNvSpPr/>
          <p:nvPr/>
        </p:nvSpPr>
        <p:spPr>
          <a:xfrm>
            <a:off x="3200400" y="4937760"/>
            <a:ext cx="1005840" cy="411480"/>
          </a:xfrm>
          <a:prstGeom prst="ellipse">
            <a:avLst/>
          </a:prstGeom>
          <a:solidFill>
            <a:srgbClr val="E15B5B"/>
          </a:solidFill>
          <a:ln/>
        </p:spPr>
        <p:txBody>
          <a:bodyPr/>
          <a:lstStyle/>
          <a:p>
            <a:endParaRPr lang="fr-FR"/>
          </a:p>
        </p:txBody>
      </p:sp>
      <p:sp>
        <p:nvSpPr>
          <p:cNvPr id="25" name="Text 21"/>
          <p:cNvSpPr/>
          <p:nvPr/>
        </p:nvSpPr>
        <p:spPr>
          <a:xfrm>
            <a:off x="3200400" y="4937760"/>
            <a:ext cx="1005840" cy="411480"/>
          </a:xfrm>
          <a:prstGeom prst="rect">
            <a:avLst/>
          </a:prstGeom>
          <a:noFill/>
          <a:ln/>
        </p:spPr>
        <p:txBody>
          <a:bodyPr wrap="square" rtlCol="0" anchor="ctr"/>
          <a:lstStyle/>
          <a:p>
            <a:pPr marL="0" indent="0" algn="ctr">
              <a:buNone/>
            </a:pPr>
            <a:r>
              <a:rPr lang="en-US" sz="1400" b="1">
                <a:solidFill>
                  <a:srgbClr val="FFFFFF"/>
                </a:solidFill>
                <a:latin typeface="Arial" pitchFamily="34" charset="0"/>
                <a:ea typeface="Arial" pitchFamily="34" charset="-122"/>
                <a:cs typeface="Arial" pitchFamily="34" charset="-120"/>
              </a:rPr>
              <a:t>−40 %</a:t>
            </a:r>
            <a:endParaRPr lang="en-US" sz="1400"/>
          </a:p>
        </p:txBody>
      </p:sp>
      <p:sp>
        <p:nvSpPr>
          <p:cNvPr id="26" name="Text 22"/>
          <p:cNvSpPr/>
          <p:nvPr/>
        </p:nvSpPr>
        <p:spPr>
          <a:xfrm>
            <a:off x="4389120" y="4754880"/>
            <a:ext cx="2377440" cy="777240"/>
          </a:xfrm>
          <a:prstGeom prst="rect">
            <a:avLst/>
          </a:prstGeom>
          <a:noFill/>
          <a:ln/>
        </p:spPr>
        <p:txBody>
          <a:bodyPr wrap="square" rtlCol="0" anchor="ctr"/>
          <a:lstStyle/>
          <a:p>
            <a:pPr marL="0" indent="0" algn="l">
              <a:buNone/>
            </a:pPr>
            <a:r>
              <a:rPr lang="en-US" sz="1250">
                <a:solidFill>
                  <a:srgbClr val="222222"/>
                </a:solidFill>
                <a:latin typeface="Arial" pitchFamily="34" charset="0"/>
                <a:ea typeface="Arial" pitchFamily="34" charset="-122"/>
                <a:cs typeface="Arial" pitchFamily="34" charset="-120"/>
              </a:rPr>
              <a:t>du 08/07 au 21/07</a:t>
            </a:r>
            <a:endParaRPr lang="en-US" sz="1250"/>
          </a:p>
        </p:txBody>
      </p:sp>
      <p:sp>
        <p:nvSpPr>
          <p:cNvPr id="27" name="Text 23"/>
          <p:cNvSpPr/>
          <p:nvPr/>
        </p:nvSpPr>
        <p:spPr>
          <a:xfrm>
            <a:off x="6858000" y="4754880"/>
            <a:ext cx="4389120" cy="777240"/>
          </a:xfrm>
          <a:prstGeom prst="rect">
            <a:avLst/>
          </a:prstGeom>
          <a:noFill/>
          <a:ln/>
        </p:spPr>
        <p:txBody>
          <a:bodyPr wrap="square" rtlCol="0" anchor="ctr"/>
          <a:lstStyle/>
          <a:p>
            <a:pPr marL="0" indent="0" algn="l">
              <a:buNone/>
            </a:pPr>
            <a:r>
              <a:rPr lang="en-US" sz="1150" i="1">
                <a:solidFill>
                  <a:srgbClr val="5A5A5A"/>
                </a:solidFill>
                <a:latin typeface="Arial" pitchFamily="34" charset="0"/>
                <a:ea typeface="Arial" pitchFamily="34" charset="-122"/>
                <a:cs typeface="Arial" pitchFamily="34" charset="-120"/>
              </a:rPr>
              <a:t>On change juste le discount-price (dates inchangées)</a:t>
            </a:r>
            <a:endParaRPr lang="en-US" sz="115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boxe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4 · PIÈGES, OUTILS &amp; SUPPORT</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Gestion des stocks</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48640"/>
          </a:xfrm>
          <a:prstGeom prst="rect">
            <a:avLst/>
          </a:prstGeom>
          <a:noFill/>
          <a:ln/>
        </p:spPr>
        <p:txBody>
          <a:bodyPr wrap="square" rtlCol="0" anchor="ctr"/>
          <a:lstStyle/>
          <a:p>
            <a:pPr marL="0" indent="0" algn="l">
              <a:buNone/>
            </a:pPr>
            <a:r>
              <a:rPr lang="en-US" sz="1400" b="1">
                <a:solidFill>
                  <a:srgbClr val="C9484A"/>
                </a:solidFill>
                <a:latin typeface="Arial" pitchFamily="34" charset="0"/>
                <a:ea typeface="Arial" pitchFamily="34" charset="-122"/>
                <a:cs typeface="Arial" pitchFamily="34" charset="-120"/>
              </a:rPr>
              <a:t>Important : </a:t>
            </a:r>
            <a:r>
              <a:rPr lang="en-US" sz="1400">
                <a:solidFill>
                  <a:srgbClr val="222222"/>
                </a:solidFill>
                <a:latin typeface="Arial" pitchFamily="34" charset="0"/>
                <a:ea typeface="Arial" pitchFamily="34" charset="-122"/>
                <a:cs typeface="Arial" pitchFamily="34" charset="-120"/>
              </a:rPr>
              <a:t>le stock (champ « quantity ») est </a:t>
            </a:r>
            <a:r>
              <a:rPr lang="en-US" sz="1400" b="1">
                <a:solidFill>
                  <a:srgbClr val="222222"/>
                </a:solidFill>
                <a:latin typeface="Arial" pitchFamily="34" charset="0"/>
                <a:ea typeface="Arial" pitchFamily="34" charset="-122"/>
                <a:cs typeface="Arial" pitchFamily="34" charset="-120"/>
              </a:rPr>
              <a:t>unique et commun</a:t>
            </a:r>
            <a:r>
              <a:rPr lang="en-US" sz="1400">
                <a:solidFill>
                  <a:srgbClr val="222222"/>
                </a:solidFill>
                <a:latin typeface="Arial" pitchFamily="34" charset="0"/>
                <a:ea typeface="Arial" pitchFamily="34" charset="-122"/>
                <a:cs typeface="Arial" pitchFamily="34" charset="-120"/>
              </a:rPr>
              <a:t> — à la fois à tous les canaux et au fond d'offre / offre remisée.</a:t>
            </a:r>
            <a:endParaRPr lang="en-US" sz="1400"/>
          </a:p>
        </p:txBody>
      </p:sp>
      <p:sp>
        <p:nvSpPr>
          <p:cNvPr id="13" name="Shape 9"/>
          <p:cNvSpPr/>
          <p:nvPr/>
        </p:nvSpPr>
        <p:spPr>
          <a:xfrm>
            <a:off x="777240" y="2377440"/>
            <a:ext cx="10634472" cy="914400"/>
          </a:xfrm>
          <a:prstGeom prst="roundRect">
            <a:avLst>
              <a:gd name="adj" fmla="val 6000"/>
            </a:avLst>
          </a:prstGeom>
          <a:solidFill>
            <a:srgbClr val="F2F0FB"/>
          </a:solidFill>
          <a:ln w="12700">
            <a:solidFill>
              <a:srgbClr val="DAD2F4"/>
            </a:solidFill>
            <a:prstDash val="solid"/>
          </a:ln>
        </p:spPr>
        <p:txBody>
          <a:bodyPr/>
          <a:lstStyle/>
          <a:p>
            <a:endParaRPr lang="fr-FR"/>
          </a:p>
        </p:txBody>
      </p:sp>
      <p:pic>
        <p:nvPicPr>
          <p:cNvPr id="14" name="Image 2" descr="assets/icons/layers_navy.png"/>
          <p:cNvPicPr>
            <a:picLocks noChangeAspect="1"/>
          </p:cNvPicPr>
          <p:nvPr/>
        </p:nvPicPr>
        <p:blipFill>
          <a:blip r:embed="rId5"/>
          <a:stretch>
            <a:fillRect/>
          </a:stretch>
        </p:blipFill>
        <p:spPr>
          <a:xfrm>
            <a:off x="1051560" y="2651760"/>
            <a:ext cx="411480" cy="411480"/>
          </a:xfrm>
          <a:prstGeom prst="rect">
            <a:avLst/>
          </a:prstGeom>
        </p:spPr>
      </p:pic>
      <p:sp>
        <p:nvSpPr>
          <p:cNvPr id="15" name="Text 10"/>
          <p:cNvSpPr/>
          <p:nvPr/>
        </p:nvSpPr>
        <p:spPr>
          <a:xfrm>
            <a:off x="1600200" y="2377440"/>
            <a:ext cx="9537192" cy="914400"/>
          </a:xfrm>
          <a:prstGeom prst="rect">
            <a:avLst/>
          </a:prstGeom>
          <a:noFill/>
          <a:ln/>
        </p:spPr>
        <p:txBody>
          <a:bodyPr wrap="square" rtlCol="0" anchor="ctr"/>
          <a:lstStyle/>
          <a:p>
            <a:pPr marL="0" indent="0" algn="l">
              <a:buNone/>
            </a:pPr>
            <a:r>
              <a:rPr lang="en-US" sz="1250">
                <a:solidFill>
                  <a:srgbClr val="222222"/>
                </a:solidFill>
                <a:latin typeface="Arial" pitchFamily="34" charset="0"/>
                <a:ea typeface="Arial" pitchFamily="34" charset="-122"/>
                <a:cs typeface="Arial" pitchFamily="34" charset="-120"/>
              </a:rPr>
              <a:t>Sur un EAN donné, vous ne pouvez pas indiquer 50 sur la France et 0 sur l'Italie. La même quantité s'applique à l'ensemble des canaux actifs sur votre compte.</a:t>
            </a:r>
            <a:endParaRPr lang="en-US" sz="1250"/>
          </a:p>
        </p:txBody>
      </p:sp>
      <p:sp>
        <p:nvSpPr>
          <p:cNvPr id="16" name="Text 11"/>
          <p:cNvSpPr/>
          <p:nvPr/>
        </p:nvSpPr>
        <p:spPr>
          <a:xfrm>
            <a:off x="777240" y="3474720"/>
            <a:ext cx="10634472" cy="365760"/>
          </a:xfrm>
          <a:prstGeom prst="rect">
            <a:avLst/>
          </a:prstGeom>
          <a:noFill/>
          <a:ln/>
        </p:spPr>
        <p:txBody>
          <a:bodyPr wrap="square" rtlCol="0" anchor="ctr"/>
          <a:lstStyle/>
          <a:p>
            <a:pPr marL="0" indent="0" algn="l">
              <a:buNone/>
            </a:pPr>
            <a:r>
              <a:rPr lang="en-US" sz="1350" b="1">
                <a:solidFill>
                  <a:srgbClr val="1A1A6E"/>
                </a:solidFill>
                <a:latin typeface="Arial" pitchFamily="34" charset="0"/>
                <a:ea typeface="Arial" pitchFamily="34" charset="-122"/>
                <a:cs typeface="Arial" pitchFamily="34" charset="-120"/>
              </a:rPr>
              <a:t>Comment modifier le stock sans casser vos soldes :</a:t>
            </a:r>
            <a:endParaRPr lang="en-US" sz="1350"/>
          </a:p>
        </p:txBody>
      </p:sp>
      <p:sp>
        <p:nvSpPr>
          <p:cNvPr id="17" name="Shape 12"/>
          <p:cNvSpPr/>
          <p:nvPr/>
        </p:nvSpPr>
        <p:spPr>
          <a:xfrm>
            <a:off x="777240" y="3886200"/>
            <a:ext cx="10634472" cy="749808"/>
          </a:xfrm>
          <a:prstGeom prst="roundRect">
            <a:avLst>
              <a:gd name="adj" fmla="val 6098"/>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8" name="Shape 13"/>
          <p:cNvSpPr/>
          <p:nvPr/>
        </p:nvSpPr>
        <p:spPr>
          <a:xfrm>
            <a:off x="777240" y="3886200"/>
            <a:ext cx="1417320" cy="749808"/>
          </a:xfrm>
          <a:prstGeom prst="rect">
            <a:avLst/>
          </a:prstGeom>
          <a:solidFill>
            <a:srgbClr val="2E9E5B"/>
          </a:solidFill>
          <a:ln/>
        </p:spPr>
        <p:txBody>
          <a:bodyPr/>
          <a:lstStyle/>
          <a:p>
            <a:endParaRPr lang="fr-FR"/>
          </a:p>
        </p:txBody>
      </p:sp>
      <p:sp>
        <p:nvSpPr>
          <p:cNvPr id="19" name="Text 14"/>
          <p:cNvSpPr/>
          <p:nvPr/>
        </p:nvSpPr>
        <p:spPr>
          <a:xfrm>
            <a:off x="777240" y="3886200"/>
            <a:ext cx="1417320" cy="749808"/>
          </a:xfrm>
          <a:prstGeom prst="rect">
            <a:avLst/>
          </a:prstGeom>
          <a:noFill/>
          <a:ln/>
        </p:spPr>
        <p:txBody>
          <a:bodyPr wrap="square" rtlCol="0" anchor="ctr"/>
          <a:lstStyle/>
          <a:p>
            <a:pPr marL="0" indent="0" algn="ctr">
              <a:buNone/>
            </a:pPr>
            <a:r>
              <a:rPr lang="en-US" sz="1300" b="1">
                <a:solidFill>
                  <a:srgbClr val="FFFFFF"/>
                </a:solidFill>
                <a:latin typeface="Arial" pitchFamily="34" charset="0"/>
                <a:ea typeface="Arial" pitchFamily="34" charset="-122"/>
                <a:cs typeface="Arial" pitchFamily="34" charset="-120"/>
              </a:rPr>
              <a:t>Option 1</a:t>
            </a:r>
            <a:endParaRPr lang="en-US" sz="1300"/>
          </a:p>
        </p:txBody>
      </p:sp>
      <p:sp>
        <p:nvSpPr>
          <p:cNvPr id="20" name="Text 15"/>
          <p:cNvSpPr/>
          <p:nvPr/>
        </p:nvSpPr>
        <p:spPr>
          <a:xfrm>
            <a:off x="2377440" y="3886200"/>
            <a:ext cx="8869680" cy="749808"/>
          </a:xfrm>
          <a:prstGeom prst="rect">
            <a:avLst/>
          </a:prstGeom>
          <a:noFill/>
          <a:ln/>
        </p:spPr>
        <p:txBody>
          <a:bodyPr wrap="square" rtlCol="0" anchor="ctr"/>
          <a:lstStyle/>
          <a:p>
            <a:pPr marL="0" indent="0" algn="l">
              <a:buNone/>
            </a:pPr>
            <a:r>
              <a:rPr lang="en-US" sz="1300" b="1">
                <a:solidFill>
                  <a:srgbClr val="1A1A6E"/>
                </a:solidFill>
                <a:latin typeface="Arial" pitchFamily="34" charset="0"/>
                <a:ea typeface="Arial" pitchFamily="34" charset="-122"/>
                <a:cs typeface="Arial" pitchFamily="34" charset="-120"/>
              </a:rPr>
              <a:t>Continuez à alimenter les champs de remise
</a:t>
            </a:r>
            <a:r>
              <a:rPr lang="en-US" sz="1150">
                <a:solidFill>
                  <a:srgbClr val="5A5A5A"/>
                </a:solidFill>
                <a:latin typeface="Arial" pitchFamily="34" charset="0"/>
                <a:ea typeface="Arial" pitchFamily="34" charset="-122"/>
                <a:cs typeface="Arial" pitchFamily="34" charset="-120"/>
              </a:rPr>
              <a:t>Modifiez vos stocks comme d'habitude, en conservant dans le flux les champs discount-price, discount-start-date et discount-end-date.</a:t>
            </a:r>
            <a:endParaRPr lang="en-US" sz="1300"/>
          </a:p>
        </p:txBody>
      </p:sp>
      <p:sp>
        <p:nvSpPr>
          <p:cNvPr id="21" name="Shape 16"/>
          <p:cNvSpPr/>
          <p:nvPr/>
        </p:nvSpPr>
        <p:spPr>
          <a:xfrm>
            <a:off x="777240" y="4727448"/>
            <a:ext cx="10634472" cy="749808"/>
          </a:xfrm>
          <a:prstGeom prst="roundRect">
            <a:avLst>
              <a:gd name="adj" fmla="val 6098"/>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2" name="Shape 17"/>
          <p:cNvSpPr/>
          <p:nvPr/>
        </p:nvSpPr>
        <p:spPr>
          <a:xfrm>
            <a:off x="777240" y="4727448"/>
            <a:ext cx="1417320" cy="749808"/>
          </a:xfrm>
          <a:prstGeom prst="rect">
            <a:avLst/>
          </a:prstGeom>
          <a:solidFill>
            <a:srgbClr val="2E9E5B"/>
          </a:solidFill>
          <a:ln/>
        </p:spPr>
        <p:txBody>
          <a:bodyPr/>
          <a:lstStyle/>
          <a:p>
            <a:endParaRPr lang="fr-FR"/>
          </a:p>
        </p:txBody>
      </p:sp>
      <p:sp>
        <p:nvSpPr>
          <p:cNvPr id="23" name="Text 18"/>
          <p:cNvSpPr/>
          <p:nvPr/>
        </p:nvSpPr>
        <p:spPr>
          <a:xfrm>
            <a:off x="777240" y="4727448"/>
            <a:ext cx="1417320" cy="749808"/>
          </a:xfrm>
          <a:prstGeom prst="rect">
            <a:avLst/>
          </a:prstGeom>
          <a:noFill/>
          <a:ln/>
        </p:spPr>
        <p:txBody>
          <a:bodyPr wrap="square" rtlCol="0" anchor="ctr"/>
          <a:lstStyle/>
          <a:p>
            <a:pPr marL="0" indent="0" algn="ctr">
              <a:buNone/>
            </a:pPr>
            <a:r>
              <a:rPr lang="en-US" sz="1300" b="1">
                <a:solidFill>
                  <a:srgbClr val="FFFFFF"/>
                </a:solidFill>
                <a:latin typeface="Arial" pitchFamily="34" charset="0"/>
                <a:ea typeface="Arial" pitchFamily="34" charset="-122"/>
                <a:cs typeface="Arial" pitchFamily="34" charset="-120"/>
              </a:rPr>
              <a:t>Option 2</a:t>
            </a:r>
            <a:endParaRPr lang="en-US" sz="1300"/>
          </a:p>
        </p:txBody>
      </p:sp>
      <p:sp>
        <p:nvSpPr>
          <p:cNvPr id="24" name="Text 19"/>
          <p:cNvSpPr/>
          <p:nvPr/>
        </p:nvSpPr>
        <p:spPr>
          <a:xfrm>
            <a:off x="2377440" y="4727448"/>
            <a:ext cx="8869680" cy="749808"/>
          </a:xfrm>
          <a:prstGeom prst="rect">
            <a:avLst/>
          </a:prstGeom>
          <a:noFill/>
          <a:ln/>
        </p:spPr>
        <p:txBody>
          <a:bodyPr wrap="square" rtlCol="0" anchor="ctr"/>
          <a:lstStyle/>
          <a:p>
            <a:pPr marL="0" indent="0" algn="l">
              <a:buNone/>
            </a:pPr>
            <a:r>
              <a:rPr lang="en-US" sz="1300" b="1">
                <a:solidFill>
                  <a:srgbClr val="1A1A6E"/>
                </a:solidFill>
                <a:latin typeface="Arial" pitchFamily="34" charset="0"/>
                <a:ea typeface="Arial" pitchFamily="34" charset="-122"/>
                <a:cs typeface="Arial" pitchFamily="34" charset="-120"/>
              </a:rPr>
              <a:t>Poussez un flux SKU + Quantity uniquement
</a:t>
            </a:r>
            <a:r>
              <a:rPr lang="en-US" sz="1150">
                <a:solidFill>
                  <a:srgbClr val="5A5A5A"/>
                </a:solidFill>
                <a:latin typeface="Arial" pitchFamily="34" charset="0"/>
                <a:ea typeface="Arial" pitchFamily="34" charset="-122"/>
                <a:cs typeface="Arial" pitchFamily="34" charset="-120"/>
              </a:rPr>
              <a:t>Un flux ne contenant que le SKU et la quantité met à jour le stock seul, sans écraser l'offre soldée.</a:t>
            </a:r>
            <a:endParaRPr lang="en-US" sz="13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balance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4 · PIÈGES, OUTILS &amp; SUPPORT</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Prix barrés &amp; directive Omnibus</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02920"/>
          </a:xfrm>
          <a:prstGeom prst="rect">
            <a:avLst/>
          </a:prstGeom>
          <a:noFill/>
          <a:ln/>
        </p:spPr>
        <p:txBody>
          <a:bodyPr wrap="square" rtlCol="0" anchor="ctr"/>
          <a:lstStyle/>
          <a:p>
            <a:pPr marL="0" indent="0" algn="l">
              <a:buNone/>
            </a:pPr>
            <a:r>
              <a:rPr lang="en-US" sz="1400">
                <a:solidFill>
                  <a:srgbClr val="222222"/>
                </a:solidFill>
                <a:latin typeface="Arial" pitchFamily="34" charset="0"/>
                <a:ea typeface="Arial" pitchFamily="34" charset="-122"/>
                <a:cs typeface="Arial" pitchFamily="34" charset="-120"/>
              </a:rPr>
              <a:t>Vous n'êtes pas totalement libre du prix barré (prix de référence) que vous affichez. La réglementation encadre cette pratique.</a:t>
            </a:r>
            <a:endParaRPr lang="en-US" sz="1400"/>
          </a:p>
        </p:txBody>
      </p:sp>
      <p:sp>
        <p:nvSpPr>
          <p:cNvPr id="13" name="Shape 9"/>
          <p:cNvSpPr/>
          <p:nvPr/>
        </p:nvSpPr>
        <p:spPr>
          <a:xfrm>
            <a:off x="777240" y="2331720"/>
            <a:ext cx="10634472" cy="1417320"/>
          </a:xfrm>
          <a:prstGeom prst="roundRect">
            <a:avLst>
              <a:gd name="adj" fmla="val 5161"/>
            </a:avLst>
          </a:prstGeom>
          <a:solidFill>
            <a:srgbClr val="FBFBFD"/>
          </a:solidFill>
          <a:ln w="19050">
            <a:solidFill>
              <a:srgbClr val="1A1A6E"/>
            </a:solidFill>
            <a:prstDash val="solid"/>
          </a:ln>
          <a:effectLst>
            <a:outerShdw blurRad="63500" dist="25400" dir="8100000" algn="bl" rotWithShape="0">
              <a:srgbClr val="000000">
                <a:alpha val="10000"/>
              </a:srgbClr>
            </a:outerShdw>
          </a:effectLst>
        </p:spPr>
        <p:txBody>
          <a:bodyPr/>
          <a:lstStyle/>
          <a:p>
            <a:endParaRPr lang="fr-FR"/>
          </a:p>
        </p:txBody>
      </p:sp>
      <p:pic>
        <p:nvPicPr>
          <p:cNvPr id="14" name="Image 2" descr="assets/icons/balance_navy.png"/>
          <p:cNvPicPr>
            <a:picLocks noChangeAspect="1"/>
          </p:cNvPicPr>
          <p:nvPr/>
        </p:nvPicPr>
        <p:blipFill>
          <a:blip r:embed="rId5"/>
          <a:stretch>
            <a:fillRect/>
          </a:stretch>
        </p:blipFill>
        <p:spPr>
          <a:xfrm>
            <a:off x="1097280" y="2697480"/>
            <a:ext cx="640080" cy="640080"/>
          </a:xfrm>
          <a:prstGeom prst="rect">
            <a:avLst/>
          </a:prstGeom>
        </p:spPr>
      </p:pic>
      <p:sp>
        <p:nvSpPr>
          <p:cNvPr id="15" name="Text 10"/>
          <p:cNvSpPr/>
          <p:nvPr/>
        </p:nvSpPr>
        <p:spPr>
          <a:xfrm>
            <a:off x="2011680" y="2514600"/>
            <a:ext cx="9144000" cy="365760"/>
          </a:xfrm>
          <a:prstGeom prst="rect">
            <a:avLst/>
          </a:prstGeom>
          <a:noFill/>
          <a:ln/>
        </p:spPr>
        <p:txBody>
          <a:bodyPr wrap="square" rtlCol="0" anchor="ctr"/>
          <a:lstStyle/>
          <a:p>
            <a:pPr marL="0" indent="0" algn="l">
              <a:buNone/>
            </a:pPr>
            <a:r>
              <a:rPr lang="en-US" sz="1600" b="1">
                <a:solidFill>
                  <a:srgbClr val="1A1A6E"/>
                </a:solidFill>
                <a:latin typeface="Arial" pitchFamily="34" charset="0"/>
                <a:ea typeface="Arial" pitchFamily="34" charset="-122"/>
                <a:cs typeface="Arial" pitchFamily="34" charset="-120"/>
              </a:rPr>
              <a:t>La règle des 30 jours</a:t>
            </a:r>
            <a:endParaRPr lang="en-US" sz="1600"/>
          </a:p>
        </p:txBody>
      </p:sp>
      <p:sp>
        <p:nvSpPr>
          <p:cNvPr id="16" name="Text 11"/>
          <p:cNvSpPr/>
          <p:nvPr/>
        </p:nvSpPr>
        <p:spPr>
          <a:xfrm>
            <a:off x="2011680" y="2926080"/>
            <a:ext cx="9144000" cy="777240"/>
          </a:xfrm>
          <a:prstGeom prst="rect">
            <a:avLst/>
          </a:prstGeom>
          <a:noFill/>
          <a:ln/>
        </p:spPr>
        <p:txBody>
          <a:bodyPr wrap="square" rtlCol="0" anchor="t"/>
          <a:lstStyle/>
          <a:p>
            <a:pPr marL="0" indent="0" algn="l">
              <a:buNone/>
            </a:pPr>
            <a:r>
              <a:rPr lang="en-US" sz="1350">
                <a:solidFill>
                  <a:srgbClr val="222222"/>
                </a:solidFill>
                <a:latin typeface="Arial" pitchFamily="34" charset="0"/>
                <a:ea typeface="Arial" pitchFamily="34" charset="-122"/>
                <a:cs typeface="Arial" pitchFamily="34" charset="-120"/>
              </a:rPr>
              <a:t>Le prix antérieur (le prix barré) doit être </a:t>
            </a:r>
            <a:r>
              <a:rPr lang="en-US" sz="1350" b="1">
                <a:solidFill>
                  <a:srgbClr val="C9484A"/>
                </a:solidFill>
                <a:latin typeface="Arial" pitchFamily="34" charset="0"/>
                <a:ea typeface="Arial" pitchFamily="34" charset="-122"/>
                <a:cs typeface="Arial" pitchFamily="34" charset="-120"/>
              </a:rPr>
              <a:t>le prix le plus bas pratiqué par le vendeur au cours des 30 derniers jours</a:t>
            </a:r>
            <a:r>
              <a:rPr lang="en-US" sz="1350">
                <a:solidFill>
                  <a:srgbClr val="222222"/>
                </a:solidFill>
                <a:latin typeface="Arial" pitchFamily="34" charset="0"/>
                <a:ea typeface="Arial" pitchFamily="34" charset="-122"/>
                <a:cs typeface="Arial" pitchFamily="34" charset="-120"/>
              </a:rPr>
              <a:t> précédant le début de la période de promotion.</a:t>
            </a:r>
            <a:endParaRPr lang="en-US" sz="1350"/>
          </a:p>
        </p:txBody>
      </p:sp>
      <p:sp>
        <p:nvSpPr>
          <p:cNvPr id="17" name="Shape 12"/>
          <p:cNvSpPr/>
          <p:nvPr/>
        </p:nvSpPr>
        <p:spPr>
          <a:xfrm>
            <a:off x="777240" y="3931920"/>
            <a:ext cx="10634472" cy="868680"/>
          </a:xfrm>
          <a:prstGeom prst="roundRect">
            <a:avLst>
              <a:gd name="adj" fmla="val 6316"/>
            </a:avLst>
          </a:prstGeom>
          <a:solidFill>
            <a:srgbClr val="FBECEC"/>
          </a:solidFill>
          <a:ln w="12700">
            <a:solidFill>
              <a:srgbClr val="E15B5B"/>
            </a:solidFill>
            <a:prstDash val="solid"/>
          </a:ln>
        </p:spPr>
        <p:txBody>
          <a:bodyPr/>
          <a:lstStyle/>
          <a:p>
            <a:endParaRPr lang="fr-FR"/>
          </a:p>
        </p:txBody>
      </p:sp>
      <p:pic>
        <p:nvPicPr>
          <p:cNvPr id="18" name="Image 3" descr="assets/icons/warning_coral.png"/>
          <p:cNvPicPr>
            <a:picLocks noChangeAspect="1"/>
          </p:cNvPicPr>
          <p:nvPr/>
        </p:nvPicPr>
        <p:blipFill>
          <a:blip r:embed="rId6"/>
          <a:stretch>
            <a:fillRect/>
          </a:stretch>
        </p:blipFill>
        <p:spPr>
          <a:xfrm>
            <a:off x="1051560" y="4160520"/>
            <a:ext cx="411480" cy="411480"/>
          </a:xfrm>
          <a:prstGeom prst="rect">
            <a:avLst/>
          </a:prstGeom>
        </p:spPr>
      </p:pic>
      <p:sp>
        <p:nvSpPr>
          <p:cNvPr id="19" name="Text 13"/>
          <p:cNvSpPr/>
          <p:nvPr/>
        </p:nvSpPr>
        <p:spPr>
          <a:xfrm>
            <a:off x="1600200" y="3931920"/>
            <a:ext cx="9537192" cy="868680"/>
          </a:xfrm>
          <a:prstGeom prst="rect">
            <a:avLst/>
          </a:prstGeom>
          <a:noFill/>
          <a:ln/>
        </p:spPr>
        <p:txBody>
          <a:bodyPr wrap="square" lIns="91440" tIns="45720" rIns="91440" bIns="45720" rtlCol="0" anchor="ctr"/>
          <a:lstStyle/>
          <a:p>
            <a:pPr marL="0" indent="0" algn="l">
              <a:buNone/>
            </a:pPr>
            <a:r>
              <a:rPr lang="en-US" sz="1300">
                <a:solidFill>
                  <a:srgbClr val="222222"/>
                </a:solidFill>
                <a:latin typeface="Arial"/>
                <a:ea typeface="Arial" pitchFamily="34" charset="-122"/>
                <a:cs typeface="Arial"/>
              </a:rPr>
              <a:t>Les </a:t>
            </a:r>
            <a:r>
              <a:rPr lang="en-US" sz="1300" err="1">
                <a:solidFill>
                  <a:srgbClr val="222222"/>
                </a:solidFill>
                <a:latin typeface="Arial"/>
                <a:ea typeface="Arial" pitchFamily="34" charset="-122"/>
                <a:cs typeface="Arial"/>
              </a:rPr>
              <a:t>produits</a:t>
            </a:r>
            <a:r>
              <a:rPr lang="en-US" sz="1300">
                <a:solidFill>
                  <a:srgbClr val="222222"/>
                </a:solidFill>
                <a:latin typeface="Arial"/>
                <a:ea typeface="Arial" pitchFamily="34" charset="-122"/>
                <a:cs typeface="Arial"/>
              </a:rPr>
              <a:t> ne </a:t>
            </a:r>
            <a:r>
              <a:rPr lang="en-US" sz="1300" err="1">
                <a:solidFill>
                  <a:srgbClr val="222222"/>
                </a:solidFill>
                <a:latin typeface="Arial"/>
                <a:ea typeface="Arial" pitchFamily="34" charset="-122"/>
                <a:cs typeface="Arial"/>
              </a:rPr>
              <a:t>respectant</a:t>
            </a:r>
            <a:r>
              <a:rPr lang="en-US" sz="1300">
                <a:solidFill>
                  <a:srgbClr val="222222"/>
                </a:solidFill>
                <a:latin typeface="Arial"/>
                <a:ea typeface="Arial" pitchFamily="34" charset="-122"/>
                <a:cs typeface="Arial"/>
              </a:rPr>
              <a:t> pas </a:t>
            </a:r>
            <a:r>
              <a:rPr lang="en-US" sz="1300" err="1">
                <a:solidFill>
                  <a:srgbClr val="222222"/>
                </a:solidFill>
                <a:latin typeface="Arial"/>
                <a:ea typeface="Arial" pitchFamily="34" charset="-122"/>
                <a:cs typeface="Arial"/>
              </a:rPr>
              <a:t>cette</a:t>
            </a:r>
            <a:r>
              <a:rPr lang="en-US" sz="1300">
                <a:solidFill>
                  <a:srgbClr val="222222"/>
                </a:solidFill>
                <a:latin typeface="Arial"/>
                <a:ea typeface="Arial" pitchFamily="34" charset="-122"/>
                <a:cs typeface="Arial"/>
              </a:rPr>
              <a:t> </a:t>
            </a:r>
            <a:r>
              <a:rPr lang="en-US" sz="1300" err="1">
                <a:solidFill>
                  <a:srgbClr val="222222"/>
                </a:solidFill>
                <a:latin typeface="Arial"/>
                <a:ea typeface="Arial" pitchFamily="34" charset="-122"/>
                <a:cs typeface="Arial"/>
              </a:rPr>
              <a:t>règle</a:t>
            </a:r>
            <a:r>
              <a:rPr lang="en-US" sz="1300">
                <a:solidFill>
                  <a:srgbClr val="222222"/>
                </a:solidFill>
                <a:latin typeface="Arial"/>
                <a:ea typeface="Arial" pitchFamily="34" charset="-122"/>
                <a:cs typeface="Arial"/>
              </a:rPr>
              <a:t> ne </a:t>
            </a:r>
            <a:r>
              <a:rPr lang="en-US" sz="1300" err="1">
                <a:solidFill>
                  <a:srgbClr val="222222"/>
                </a:solidFill>
                <a:latin typeface="Arial"/>
                <a:ea typeface="Arial" pitchFamily="34" charset="-122"/>
                <a:cs typeface="Arial"/>
              </a:rPr>
              <a:t>pourront</a:t>
            </a:r>
            <a:r>
              <a:rPr lang="en-US" sz="1300">
                <a:solidFill>
                  <a:srgbClr val="222222"/>
                </a:solidFill>
                <a:latin typeface="Arial"/>
                <a:ea typeface="Arial" pitchFamily="34" charset="-122"/>
                <a:cs typeface="Arial"/>
              </a:rPr>
              <a:t> pas </a:t>
            </a:r>
            <a:r>
              <a:rPr lang="en-US" sz="1300" err="1">
                <a:solidFill>
                  <a:srgbClr val="222222"/>
                </a:solidFill>
                <a:latin typeface="Arial"/>
                <a:ea typeface="Arial" pitchFamily="34" charset="-122"/>
                <a:cs typeface="Arial"/>
              </a:rPr>
              <a:t>bénéficier</a:t>
            </a:r>
            <a:r>
              <a:rPr lang="en-US" sz="1300">
                <a:solidFill>
                  <a:srgbClr val="222222"/>
                </a:solidFill>
                <a:latin typeface="Arial"/>
                <a:ea typeface="Arial" pitchFamily="34" charset="-122"/>
                <a:cs typeface="Arial"/>
              </a:rPr>
              <a:t> du sticker « Soldes » </a:t>
            </a:r>
            <a:r>
              <a:rPr lang="en-US" sz="1300" err="1">
                <a:solidFill>
                  <a:srgbClr val="222222"/>
                </a:solidFill>
                <a:latin typeface="Arial"/>
                <a:ea typeface="Arial" pitchFamily="34" charset="-122"/>
                <a:cs typeface="Arial"/>
              </a:rPr>
              <a:t>ni</a:t>
            </a:r>
            <a:r>
              <a:rPr lang="en-US" sz="1300">
                <a:solidFill>
                  <a:srgbClr val="222222"/>
                </a:solidFill>
                <a:latin typeface="Arial"/>
                <a:ea typeface="Arial" pitchFamily="34" charset="-122"/>
                <a:cs typeface="Arial"/>
              </a:rPr>
              <a:t> </a:t>
            </a:r>
            <a:r>
              <a:rPr lang="en-US" sz="1300" err="1">
                <a:solidFill>
                  <a:srgbClr val="222222"/>
                </a:solidFill>
                <a:latin typeface="Arial"/>
                <a:ea typeface="Arial" pitchFamily="34" charset="-122"/>
                <a:cs typeface="Arial"/>
              </a:rPr>
              <a:t>intégrer</a:t>
            </a:r>
            <a:r>
              <a:rPr lang="en-US" sz="1300">
                <a:solidFill>
                  <a:srgbClr val="222222"/>
                </a:solidFill>
                <a:latin typeface="Arial"/>
                <a:ea typeface="Arial" pitchFamily="34" charset="-122"/>
                <a:cs typeface="Arial"/>
              </a:rPr>
              <a:t> la vitrine </a:t>
            </a:r>
            <a:r>
              <a:rPr lang="en-US" sz="1300" err="1">
                <a:solidFill>
                  <a:srgbClr val="222222"/>
                </a:solidFill>
                <a:latin typeface="Arial"/>
                <a:ea typeface="Arial" pitchFamily="34" charset="-122"/>
                <a:cs typeface="Arial"/>
              </a:rPr>
              <a:t>dédiée</a:t>
            </a:r>
            <a:r>
              <a:rPr lang="en-US" sz="1300">
                <a:solidFill>
                  <a:srgbClr val="222222"/>
                </a:solidFill>
                <a:latin typeface="Arial"/>
                <a:ea typeface="Arial" pitchFamily="34" charset="-122"/>
                <a:cs typeface="Arial"/>
              </a:rPr>
              <a:t>.</a:t>
            </a:r>
            <a:endParaRPr lang="en-US" sz="1300">
              <a:latin typeface="Arial"/>
              <a:cs typeface="Arial"/>
            </a:endParaRPr>
          </a:p>
        </p:txBody>
      </p:sp>
      <p:sp>
        <p:nvSpPr>
          <p:cNvPr id="20" name="Text 14"/>
          <p:cNvSpPr/>
          <p:nvPr/>
        </p:nvSpPr>
        <p:spPr>
          <a:xfrm>
            <a:off x="777240" y="4983480"/>
            <a:ext cx="10634472" cy="365760"/>
          </a:xfrm>
          <a:prstGeom prst="rect">
            <a:avLst/>
          </a:prstGeom>
          <a:noFill/>
          <a:ln/>
        </p:spPr>
        <p:txBody>
          <a:bodyPr wrap="square" rtlCol="0" anchor="ctr"/>
          <a:lstStyle/>
          <a:p>
            <a:pPr marL="0" indent="0" algn="l">
              <a:buNone/>
            </a:pPr>
            <a:r>
              <a:rPr lang="en-US" sz="1150" b="1" i="1">
                <a:solidFill>
                  <a:srgbClr val="1A1A6E"/>
                </a:solidFill>
                <a:latin typeface="Arial" pitchFamily="34" charset="0"/>
                <a:ea typeface="Arial" pitchFamily="34" charset="-122"/>
                <a:cs typeface="Arial" pitchFamily="34" charset="-120"/>
              </a:rPr>
              <a:t>Référence : </a:t>
            </a:r>
            <a:r>
              <a:rPr lang="en-US" sz="1150" i="1">
                <a:solidFill>
                  <a:srgbClr val="2E7DD1"/>
                </a:solidFill>
                <a:latin typeface="Arial" pitchFamily="34" charset="0"/>
                <a:ea typeface="Arial" pitchFamily="34" charset="-122"/>
                <a:cs typeface="Arial" pitchFamily="34" charset="-120"/>
              </a:rPr>
              <a:t>directive Omnibus — legifrance.gouv.fr (article LEGIARTI000044549592)</a:t>
            </a:r>
            <a:endParaRPr lang="en-US" sz="115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tool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4 · PIÈGES, OUTILS &amp; SUPPORT</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Intégrateur, back office ou Mirakl Connect ?</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64208"/>
            <a:ext cx="10634472" cy="365760"/>
          </a:xfrm>
          <a:prstGeom prst="rect">
            <a:avLst/>
          </a:prstGeom>
          <a:noFill/>
          <a:ln/>
        </p:spPr>
        <p:txBody>
          <a:bodyPr wrap="square" rtlCol="0" anchor="ctr"/>
          <a:lstStyle/>
          <a:p>
            <a:pPr marL="0" indent="0" algn="l">
              <a:buNone/>
            </a:pPr>
            <a:r>
              <a:rPr lang="en-US" sz="1400">
                <a:solidFill>
                  <a:srgbClr val="222222"/>
                </a:solidFill>
                <a:latin typeface="Arial" pitchFamily="34" charset="0"/>
                <a:ea typeface="Arial" pitchFamily="34" charset="-122"/>
                <a:cs typeface="Arial" pitchFamily="34" charset="-120"/>
              </a:rPr>
              <a:t>Selon la façon dont vous gérez vos offres, voici la marche à suivre :</a:t>
            </a:r>
            <a:endParaRPr lang="en-US" sz="1400"/>
          </a:p>
        </p:txBody>
      </p:sp>
      <p:sp>
        <p:nvSpPr>
          <p:cNvPr id="13" name="Shape 9"/>
          <p:cNvSpPr/>
          <p:nvPr/>
        </p:nvSpPr>
        <p:spPr>
          <a:xfrm>
            <a:off x="777240" y="2057400"/>
            <a:ext cx="10634472" cy="914400"/>
          </a:xfrm>
          <a:prstGeom prst="roundRect">
            <a:avLst>
              <a:gd name="adj" fmla="val 6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777240" y="2057400"/>
            <a:ext cx="91440" cy="914400"/>
          </a:xfrm>
          <a:prstGeom prst="rect">
            <a:avLst/>
          </a:prstGeom>
          <a:solidFill>
            <a:srgbClr val="2E7DD1"/>
          </a:solidFill>
          <a:ln/>
        </p:spPr>
        <p:txBody>
          <a:bodyPr/>
          <a:lstStyle/>
          <a:p>
            <a:endParaRPr lang="fr-FR"/>
          </a:p>
        </p:txBody>
      </p:sp>
      <p:sp>
        <p:nvSpPr>
          <p:cNvPr id="15" name="Text 11"/>
          <p:cNvSpPr/>
          <p:nvPr/>
        </p:nvSpPr>
        <p:spPr>
          <a:xfrm>
            <a:off x="1005840" y="2148840"/>
            <a:ext cx="10058400" cy="347472"/>
          </a:xfrm>
          <a:prstGeom prst="rect">
            <a:avLst/>
          </a:prstGeom>
          <a:noFill/>
          <a:ln/>
        </p:spPr>
        <p:txBody>
          <a:bodyPr wrap="square" rtlCol="0" anchor="ctr"/>
          <a:lstStyle/>
          <a:p>
            <a:pPr marL="0" indent="0" algn="l">
              <a:buNone/>
            </a:pPr>
            <a:r>
              <a:rPr lang="en-US" sz="1400" b="1">
                <a:solidFill>
                  <a:srgbClr val="1A1A6E"/>
                </a:solidFill>
                <a:latin typeface="Arial" pitchFamily="34" charset="0"/>
                <a:ea typeface="Arial" pitchFamily="34" charset="-122"/>
                <a:cs typeface="Arial" pitchFamily="34" charset="-120"/>
              </a:rPr>
              <a:t>J'utilise un intégrateur</a:t>
            </a:r>
            <a:endParaRPr lang="en-US" sz="1400"/>
          </a:p>
        </p:txBody>
      </p:sp>
      <p:sp>
        <p:nvSpPr>
          <p:cNvPr id="16" name="Text 12"/>
          <p:cNvSpPr/>
          <p:nvPr/>
        </p:nvSpPr>
        <p:spPr>
          <a:xfrm>
            <a:off x="1005840" y="2468880"/>
            <a:ext cx="10241280" cy="457200"/>
          </a:xfrm>
          <a:prstGeom prst="rect">
            <a:avLst/>
          </a:prstGeom>
          <a:noFill/>
          <a:ln/>
        </p:spPr>
        <p:txBody>
          <a:bodyPr wrap="square" rtlCol="0" anchor="t"/>
          <a:lstStyle/>
          <a:p>
            <a:pPr marL="0" indent="0" algn="l">
              <a:buNone/>
            </a:pPr>
            <a:r>
              <a:rPr lang="en-US" sz="1150">
                <a:solidFill>
                  <a:srgbClr val="5A5A5A"/>
                </a:solidFill>
                <a:latin typeface="Arial" pitchFamily="34" charset="0"/>
                <a:ea typeface="Arial" pitchFamily="34" charset="-122"/>
                <a:cs typeface="Arial" pitchFamily="34" charset="-120"/>
              </a:rPr>
              <a:t>Tous les intégrateurs ont reçu une communication détaillant nos attentes pour les soldes. En cas de souci, ouvrez un ticket auprès de votre intégrateur — nous ne pouvons pas nous y substituer.</a:t>
            </a:r>
            <a:endParaRPr lang="en-US" sz="1150"/>
          </a:p>
        </p:txBody>
      </p:sp>
      <p:sp>
        <p:nvSpPr>
          <p:cNvPr id="17" name="Shape 13"/>
          <p:cNvSpPr/>
          <p:nvPr/>
        </p:nvSpPr>
        <p:spPr>
          <a:xfrm>
            <a:off x="777240" y="3063240"/>
            <a:ext cx="10634472" cy="914400"/>
          </a:xfrm>
          <a:prstGeom prst="roundRect">
            <a:avLst>
              <a:gd name="adj" fmla="val 6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8" name="Shape 14"/>
          <p:cNvSpPr/>
          <p:nvPr/>
        </p:nvSpPr>
        <p:spPr>
          <a:xfrm>
            <a:off x="777240" y="3063240"/>
            <a:ext cx="91440" cy="914400"/>
          </a:xfrm>
          <a:prstGeom prst="rect">
            <a:avLst/>
          </a:prstGeom>
          <a:solidFill>
            <a:srgbClr val="1A1A6E"/>
          </a:solidFill>
          <a:ln/>
        </p:spPr>
        <p:txBody>
          <a:bodyPr/>
          <a:lstStyle/>
          <a:p>
            <a:endParaRPr lang="fr-FR"/>
          </a:p>
        </p:txBody>
      </p:sp>
      <p:sp>
        <p:nvSpPr>
          <p:cNvPr id="19" name="Text 15"/>
          <p:cNvSpPr/>
          <p:nvPr/>
        </p:nvSpPr>
        <p:spPr>
          <a:xfrm>
            <a:off x="1005840" y="3154680"/>
            <a:ext cx="10058400" cy="347472"/>
          </a:xfrm>
          <a:prstGeom prst="rect">
            <a:avLst/>
          </a:prstGeom>
          <a:noFill/>
          <a:ln/>
        </p:spPr>
        <p:txBody>
          <a:bodyPr wrap="square" rtlCol="0" anchor="ctr"/>
          <a:lstStyle/>
          <a:p>
            <a:pPr marL="0" indent="0" algn="l">
              <a:buNone/>
            </a:pPr>
            <a:r>
              <a:rPr lang="en-US" sz="1400" b="1">
                <a:solidFill>
                  <a:srgbClr val="1A1A6E"/>
                </a:solidFill>
                <a:latin typeface="Arial" pitchFamily="34" charset="0"/>
                <a:ea typeface="Arial" pitchFamily="34" charset="-122"/>
                <a:cs typeface="Arial" pitchFamily="34" charset="-120"/>
              </a:rPr>
              <a:t>Je passe par le back office Mirakl</a:t>
            </a:r>
            <a:endParaRPr lang="en-US" sz="1400"/>
          </a:p>
        </p:txBody>
      </p:sp>
      <p:sp>
        <p:nvSpPr>
          <p:cNvPr id="20" name="Text 16"/>
          <p:cNvSpPr/>
          <p:nvPr/>
        </p:nvSpPr>
        <p:spPr>
          <a:xfrm>
            <a:off x="1005840" y="3474720"/>
            <a:ext cx="10241280" cy="457200"/>
          </a:xfrm>
          <a:prstGeom prst="rect">
            <a:avLst/>
          </a:prstGeom>
          <a:noFill/>
          <a:ln/>
        </p:spPr>
        <p:txBody>
          <a:bodyPr wrap="square" rtlCol="0" anchor="t"/>
          <a:lstStyle/>
          <a:p>
            <a:pPr marL="0" indent="0" algn="l">
              <a:buNone/>
            </a:pPr>
            <a:r>
              <a:rPr lang="en-US" sz="1150">
                <a:solidFill>
                  <a:srgbClr val="5A5A5A"/>
                </a:solidFill>
                <a:latin typeface="Arial" pitchFamily="34" charset="0"/>
                <a:ea typeface="Arial" pitchFamily="34" charset="-122"/>
                <a:cs typeface="Arial" pitchFamily="34" charset="-120"/>
              </a:rPr>
              <a:t>Récupérez le template offre dans votre back office, complétez-le avec vos offres soldes et faites un « upload ». La </a:t>
            </a:r>
            <a:r>
              <a:rPr lang="en-US" sz="1150" err="1">
                <a:solidFill>
                  <a:srgbClr val="5A5A5A"/>
                </a:solidFill>
                <a:latin typeface="Arial" pitchFamily="34" charset="0"/>
                <a:ea typeface="Arial" pitchFamily="34" charset="-122"/>
                <a:cs typeface="Arial" pitchFamily="34" charset="-120"/>
              </a:rPr>
              <a:t>vidéo</a:t>
            </a:r>
            <a:r>
              <a:rPr lang="en-US" sz="1150">
                <a:solidFill>
                  <a:srgbClr val="5A5A5A"/>
                </a:solidFill>
                <a:latin typeface="Arial" pitchFamily="34" charset="0"/>
                <a:ea typeface="Arial" pitchFamily="34" charset="-122"/>
                <a:cs typeface="Arial" pitchFamily="34" charset="-120"/>
              </a:rPr>
              <a:t> ci-dessous (</a:t>
            </a:r>
            <a:r>
              <a:rPr lang="en-US" sz="1150">
                <a:solidFill>
                  <a:srgbClr val="5A5A5A"/>
                </a:solidFill>
                <a:latin typeface="Arial" pitchFamily="34" charset="0"/>
                <a:ea typeface="Arial" pitchFamily="34" charset="-122"/>
                <a:cs typeface="Arial" pitchFamily="34" charset="-120"/>
                <a:hlinkClick r:id="rId5"/>
              </a:rPr>
              <a:t>lien </a:t>
            </a:r>
            <a:r>
              <a:rPr lang="en-US" sz="1150" err="1">
                <a:solidFill>
                  <a:srgbClr val="5A5A5A"/>
                </a:solidFill>
                <a:latin typeface="Arial" pitchFamily="34" charset="0"/>
                <a:ea typeface="Arial" pitchFamily="34" charset="-122"/>
                <a:cs typeface="Arial" pitchFamily="34" charset="-120"/>
                <a:hlinkClick r:id="rId5"/>
              </a:rPr>
              <a:t>vimeo</a:t>
            </a:r>
            <a:r>
              <a:rPr lang="en-US" sz="1150">
                <a:solidFill>
                  <a:srgbClr val="5A5A5A"/>
                </a:solidFill>
                <a:latin typeface="Arial" pitchFamily="34" charset="0"/>
                <a:ea typeface="Arial" pitchFamily="34" charset="-122"/>
                <a:cs typeface="Arial" pitchFamily="34" charset="-120"/>
              </a:rPr>
              <a:t>) détaille cette méthode pas à pas.</a:t>
            </a:r>
            <a:endParaRPr lang="en-US" sz="1150"/>
          </a:p>
        </p:txBody>
      </p:sp>
      <p:sp>
        <p:nvSpPr>
          <p:cNvPr id="21" name="Shape 17"/>
          <p:cNvSpPr/>
          <p:nvPr/>
        </p:nvSpPr>
        <p:spPr>
          <a:xfrm>
            <a:off x="777240" y="4069080"/>
            <a:ext cx="10634472" cy="914400"/>
          </a:xfrm>
          <a:prstGeom prst="roundRect">
            <a:avLst>
              <a:gd name="adj" fmla="val 6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2" name="Shape 18"/>
          <p:cNvSpPr/>
          <p:nvPr/>
        </p:nvSpPr>
        <p:spPr>
          <a:xfrm>
            <a:off x="777240" y="4069080"/>
            <a:ext cx="91440" cy="914400"/>
          </a:xfrm>
          <a:prstGeom prst="rect">
            <a:avLst/>
          </a:prstGeom>
          <a:solidFill>
            <a:srgbClr val="6B4FD8"/>
          </a:solidFill>
          <a:ln/>
        </p:spPr>
        <p:txBody>
          <a:bodyPr/>
          <a:lstStyle/>
          <a:p>
            <a:endParaRPr lang="fr-FR"/>
          </a:p>
        </p:txBody>
      </p:sp>
      <p:sp>
        <p:nvSpPr>
          <p:cNvPr id="23" name="Text 19"/>
          <p:cNvSpPr/>
          <p:nvPr/>
        </p:nvSpPr>
        <p:spPr>
          <a:xfrm>
            <a:off x="1005840" y="4160520"/>
            <a:ext cx="10058400" cy="347472"/>
          </a:xfrm>
          <a:prstGeom prst="rect">
            <a:avLst/>
          </a:prstGeom>
          <a:noFill/>
          <a:ln/>
        </p:spPr>
        <p:txBody>
          <a:bodyPr wrap="square" rtlCol="0" anchor="ctr"/>
          <a:lstStyle/>
          <a:p>
            <a:pPr marL="0" indent="0" algn="l">
              <a:buNone/>
            </a:pPr>
            <a:r>
              <a:rPr lang="en-US" sz="1400" b="1">
                <a:solidFill>
                  <a:srgbClr val="1A1A6E"/>
                </a:solidFill>
                <a:latin typeface="Arial" pitchFamily="34" charset="0"/>
                <a:ea typeface="Arial" pitchFamily="34" charset="-122"/>
                <a:cs typeface="Arial" pitchFamily="34" charset="-120"/>
              </a:rPr>
              <a:t>J'utilise Mirakl Connect</a:t>
            </a:r>
            <a:endParaRPr lang="en-US" sz="1400"/>
          </a:p>
        </p:txBody>
      </p:sp>
      <p:sp>
        <p:nvSpPr>
          <p:cNvPr id="24" name="Text 20"/>
          <p:cNvSpPr/>
          <p:nvPr/>
        </p:nvSpPr>
        <p:spPr>
          <a:xfrm>
            <a:off x="1005840" y="4480560"/>
            <a:ext cx="10241280" cy="457200"/>
          </a:xfrm>
          <a:prstGeom prst="rect">
            <a:avLst/>
          </a:prstGeom>
          <a:noFill/>
          <a:ln/>
        </p:spPr>
        <p:txBody>
          <a:bodyPr wrap="square" rtlCol="0" anchor="t"/>
          <a:lstStyle/>
          <a:p>
            <a:pPr marL="0" indent="0" algn="l">
              <a:buNone/>
            </a:pPr>
            <a:r>
              <a:rPr lang="en-US" sz="1150">
                <a:solidFill>
                  <a:srgbClr val="5A5A5A"/>
                </a:solidFill>
                <a:latin typeface="Arial" pitchFamily="34" charset="0"/>
                <a:ea typeface="Arial" pitchFamily="34" charset="-122"/>
                <a:cs typeface="Arial" pitchFamily="34" charset="-120"/>
              </a:rPr>
              <a:t>A </a:t>
            </a:r>
            <a:r>
              <a:rPr lang="en-US" sz="1150" err="1">
                <a:solidFill>
                  <a:srgbClr val="5A5A5A"/>
                </a:solidFill>
                <a:latin typeface="Arial" pitchFamily="34" charset="0"/>
                <a:ea typeface="Arial" pitchFamily="34" charset="-122"/>
                <a:cs typeface="Arial" pitchFamily="34" charset="-120"/>
              </a:rPr>
              <a:t>notre</a:t>
            </a:r>
            <a:r>
              <a:rPr lang="en-US" sz="1150">
                <a:solidFill>
                  <a:srgbClr val="5A5A5A"/>
                </a:solidFill>
                <a:latin typeface="Arial" pitchFamily="34" charset="0"/>
                <a:ea typeface="Arial" pitchFamily="34" charset="-122"/>
                <a:cs typeface="Arial" pitchFamily="34" charset="-120"/>
              </a:rPr>
              <a:t> </a:t>
            </a:r>
            <a:r>
              <a:rPr lang="en-US" sz="1150" err="1">
                <a:solidFill>
                  <a:srgbClr val="5A5A5A"/>
                </a:solidFill>
                <a:latin typeface="Arial" pitchFamily="34" charset="0"/>
                <a:ea typeface="Arial" pitchFamily="34" charset="-122"/>
                <a:cs typeface="Arial" pitchFamily="34" charset="-120"/>
              </a:rPr>
              <a:t>connaissance</a:t>
            </a:r>
            <a:r>
              <a:rPr lang="en-US" sz="1150">
                <a:solidFill>
                  <a:srgbClr val="5A5A5A"/>
                </a:solidFill>
                <a:latin typeface="Arial" pitchFamily="34" charset="0"/>
                <a:ea typeface="Arial" pitchFamily="34" charset="-122"/>
                <a:cs typeface="Arial" pitchFamily="34" charset="-120"/>
              </a:rPr>
              <a:t>, le module ne gère pas les dates de remise : il faut désactiver la synchronisation des prix avant de pousser vos offres soldes. → Voir la slide suivante (capture détaillée).</a:t>
            </a:r>
            <a:endParaRPr lang="en-US" sz="1150"/>
          </a:p>
        </p:txBody>
      </p:sp>
      <p:sp>
        <p:nvSpPr>
          <p:cNvPr id="25" name="Shape 21"/>
          <p:cNvSpPr/>
          <p:nvPr/>
        </p:nvSpPr>
        <p:spPr>
          <a:xfrm>
            <a:off x="777240" y="5120640"/>
            <a:ext cx="10634472" cy="713232"/>
          </a:xfrm>
          <a:prstGeom prst="roundRect">
            <a:avLst>
              <a:gd name="adj" fmla="val 10256"/>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26" name="Shape 22"/>
          <p:cNvSpPr/>
          <p:nvPr/>
        </p:nvSpPr>
        <p:spPr>
          <a:xfrm>
            <a:off x="1051560" y="5276088"/>
            <a:ext cx="402336" cy="402336"/>
          </a:xfrm>
          <a:prstGeom prst="ellipse">
            <a:avLst/>
          </a:prstGeom>
          <a:solidFill>
            <a:srgbClr val="E15B5B"/>
          </a:solidFill>
          <a:ln/>
        </p:spPr>
        <p:txBody>
          <a:bodyPr/>
          <a:lstStyle/>
          <a:p>
            <a:endParaRPr lang="fr-FR"/>
          </a:p>
        </p:txBody>
      </p:sp>
      <p:sp>
        <p:nvSpPr>
          <p:cNvPr id="27" name="Text 23"/>
          <p:cNvSpPr/>
          <p:nvPr/>
        </p:nvSpPr>
        <p:spPr>
          <a:xfrm>
            <a:off x="1051560" y="5276088"/>
            <a:ext cx="402336" cy="402336"/>
          </a:xfrm>
          <a:prstGeom prst="rect">
            <a:avLst/>
          </a:prstGeom>
          <a:noFill/>
          <a:ln/>
        </p:spPr>
        <p:txBody>
          <a:bodyPr wrap="square" rtlCol="0" anchor="ctr"/>
          <a:lstStyle/>
          <a:p>
            <a:pPr marL="0" indent="0" algn="ctr">
              <a:buNone/>
            </a:pPr>
            <a:r>
              <a:rPr lang="en-US" sz="1600" b="1">
                <a:solidFill>
                  <a:srgbClr val="FFFFFF"/>
                </a:solidFill>
                <a:latin typeface="Arial" pitchFamily="34" charset="0"/>
                <a:ea typeface="Arial" pitchFamily="34" charset="-122"/>
                <a:cs typeface="Arial" pitchFamily="34" charset="-120"/>
              </a:rPr>
              <a:t>▶</a:t>
            </a:r>
            <a:endParaRPr lang="en-US" sz="1600"/>
          </a:p>
        </p:txBody>
      </p:sp>
      <p:sp>
        <p:nvSpPr>
          <p:cNvPr id="28" name="Text 24"/>
          <p:cNvSpPr/>
          <p:nvPr/>
        </p:nvSpPr>
        <p:spPr>
          <a:xfrm>
            <a:off x="1600200" y="5193792"/>
            <a:ext cx="9628632" cy="566928"/>
          </a:xfrm>
          <a:prstGeom prst="rect">
            <a:avLst/>
          </a:prstGeom>
          <a:noFill/>
          <a:ln/>
        </p:spPr>
        <p:txBody>
          <a:bodyPr wrap="square" rtlCol="0" anchor="ctr"/>
          <a:lstStyle/>
          <a:p>
            <a:pPr marL="0" indent="0" algn="l">
              <a:buNone/>
            </a:pPr>
            <a:r>
              <a:rPr lang="en-US" sz="1350" b="1">
                <a:solidFill>
                  <a:srgbClr val="FFFFFF"/>
                </a:solidFill>
                <a:latin typeface="Arial" pitchFamily="34" charset="0"/>
                <a:ea typeface="Arial" pitchFamily="34" charset="-122"/>
                <a:cs typeface="Arial" pitchFamily="34" charset="-120"/>
              </a:rPr>
              <a:t>Vidéo explicative à regarder en priorité</a:t>
            </a:r>
            <a:endParaRPr lang="en-US" sz="1350"/>
          </a:p>
          <a:p>
            <a:r>
              <a:rPr lang="en-US" sz="1150">
                <a:solidFill>
                  <a:srgbClr val="D8D8EA"/>
                </a:solidFill>
                <a:latin typeface="Arial" pitchFamily="34" charset="0"/>
                <a:ea typeface="Arial" pitchFamily="34" charset="-122"/>
                <a:cs typeface="Arial" pitchFamily="34" charset="-120"/>
              </a:rPr>
              <a:t>Indispensable pour l'upload manuel via le back office, et conseillée pour Mirakl Connect : </a:t>
            </a:r>
            <a:r>
              <a:rPr lang="en-US" sz="1150" b="1">
                <a:solidFill>
                  <a:srgbClr val="EBC23A"/>
                </a:solidFill>
                <a:latin typeface="Arial" pitchFamily="34" charset="0"/>
                <a:ea typeface="Arial" pitchFamily="34" charset="-122"/>
                <a:cs typeface="Arial" pitchFamily="34" charset="-120"/>
              </a:rPr>
              <a:t>https://vimeo.com/1194359144/371b152df1</a:t>
            </a:r>
            <a:endParaRPr lang="en-US" sz="135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tool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4 · PIÈGES, OUTILS &amp; SUPPORT</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Focus : paramétrer les soldes via Mirakl Connect</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64208"/>
            <a:ext cx="10634472" cy="548640"/>
          </a:xfrm>
          <a:prstGeom prst="rect">
            <a:avLst/>
          </a:prstGeom>
          <a:noFill/>
          <a:ln/>
        </p:spPr>
        <p:txBody>
          <a:bodyPr wrap="square" rtlCol="0" anchor="ctr"/>
          <a:lstStyle/>
          <a:p>
            <a:pPr marL="0" indent="0" algn="l">
              <a:buNone/>
            </a:pPr>
            <a:r>
              <a:rPr lang="en-US" sz="1350" b="1">
                <a:solidFill>
                  <a:srgbClr val="C9484A"/>
                </a:solidFill>
                <a:latin typeface="Arial" pitchFamily="34" charset="0"/>
                <a:ea typeface="Arial" pitchFamily="34" charset="-122"/>
                <a:cs typeface="Arial" pitchFamily="34" charset="-120"/>
              </a:rPr>
              <a:t>Important : </a:t>
            </a:r>
            <a:r>
              <a:rPr lang="en-US" sz="1350">
                <a:solidFill>
                  <a:srgbClr val="222222"/>
                </a:solidFill>
                <a:latin typeface="Arial" pitchFamily="34" charset="0"/>
                <a:ea typeface="Arial" pitchFamily="34" charset="-122"/>
                <a:cs typeface="Arial" pitchFamily="34" charset="-120"/>
              </a:rPr>
              <a:t>A </a:t>
            </a:r>
            <a:r>
              <a:rPr lang="en-US" sz="1350" err="1">
                <a:solidFill>
                  <a:srgbClr val="222222"/>
                </a:solidFill>
                <a:latin typeface="Arial" pitchFamily="34" charset="0"/>
                <a:ea typeface="Arial" pitchFamily="34" charset="-122"/>
                <a:cs typeface="Arial" pitchFamily="34" charset="-120"/>
              </a:rPr>
              <a:t>notre</a:t>
            </a:r>
            <a:r>
              <a:rPr lang="en-US" sz="1350">
                <a:solidFill>
                  <a:srgbClr val="222222"/>
                </a:solidFill>
                <a:latin typeface="Arial" pitchFamily="34" charset="0"/>
                <a:ea typeface="Arial" pitchFamily="34" charset="-122"/>
                <a:cs typeface="Arial" pitchFamily="34" charset="-120"/>
              </a:rPr>
              <a:t> </a:t>
            </a:r>
            <a:r>
              <a:rPr lang="en-US" sz="1350" err="1">
                <a:solidFill>
                  <a:srgbClr val="222222"/>
                </a:solidFill>
                <a:latin typeface="Arial" pitchFamily="34" charset="0"/>
                <a:ea typeface="Arial" pitchFamily="34" charset="-122"/>
                <a:cs typeface="Arial" pitchFamily="34" charset="-120"/>
              </a:rPr>
              <a:t>connaissance</a:t>
            </a:r>
            <a:r>
              <a:rPr lang="en-US" sz="1350">
                <a:solidFill>
                  <a:srgbClr val="222222"/>
                </a:solidFill>
                <a:latin typeface="Arial" pitchFamily="34" charset="0"/>
                <a:ea typeface="Arial" pitchFamily="34" charset="-122"/>
                <a:cs typeface="Arial" pitchFamily="34" charset="-120"/>
              </a:rPr>
              <a:t>, le module </a:t>
            </a:r>
            <a:r>
              <a:rPr lang="en-US" sz="1350" err="1">
                <a:solidFill>
                  <a:srgbClr val="222222"/>
                </a:solidFill>
                <a:latin typeface="Arial" pitchFamily="34" charset="0"/>
                <a:ea typeface="Arial" pitchFamily="34" charset="-122"/>
                <a:cs typeface="Arial" pitchFamily="34" charset="-120"/>
              </a:rPr>
              <a:t>mirakl</a:t>
            </a:r>
            <a:r>
              <a:rPr lang="en-US" sz="1350">
                <a:solidFill>
                  <a:srgbClr val="222222"/>
                </a:solidFill>
                <a:latin typeface="Arial" pitchFamily="34" charset="0"/>
                <a:ea typeface="Arial" pitchFamily="34" charset="-122"/>
                <a:cs typeface="Arial" pitchFamily="34" charset="-120"/>
              </a:rPr>
              <a:t> Connect ne permet pas de gérer les dates de remise. Avant de pousser vos offres soldes manuellement, vous devez désactiver la synchronisation des prix.</a:t>
            </a:r>
            <a:endParaRPr lang="en-US" sz="1350"/>
          </a:p>
        </p:txBody>
      </p:sp>
      <p:sp>
        <p:nvSpPr>
          <p:cNvPr id="13" name="Shape 9"/>
          <p:cNvSpPr/>
          <p:nvPr/>
        </p:nvSpPr>
        <p:spPr>
          <a:xfrm>
            <a:off x="777240" y="2377440"/>
            <a:ext cx="5074920" cy="749808"/>
          </a:xfrm>
          <a:prstGeom prst="roundRect">
            <a:avLst>
              <a:gd name="adj" fmla="val 7317"/>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960120" y="2569464"/>
            <a:ext cx="384048" cy="384048"/>
          </a:xfrm>
          <a:prstGeom prst="ellipse">
            <a:avLst/>
          </a:prstGeom>
          <a:solidFill>
            <a:srgbClr val="6B4FD8"/>
          </a:solidFill>
          <a:ln/>
        </p:spPr>
        <p:txBody>
          <a:bodyPr/>
          <a:lstStyle/>
          <a:p>
            <a:endParaRPr lang="fr-FR"/>
          </a:p>
        </p:txBody>
      </p:sp>
      <p:sp>
        <p:nvSpPr>
          <p:cNvPr id="15" name="Text 11"/>
          <p:cNvSpPr/>
          <p:nvPr/>
        </p:nvSpPr>
        <p:spPr>
          <a:xfrm>
            <a:off x="960120" y="2569464"/>
            <a:ext cx="384048" cy="384048"/>
          </a:xfrm>
          <a:prstGeom prst="rect">
            <a:avLst/>
          </a:prstGeom>
          <a:noFill/>
          <a:ln/>
        </p:spPr>
        <p:txBody>
          <a:bodyPr wrap="square" rtlCol="0" anchor="ctr"/>
          <a:lstStyle/>
          <a:p>
            <a:pPr marL="0" indent="0" algn="ctr">
              <a:buNone/>
            </a:pPr>
            <a:r>
              <a:rPr lang="en-US" sz="1600" b="1">
                <a:solidFill>
                  <a:srgbClr val="FFFFFF"/>
                </a:solidFill>
                <a:latin typeface="Arial" pitchFamily="34" charset="0"/>
                <a:ea typeface="Arial" pitchFamily="34" charset="-122"/>
                <a:cs typeface="Arial" pitchFamily="34" charset="-120"/>
              </a:rPr>
              <a:t>1</a:t>
            </a:r>
            <a:endParaRPr lang="en-US" sz="1600"/>
          </a:p>
        </p:txBody>
      </p:sp>
      <p:sp>
        <p:nvSpPr>
          <p:cNvPr id="16" name="Text 12"/>
          <p:cNvSpPr/>
          <p:nvPr/>
        </p:nvSpPr>
        <p:spPr>
          <a:xfrm>
            <a:off x="1481328" y="2450592"/>
            <a:ext cx="4251960" cy="310896"/>
          </a:xfrm>
          <a:prstGeom prst="rect">
            <a:avLst/>
          </a:prstGeom>
          <a:noFill/>
          <a:ln/>
        </p:spPr>
        <p:txBody>
          <a:bodyPr wrap="square" rtlCol="0" anchor="ctr"/>
          <a:lstStyle/>
          <a:p>
            <a:pPr marL="0" indent="0" algn="l">
              <a:buNone/>
            </a:pPr>
            <a:r>
              <a:rPr lang="en-US" sz="1250" b="1">
                <a:solidFill>
                  <a:srgbClr val="1A1A6E"/>
                </a:solidFill>
                <a:latin typeface="Arial" pitchFamily="34" charset="0"/>
                <a:ea typeface="Arial" pitchFamily="34" charset="-122"/>
                <a:cs typeface="Arial" pitchFamily="34" charset="-120"/>
              </a:rPr>
              <a:t>Décochez les 2 cases « prix »</a:t>
            </a:r>
            <a:endParaRPr lang="en-US" sz="1250"/>
          </a:p>
        </p:txBody>
      </p:sp>
      <p:sp>
        <p:nvSpPr>
          <p:cNvPr id="17" name="Text 13"/>
          <p:cNvSpPr/>
          <p:nvPr/>
        </p:nvSpPr>
        <p:spPr>
          <a:xfrm>
            <a:off x="1481328" y="2743200"/>
            <a:ext cx="4251960" cy="347472"/>
          </a:xfrm>
          <a:prstGeom prst="rect">
            <a:avLst/>
          </a:prstGeom>
          <a:noFill/>
          <a:ln/>
        </p:spPr>
        <p:txBody>
          <a:bodyPr wrap="square" rtlCol="0" anchor="t"/>
          <a:lstStyle/>
          <a:p>
            <a:pPr marL="0" indent="0" algn="l">
              <a:buNone/>
            </a:pPr>
            <a:r>
              <a:rPr lang="en-US" sz="1050">
                <a:solidFill>
                  <a:srgbClr val="5A5A5A"/>
                </a:solidFill>
                <a:latin typeface="Arial" pitchFamily="34" charset="0"/>
                <a:ea typeface="Arial" pitchFamily="34" charset="-122"/>
                <a:cs typeface="Arial" pitchFamily="34" charset="-120"/>
              </a:rPr>
              <a:t>Synchroniser les prix + Synchroniser les prix remisés (encadrées en rouge ci-contre).</a:t>
            </a:r>
            <a:endParaRPr lang="en-US" sz="1050"/>
          </a:p>
        </p:txBody>
      </p:sp>
      <p:sp>
        <p:nvSpPr>
          <p:cNvPr id="18" name="Shape 14"/>
          <p:cNvSpPr/>
          <p:nvPr/>
        </p:nvSpPr>
        <p:spPr>
          <a:xfrm>
            <a:off x="777240" y="3218688"/>
            <a:ext cx="5074920" cy="749808"/>
          </a:xfrm>
          <a:prstGeom prst="roundRect">
            <a:avLst>
              <a:gd name="adj" fmla="val 7317"/>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9" name="Shape 15"/>
          <p:cNvSpPr/>
          <p:nvPr/>
        </p:nvSpPr>
        <p:spPr>
          <a:xfrm>
            <a:off x="960120" y="3410712"/>
            <a:ext cx="384048" cy="384048"/>
          </a:xfrm>
          <a:prstGeom prst="ellipse">
            <a:avLst/>
          </a:prstGeom>
          <a:solidFill>
            <a:srgbClr val="6B4FD8"/>
          </a:solidFill>
          <a:ln/>
        </p:spPr>
        <p:txBody>
          <a:bodyPr/>
          <a:lstStyle/>
          <a:p>
            <a:endParaRPr lang="fr-FR"/>
          </a:p>
        </p:txBody>
      </p:sp>
      <p:sp>
        <p:nvSpPr>
          <p:cNvPr id="20" name="Text 16"/>
          <p:cNvSpPr/>
          <p:nvPr/>
        </p:nvSpPr>
        <p:spPr>
          <a:xfrm>
            <a:off x="960120" y="3410712"/>
            <a:ext cx="384048" cy="384048"/>
          </a:xfrm>
          <a:prstGeom prst="rect">
            <a:avLst/>
          </a:prstGeom>
          <a:noFill/>
          <a:ln/>
        </p:spPr>
        <p:txBody>
          <a:bodyPr wrap="square" rtlCol="0" anchor="ctr"/>
          <a:lstStyle/>
          <a:p>
            <a:pPr marL="0" indent="0" algn="ctr">
              <a:buNone/>
            </a:pPr>
            <a:r>
              <a:rPr lang="en-US" sz="1600" b="1">
                <a:solidFill>
                  <a:srgbClr val="FFFFFF"/>
                </a:solidFill>
                <a:latin typeface="Arial" pitchFamily="34" charset="0"/>
                <a:ea typeface="Arial" pitchFamily="34" charset="-122"/>
                <a:cs typeface="Arial" pitchFamily="34" charset="-120"/>
              </a:rPr>
              <a:t>2</a:t>
            </a:r>
            <a:endParaRPr lang="en-US" sz="1600"/>
          </a:p>
        </p:txBody>
      </p:sp>
      <p:sp>
        <p:nvSpPr>
          <p:cNvPr id="21" name="Text 17"/>
          <p:cNvSpPr/>
          <p:nvPr/>
        </p:nvSpPr>
        <p:spPr>
          <a:xfrm>
            <a:off x="1481328" y="3291840"/>
            <a:ext cx="4251960" cy="310896"/>
          </a:xfrm>
          <a:prstGeom prst="rect">
            <a:avLst/>
          </a:prstGeom>
          <a:noFill/>
          <a:ln/>
        </p:spPr>
        <p:txBody>
          <a:bodyPr wrap="square" rtlCol="0" anchor="ctr"/>
          <a:lstStyle/>
          <a:p>
            <a:pPr marL="0" indent="0" algn="l">
              <a:buNone/>
            </a:pPr>
            <a:r>
              <a:rPr lang="en-US" sz="1250" b="1">
                <a:solidFill>
                  <a:srgbClr val="1A1A6E"/>
                </a:solidFill>
                <a:latin typeface="Arial" pitchFamily="34" charset="0"/>
                <a:ea typeface="Arial" pitchFamily="34" charset="-122"/>
                <a:cs typeface="Arial" pitchFamily="34" charset="-120"/>
              </a:rPr>
              <a:t>Gardez le stock synchronisé</a:t>
            </a:r>
            <a:endParaRPr lang="en-US" sz="1250"/>
          </a:p>
        </p:txBody>
      </p:sp>
      <p:sp>
        <p:nvSpPr>
          <p:cNvPr id="22" name="Text 18"/>
          <p:cNvSpPr/>
          <p:nvPr/>
        </p:nvSpPr>
        <p:spPr>
          <a:xfrm>
            <a:off x="1481328" y="3584448"/>
            <a:ext cx="4251960" cy="347472"/>
          </a:xfrm>
          <a:prstGeom prst="rect">
            <a:avLst/>
          </a:prstGeom>
          <a:noFill/>
          <a:ln/>
        </p:spPr>
        <p:txBody>
          <a:bodyPr wrap="square" rtlCol="0" anchor="t"/>
          <a:lstStyle/>
          <a:p>
            <a:pPr marL="0" indent="0" algn="l">
              <a:buNone/>
            </a:pPr>
            <a:r>
              <a:rPr lang="en-US" sz="1050">
                <a:solidFill>
                  <a:srgbClr val="5A5A5A"/>
                </a:solidFill>
                <a:latin typeface="Arial" pitchFamily="34" charset="0"/>
                <a:ea typeface="Arial" pitchFamily="34" charset="-122"/>
                <a:cs typeface="Arial" pitchFamily="34" charset="-120"/>
              </a:rPr>
              <a:t>Ne touchez JAMAIS à la synchro des stocks : elle doit rester activée.</a:t>
            </a:r>
            <a:endParaRPr lang="en-US" sz="1050"/>
          </a:p>
        </p:txBody>
      </p:sp>
      <p:sp>
        <p:nvSpPr>
          <p:cNvPr id="23" name="Shape 19"/>
          <p:cNvSpPr/>
          <p:nvPr/>
        </p:nvSpPr>
        <p:spPr>
          <a:xfrm>
            <a:off x="777240" y="4059936"/>
            <a:ext cx="5074920" cy="749808"/>
          </a:xfrm>
          <a:prstGeom prst="roundRect">
            <a:avLst>
              <a:gd name="adj" fmla="val 7317"/>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4" name="Shape 20"/>
          <p:cNvSpPr/>
          <p:nvPr/>
        </p:nvSpPr>
        <p:spPr>
          <a:xfrm>
            <a:off x="960120" y="4251960"/>
            <a:ext cx="384048" cy="384048"/>
          </a:xfrm>
          <a:prstGeom prst="ellipse">
            <a:avLst/>
          </a:prstGeom>
          <a:solidFill>
            <a:srgbClr val="6B4FD8"/>
          </a:solidFill>
          <a:ln/>
        </p:spPr>
        <p:txBody>
          <a:bodyPr/>
          <a:lstStyle/>
          <a:p>
            <a:endParaRPr lang="fr-FR"/>
          </a:p>
        </p:txBody>
      </p:sp>
      <p:sp>
        <p:nvSpPr>
          <p:cNvPr id="25" name="Text 21"/>
          <p:cNvSpPr/>
          <p:nvPr/>
        </p:nvSpPr>
        <p:spPr>
          <a:xfrm>
            <a:off x="960120" y="4251960"/>
            <a:ext cx="384048" cy="384048"/>
          </a:xfrm>
          <a:prstGeom prst="rect">
            <a:avLst/>
          </a:prstGeom>
          <a:noFill/>
          <a:ln/>
        </p:spPr>
        <p:txBody>
          <a:bodyPr wrap="square" rtlCol="0" anchor="ctr"/>
          <a:lstStyle/>
          <a:p>
            <a:pPr marL="0" indent="0" algn="ctr">
              <a:buNone/>
            </a:pPr>
            <a:r>
              <a:rPr lang="en-US" sz="1600" b="1">
                <a:solidFill>
                  <a:srgbClr val="FFFFFF"/>
                </a:solidFill>
                <a:latin typeface="Arial" pitchFamily="34" charset="0"/>
                <a:ea typeface="Arial" pitchFamily="34" charset="-122"/>
                <a:cs typeface="Arial" pitchFamily="34" charset="-120"/>
              </a:rPr>
              <a:t>3</a:t>
            </a:r>
            <a:endParaRPr lang="en-US" sz="1600"/>
          </a:p>
        </p:txBody>
      </p:sp>
      <p:sp>
        <p:nvSpPr>
          <p:cNvPr id="26" name="Text 22"/>
          <p:cNvSpPr/>
          <p:nvPr/>
        </p:nvSpPr>
        <p:spPr>
          <a:xfrm>
            <a:off x="1481328" y="4133088"/>
            <a:ext cx="4251960" cy="310896"/>
          </a:xfrm>
          <a:prstGeom prst="rect">
            <a:avLst/>
          </a:prstGeom>
          <a:noFill/>
          <a:ln/>
        </p:spPr>
        <p:txBody>
          <a:bodyPr wrap="square" rtlCol="0" anchor="ctr"/>
          <a:lstStyle/>
          <a:p>
            <a:pPr marL="0" indent="0" algn="l">
              <a:buNone/>
            </a:pPr>
            <a:r>
              <a:rPr lang="en-US" sz="1250" b="1">
                <a:solidFill>
                  <a:srgbClr val="1A1A6E"/>
                </a:solidFill>
                <a:latin typeface="Arial" pitchFamily="34" charset="0"/>
                <a:ea typeface="Arial" pitchFamily="34" charset="-122"/>
                <a:cs typeface="Arial" pitchFamily="34" charset="-120"/>
              </a:rPr>
              <a:t>Poussez vos offres soldes</a:t>
            </a:r>
            <a:endParaRPr lang="en-US" sz="1250"/>
          </a:p>
        </p:txBody>
      </p:sp>
      <p:sp>
        <p:nvSpPr>
          <p:cNvPr id="27" name="Text 23"/>
          <p:cNvSpPr/>
          <p:nvPr/>
        </p:nvSpPr>
        <p:spPr>
          <a:xfrm>
            <a:off x="1481328" y="4425696"/>
            <a:ext cx="4251960" cy="347472"/>
          </a:xfrm>
          <a:prstGeom prst="rect">
            <a:avLst/>
          </a:prstGeom>
          <a:noFill/>
          <a:ln/>
        </p:spPr>
        <p:txBody>
          <a:bodyPr wrap="square" rtlCol="0" anchor="t"/>
          <a:lstStyle/>
          <a:p>
            <a:pPr marL="0" indent="0" algn="l">
              <a:buNone/>
            </a:pPr>
            <a:r>
              <a:rPr lang="en-US" sz="1050" err="1">
                <a:solidFill>
                  <a:srgbClr val="5A5A5A"/>
                </a:solidFill>
                <a:latin typeface="Arial" pitchFamily="34" charset="0"/>
                <a:ea typeface="Arial" pitchFamily="34" charset="-122"/>
                <a:cs typeface="Arial" pitchFamily="34" charset="-120"/>
              </a:rPr>
              <a:t>Manuellement</a:t>
            </a:r>
            <a:r>
              <a:rPr lang="en-US" sz="1050">
                <a:solidFill>
                  <a:srgbClr val="5A5A5A"/>
                </a:solidFill>
                <a:latin typeface="Arial" pitchFamily="34" charset="0"/>
                <a:ea typeface="Arial" pitchFamily="34" charset="-122"/>
                <a:cs typeface="Arial" pitchFamily="34" charset="-120"/>
              </a:rPr>
              <a:t> dans </a:t>
            </a:r>
            <a:r>
              <a:rPr lang="en-US" sz="1050" err="1">
                <a:solidFill>
                  <a:srgbClr val="5A5A5A"/>
                </a:solidFill>
                <a:latin typeface="Arial" pitchFamily="34" charset="0"/>
                <a:ea typeface="Arial" pitchFamily="34" charset="-122"/>
                <a:cs typeface="Arial" pitchFamily="34" charset="-120"/>
              </a:rPr>
              <a:t>votre</a:t>
            </a:r>
            <a:r>
              <a:rPr lang="en-US" sz="1050">
                <a:solidFill>
                  <a:srgbClr val="5A5A5A"/>
                </a:solidFill>
                <a:latin typeface="Arial" pitchFamily="34" charset="0"/>
                <a:ea typeface="Arial" pitchFamily="34" charset="-122"/>
                <a:cs typeface="Arial" pitchFamily="34" charset="-120"/>
              </a:rPr>
              <a:t> back office </a:t>
            </a:r>
            <a:r>
              <a:rPr lang="en-US" sz="1050" err="1">
                <a:solidFill>
                  <a:srgbClr val="5A5A5A"/>
                </a:solidFill>
                <a:latin typeface="Arial" pitchFamily="34" charset="0"/>
                <a:ea typeface="Arial" pitchFamily="34" charset="-122"/>
                <a:cs typeface="Arial" pitchFamily="34" charset="-120"/>
              </a:rPr>
              <a:t>Kiabi</a:t>
            </a:r>
            <a:r>
              <a:rPr lang="en-US" sz="1050">
                <a:solidFill>
                  <a:srgbClr val="5A5A5A"/>
                </a:solidFill>
                <a:latin typeface="Arial" pitchFamily="34" charset="0"/>
                <a:ea typeface="Arial" pitchFamily="34" charset="-122"/>
                <a:cs typeface="Arial" pitchFamily="34" charset="-120"/>
              </a:rPr>
              <a:t> Mirakl, avec vos prix remisés et vos dates.</a:t>
            </a:r>
            <a:endParaRPr lang="en-US" sz="1050"/>
          </a:p>
        </p:txBody>
      </p:sp>
      <p:sp>
        <p:nvSpPr>
          <p:cNvPr id="28" name="Shape 24"/>
          <p:cNvSpPr/>
          <p:nvPr/>
        </p:nvSpPr>
        <p:spPr>
          <a:xfrm>
            <a:off x="777240" y="4901184"/>
            <a:ext cx="5074920" cy="749808"/>
          </a:xfrm>
          <a:prstGeom prst="roundRect">
            <a:avLst>
              <a:gd name="adj" fmla="val 7317"/>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9" name="Shape 25"/>
          <p:cNvSpPr/>
          <p:nvPr/>
        </p:nvSpPr>
        <p:spPr>
          <a:xfrm>
            <a:off x="960120" y="5093208"/>
            <a:ext cx="384048" cy="384048"/>
          </a:xfrm>
          <a:prstGeom prst="ellipse">
            <a:avLst/>
          </a:prstGeom>
          <a:solidFill>
            <a:srgbClr val="6B4FD8"/>
          </a:solidFill>
          <a:ln/>
        </p:spPr>
        <p:txBody>
          <a:bodyPr/>
          <a:lstStyle/>
          <a:p>
            <a:endParaRPr lang="fr-FR"/>
          </a:p>
        </p:txBody>
      </p:sp>
      <p:sp>
        <p:nvSpPr>
          <p:cNvPr id="30" name="Text 26"/>
          <p:cNvSpPr/>
          <p:nvPr/>
        </p:nvSpPr>
        <p:spPr>
          <a:xfrm>
            <a:off x="960120" y="5093208"/>
            <a:ext cx="384048" cy="384048"/>
          </a:xfrm>
          <a:prstGeom prst="rect">
            <a:avLst/>
          </a:prstGeom>
          <a:noFill/>
          <a:ln/>
        </p:spPr>
        <p:txBody>
          <a:bodyPr wrap="square" rtlCol="0" anchor="ctr"/>
          <a:lstStyle/>
          <a:p>
            <a:pPr marL="0" indent="0" algn="ctr">
              <a:buNone/>
            </a:pPr>
            <a:r>
              <a:rPr lang="en-US" sz="1600" b="1">
                <a:solidFill>
                  <a:srgbClr val="FFFFFF"/>
                </a:solidFill>
                <a:latin typeface="Arial" pitchFamily="34" charset="0"/>
                <a:ea typeface="Arial" pitchFamily="34" charset="-122"/>
                <a:cs typeface="Arial" pitchFamily="34" charset="-120"/>
              </a:rPr>
              <a:t>4</a:t>
            </a:r>
            <a:endParaRPr lang="en-US" sz="1600"/>
          </a:p>
        </p:txBody>
      </p:sp>
      <p:sp>
        <p:nvSpPr>
          <p:cNvPr id="31" name="Text 27"/>
          <p:cNvSpPr/>
          <p:nvPr/>
        </p:nvSpPr>
        <p:spPr>
          <a:xfrm>
            <a:off x="1481328" y="4974336"/>
            <a:ext cx="4251960" cy="310896"/>
          </a:xfrm>
          <a:prstGeom prst="rect">
            <a:avLst/>
          </a:prstGeom>
          <a:noFill/>
          <a:ln/>
        </p:spPr>
        <p:txBody>
          <a:bodyPr wrap="square" rtlCol="0" anchor="ctr"/>
          <a:lstStyle/>
          <a:p>
            <a:pPr marL="0" indent="0" algn="l">
              <a:buNone/>
            </a:pPr>
            <a:r>
              <a:rPr lang="en-US" sz="1250" b="1">
                <a:solidFill>
                  <a:srgbClr val="1A1A6E"/>
                </a:solidFill>
                <a:latin typeface="Arial" pitchFamily="34" charset="0"/>
                <a:ea typeface="Arial" pitchFamily="34" charset="-122"/>
                <a:cs typeface="Arial" pitchFamily="34" charset="-120"/>
              </a:rPr>
              <a:t>Réactivez après les soldes</a:t>
            </a:r>
            <a:endParaRPr lang="en-US" sz="1250"/>
          </a:p>
        </p:txBody>
      </p:sp>
      <p:sp>
        <p:nvSpPr>
          <p:cNvPr id="32" name="Text 28"/>
          <p:cNvSpPr/>
          <p:nvPr/>
        </p:nvSpPr>
        <p:spPr>
          <a:xfrm>
            <a:off x="1481328" y="5266944"/>
            <a:ext cx="4251960" cy="347472"/>
          </a:xfrm>
          <a:prstGeom prst="rect">
            <a:avLst/>
          </a:prstGeom>
          <a:noFill/>
          <a:ln/>
        </p:spPr>
        <p:txBody>
          <a:bodyPr wrap="square" rtlCol="0" anchor="t"/>
          <a:lstStyle/>
          <a:p>
            <a:pPr marL="0" indent="0" algn="l">
              <a:buNone/>
            </a:pPr>
            <a:r>
              <a:rPr lang="en-US" sz="1050">
                <a:solidFill>
                  <a:srgbClr val="5A5A5A"/>
                </a:solidFill>
                <a:latin typeface="Arial" pitchFamily="34" charset="0"/>
                <a:ea typeface="Arial" pitchFamily="34" charset="-122"/>
                <a:cs typeface="Arial" pitchFamily="34" charset="-120"/>
              </a:rPr>
              <a:t>Recochez la synchro des prix une </a:t>
            </a:r>
            <a:r>
              <a:rPr lang="en-US" sz="1050" err="1">
                <a:solidFill>
                  <a:srgbClr val="5A5A5A"/>
                </a:solidFill>
                <a:latin typeface="Arial" pitchFamily="34" charset="0"/>
                <a:ea typeface="Arial" pitchFamily="34" charset="-122"/>
                <a:cs typeface="Arial" pitchFamily="34" charset="-120"/>
              </a:rPr>
              <a:t>fois</a:t>
            </a:r>
            <a:r>
              <a:rPr lang="en-US" sz="1050">
                <a:solidFill>
                  <a:srgbClr val="5A5A5A"/>
                </a:solidFill>
                <a:latin typeface="Arial" pitchFamily="34" charset="0"/>
                <a:ea typeface="Arial" pitchFamily="34" charset="-122"/>
                <a:cs typeface="Arial" pitchFamily="34" charset="-120"/>
              </a:rPr>
              <a:t> les </a:t>
            </a:r>
            <a:r>
              <a:rPr lang="en-US" sz="1050" err="1">
                <a:solidFill>
                  <a:srgbClr val="5A5A5A"/>
                </a:solidFill>
                <a:latin typeface="Arial" pitchFamily="34" charset="0"/>
                <a:ea typeface="Arial" pitchFamily="34" charset="-122"/>
                <a:cs typeface="Arial" pitchFamily="34" charset="-120"/>
              </a:rPr>
              <a:t>soldes</a:t>
            </a:r>
            <a:r>
              <a:rPr lang="en-US" sz="1050">
                <a:solidFill>
                  <a:srgbClr val="5A5A5A"/>
                </a:solidFill>
                <a:latin typeface="Arial" pitchFamily="34" charset="0"/>
                <a:ea typeface="Arial" pitchFamily="34" charset="-122"/>
                <a:cs typeface="Arial" pitchFamily="34" charset="-120"/>
              </a:rPr>
              <a:t> </a:t>
            </a:r>
            <a:r>
              <a:rPr lang="en-US" sz="1050" err="1">
                <a:solidFill>
                  <a:srgbClr val="5A5A5A"/>
                </a:solidFill>
                <a:latin typeface="Arial" pitchFamily="34" charset="0"/>
                <a:ea typeface="Arial" pitchFamily="34" charset="-122"/>
                <a:cs typeface="Arial" pitchFamily="34" charset="-120"/>
              </a:rPr>
              <a:t>terminées</a:t>
            </a:r>
            <a:r>
              <a:rPr lang="en-US" sz="1050">
                <a:solidFill>
                  <a:srgbClr val="5A5A5A"/>
                </a:solidFill>
                <a:latin typeface="Arial" pitchFamily="34" charset="0"/>
                <a:ea typeface="Arial" pitchFamily="34" charset="-122"/>
                <a:cs typeface="Arial" pitchFamily="34" charset="-120"/>
              </a:rPr>
              <a:t>.</a:t>
            </a:r>
            <a:endParaRPr lang="en-US" sz="1050"/>
          </a:p>
        </p:txBody>
      </p:sp>
      <p:sp>
        <p:nvSpPr>
          <p:cNvPr id="33" name="Shape 29"/>
          <p:cNvSpPr/>
          <p:nvPr/>
        </p:nvSpPr>
        <p:spPr>
          <a:xfrm>
            <a:off x="6838723" y="2395728"/>
            <a:ext cx="3997905" cy="3246120"/>
          </a:xfrm>
          <a:prstGeom prst="rect">
            <a:avLst/>
          </a:prstGeom>
          <a:solidFill>
            <a:srgbClr val="FFFFFF"/>
          </a:solidFill>
          <a:ln w="12700">
            <a:solidFill>
              <a:srgbClr val="CCCCD8"/>
            </a:solidFill>
            <a:prstDash val="solid"/>
          </a:ln>
          <a:effectLst>
            <a:outerShdw blurRad="63500" dist="25400" dir="8100000" algn="bl" rotWithShape="0">
              <a:srgbClr val="000000">
                <a:alpha val="10000"/>
              </a:srgbClr>
            </a:outerShdw>
          </a:effectLst>
        </p:spPr>
        <p:txBody>
          <a:bodyPr/>
          <a:lstStyle/>
          <a:p>
            <a:endParaRPr lang="fr-FR"/>
          </a:p>
        </p:txBody>
      </p:sp>
      <p:pic>
        <p:nvPicPr>
          <p:cNvPr id="34" name="Image 2" descr="assets/mc_sync.png"/>
          <p:cNvPicPr>
            <a:picLocks noChangeAspect="1"/>
          </p:cNvPicPr>
          <p:nvPr/>
        </p:nvPicPr>
        <p:blipFill>
          <a:blip r:embed="rId5"/>
          <a:stretch>
            <a:fillRect/>
          </a:stretch>
        </p:blipFill>
        <p:spPr>
          <a:xfrm>
            <a:off x="6875299" y="2432304"/>
            <a:ext cx="3924753" cy="3172968"/>
          </a:xfrm>
          <a:prstGeom prst="rect">
            <a:avLst/>
          </a:prstGeom>
        </p:spPr>
      </p:pic>
      <p:sp>
        <p:nvSpPr>
          <p:cNvPr id="35" name="Text 30"/>
          <p:cNvSpPr/>
          <p:nvPr/>
        </p:nvSpPr>
        <p:spPr>
          <a:xfrm>
            <a:off x="6263640" y="5696712"/>
            <a:ext cx="5148072" cy="237744"/>
          </a:xfrm>
          <a:prstGeom prst="rect">
            <a:avLst/>
          </a:prstGeom>
          <a:noFill/>
          <a:ln/>
        </p:spPr>
        <p:txBody>
          <a:bodyPr wrap="square" rtlCol="0" anchor="ctr"/>
          <a:lstStyle/>
          <a:p>
            <a:pPr marL="0" indent="0" algn="ctr">
              <a:buNone/>
            </a:pPr>
            <a:r>
              <a:rPr lang="en-US" sz="950" i="1">
                <a:solidFill>
                  <a:srgbClr val="5A5A5A"/>
                </a:solidFill>
                <a:latin typeface="Arial" pitchFamily="34" charset="0"/>
                <a:ea typeface="Arial" pitchFamily="34" charset="-122"/>
                <a:cs typeface="Arial" pitchFamily="34" charset="-120"/>
              </a:rPr>
              <a:t>Options de synchronisation — Mirakl Connect</a:t>
            </a:r>
            <a:endParaRPr lang="en-US" sz="95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list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COMMENT UTILISER CETTE FAQ</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Sommaire</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Shape 8"/>
          <p:cNvSpPr/>
          <p:nvPr/>
        </p:nvSpPr>
        <p:spPr>
          <a:xfrm>
            <a:off x="777240" y="1874520"/>
            <a:ext cx="5074920" cy="1783080"/>
          </a:xfrm>
          <a:prstGeom prst="roundRect">
            <a:avLst>
              <a:gd name="adj" fmla="val 3590"/>
            </a:avLst>
          </a:prstGeom>
          <a:solidFill>
            <a:srgbClr val="FBFBFD"/>
          </a:solidFill>
          <a:ln w="19050">
            <a:solidFill>
              <a:srgbClr val="E15B5B"/>
            </a:solidFill>
            <a:prstDash val="solid"/>
          </a:ln>
          <a:effectLst>
            <a:outerShdw blurRad="63500" dist="25400" dir="8100000" algn="bl" rotWithShape="0">
              <a:srgbClr val="000000">
                <a:alpha val="10000"/>
              </a:srgbClr>
            </a:outerShdw>
          </a:effectLst>
        </p:spPr>
        <p:txBody>
          <a:bodyPr/>
          <a:lstStyle/>
          <a:p>
            <a:endParaRPr lang="fr-FR"/>
          </a:p>
        </p:txBody>
      </p:sp>
      <p:sp>
        <p:nvSpPr>
          <p:cNvPr id="13" name="Shape 9"/>
          <p:cNvSpPr/>
          <p:nvPr/>
        </p:nvSpPr>
        <p:spPr>
          <a:xfrm>
            <a:off x="777240" y="1874520"/>
            <a:ext cx="128016" cy="1783080"/>
          </a:xfrm>
          <a:prstGeom prst="rect">
            <a:avLst/>
          </a:prstGeom>
          <a:solidFill>
            <a:srgbClr val="E15B5B"/>
          </a:solidFill>
          <a:ln/>
        </p:spPr>
        <p:txBody>
          <a:bodyPr/>
          <a:lstStyle/>
          <a:p>
            <a:endParaRPr lang="fr-FR"/>
          </a:p>
        </p:txBody>
      </p:sp>
      <p:sp>
        <p:nvSpPr>
          <p:cNvPr id="14" name="Shape 10"/>
          <p:cNvSpPr/>
          <p:nvPr/>
        </p:nvSpPr>
        <p:spPr>
          <a:xfrm>
            <a:off x="1161288" y="2331720"/>
            <a:ext cx="868680" cy="868680"/>
          </a:xfrm>
          <a:prstGeom prst="ellipse">
            <a:avLst/>
          </a:prstGeom>
          <a:solidFill>
            <a:srgbClr val="E15B5B"/>
          </a:solidFill>
          <a:ln/>
          <a:effectLst>
            <a:outerShdw blurRad="63500" dist="25400" dir="8100000" algn="bl" rotWithShape="0">
              <a:srgbClr val="000000">
                <a:alpha val="10000"/>
              </a:srgbClr>
            </a:outerShdw>
          </a:effectLst>
        </p:spPr>
        <p:txBody>
          <a:bodyPr/>
          <a:lstStyle/>
          <a:p>
            <a:endParaRPr lang="fr-FR"/>
          </a:p>
        </p:txBody>
      </p:sp>
      <p:sp>
        <p:nvSpPr>
          <p:cNvPr id="15" name="Text 11"/>
          <p:cNvSpPr/>
          <p:nvPr/>
        </p:nvSpPr>
        <p:spPr>
          <a:xfrm>
            <a:off x="1161288" y="2331720"/>
            <a:ext cx="868680" cy="868680"/>
          </a:xfrm>
          <a:prstGeom prst="rect">
            <a:avLst/>
          </a:prstGeom>
          <a:noFill/>
          <a:ln/>
        </p:spPr>
        <p:txBody>
          <a:bodyPr wrap="square" rtlCol="0" anchor="ctr"/>
          <a:lstStyle/>
          <a:p>
            <a:pPr marL="0" indent="0" algn="ctr">
              <a:buNone/>
            </a:pPr>
            <a:r>
              <a:rPr lang="en-US" sz="3800" b="1">
                <a:solidFill>
                  <a:srgbClr val="FFFFFF"/>
                </a:solidFill>
                <a:latin typeface="Arial" pitchFamily="34" charset="0"/>
                <a:ea typeface="Arial" pitchFamily="34" charset="-122"/>
                <a:cs typeface="Arial" pitchFamily="34" charset="-120"/>
              </a:rPr>
              <a:t>1</a:t>
            </a:r>
            <a:endParaRPr lang="en-US" sz="3800"/>
          </a:p>
        </p:txBody>
      </p:sp>
      <p:sp>
        <p:nvSpPr>
          <p:cNvPr id="16" name="Text 12"/>
          <p:cNvSpPr/>
          <p:nvPr/>
        </p:nvSpPr>
        <p:spPr>
          <a:xfrm>
            <a:off x="2240280" y="2167128"/>
            <a:ext cx="3383280" cy="548640"/>
          </a:xfrm>
          <a:prstGeom prst="rect">
            <a:avLst/>
          </a:prstGeom>
          <a:noFill/>
          <a:ln/>
        </p:spPr>
        <p:txBody>
          <a:bodyPr wrap="square" rtlCol="0" anchor="ctr"/>
          <a:lstStyle/>
          <a:p>
            <a:pPr marL="0" indent="0" algn="l">
              <a:buNone/>
            </a:pPr>
            <a:r>
              <a:rPr lang="en-US" sz="1700" b="1">
                <a:solidFill>
                  <a:srgbClr val="1A1A6E"/>
                </a:solidFill>
                <a:latin typeface="Arial" pitchFamily="34" charset="0"/>
                <a:ea typeface="Arial" pitchFamily="34" charset="-122"/>
                <a:cs typeface="Arial" pitchFamily="34" charset="-120"/>
              </a:rPr>
              <a:t>Les essentiels à connaître</a:t>
            </a:r>
            <a:endParaRPr lang="en-US" sz="1700"/>
          </a:p>
        </p:txBody>
      </p:sp>
      <p:sp>
        <p:nvSpPr>
          <p:cNvPr id="17" name="Text 13"/>
          <p:cNvSpPr/>
          <p:nvPr/>
        </p:nvSpPr>
        <p:spPr>
          <a:xfrm>
            <a:off x="2240280" y="2715768"/>
            <a:ext cx="3383280" cy="777240"/>
          </a:xfrm>
          <a:prstGeom prst="rect">
            <a:avLst/>
          </a:prstGeom>
          <a:noFill/>
          <a:ln/>
        </p:spPr>
        <p:txBody>
          <a:bodyPr wrap="square" rtlCol="0" anchor="t"/>
          <a:lstStyle/>
          <a:p>
            <a:pPr marL="0" indent="0" algn="l">
              <a:buNone/>
            </a:pPr>
            <a:r>
              <a:rPr lang="en-US" sz="1150">
                <a:solidFill>
                  <a:srgbClr val="5A5A5A"/>
                </a:solidFill>
                <a:latin typeface="Arial" pitchFamily="34" charset="0"/>
                <a:ea typeface="Arial" pitchFamily="34" charset="-122"/>
                <a:cs typeface="Arial" pitchFamily="34" charset="-120"/>
              </a:rPr>
              <a:t>Calendrier par pays, comment participer, et l'aiguillage pour savoir quelle partie vous concerne.</a:t>
            </a:r>
            <a:endParaRPr lang="en-US" sz="1150"/>
          </a:p>
        </p:txBody>
      </p:sp>
      <p:sp>
        <p:nvSpPr>
          <p:cNvPr id="18" name="Shape 14"/>
          <p:cNvSpPr/>
          <p:nvPr/>
        </p:nvSpPr>
        <p:spPr>
          <a:xfrm>
            <a:off x="6236208" y="1874520"/>
            <a:ext cx="5074920" cy="1783080"/>
          </a:xfrm>
          <a:prstGeom prst="roundRect">
            <a:avLst>
              <a:gd name="adj" fmla="val 3590"/>
            </a:avLst>
          </a:prstGeom>
          <a:solidFill>
            <a:srgbClr val="FBFBFD"/>
          </a:solidFill>
          <a:ln w="19050">
            <a:solidFill>
              <a:srgbClr val="2E7DD1"/>
            </a:solidFill>
            <a:prstDash val="solid"/>
          </a:ln>
          <a:effectLst>
            <a:outerShdw blurRad="63500" dist="25400" dir="8100000" algn="bl" rotWithShape="0">
              <a:srgbClr val="000000">
                <a:alpha val="10000"/>
              </a:srgbClr>
            </a:outerShdw>
          </a:effectLst>
        </p:spPr>
        <p:txBody>
          <a:bodyPr/>
          <a:lstStyle/>
          <a:p>
            <a:endParaRPr lang="fr-FR"/>
          </a:p>
        </p:txBody>
      </p:sp>
      <p:sp>
        <p:nvSpPr>
          <p:cNvPr id="19" name="Shape 15"/>
          <p:cNvSpPr/>
          <p:nvPr/>
        </p:nvSpPr>
        <p:spPr>
          <a:xfrm>
            <a:off x="6236208" y="1874520"/>
            <a:ext cx="128016" cy="1783080"/>
          </a:xfrm>
          <a:prstGeom prst="rect">
            <a:avLst/>
          </a:prstGeom>
          <a:solidFill>
            <a:srgbClr val="2E7DD1"/>
          </a:solidFill>
          <a:ln/>
        </p:spPr>
        <p:txBody>
          <a:bodyPr/>
          <a:lstStyle/>
          <a:p>
            <a:endParaRPr lang="fr-FR"/>
          </a:p>
        </p:txBody>
      </p:sp>
      <p:sp>
        <p:nvSpPr>
          <p:cNvPr id="20" name="Shape 16"/>
          <p:cNvSpPr/>
          <p:nvPr/>
        </p:nvSpPr>
        <p:spPr>
          <a:xfrm>
            <a:off x="6620256" y="2331720"/>
            <a:ext cx="868680" cy="868680"/>
          </a:xfrm>
          <a:prstGeom prst="ellipse">
            <a:avLst/>
          </a:prstGeom>
          <a:solidFill>
            <a:srgbClr val="2E7DD1"/>
          </a:solidFill>
          <a:ln/>
          <a:effectLst>
            <a:outerShdw blurRad="63500" dist="25400" dir="8100000" algn="bl" rotWithShape="0">
              <a:srgbClr val="000000">
                <a:alpha val="10000"/>
              </a:srgbClr>
            </a:outerShdw>
          </a:effectLst>
        </p:spPr>
        <p:txBody>
          <a:bodyPr/>
          <a:lstStyle/>
          <a:p>
            <a:endParaRPr lang="fr-FR"/>
          </a:p>
        </p:txBody>
      </p:sp>
      <p:sp>
        <p:nvSpPr>
          <p:cNvPr id="21" name="Text 17"/>
          <p:cNvSpPr/>
          <p:nvPr/>
        </p:nvSpPr>
        <p:spPr>
          <a:xfrm>
            <a:off x="6620256" y="2331720"/>
            <a:ext cx="868680" cy="868680"/>
          </a:xfrm>
          <a:prstGeom prst="rect">
            <a:avLst/>
          </a:prstGeom>
          <a:noFill/>
          <a:ln/>
        </p:spPr>
        <p:txBody>
          <a:bodyPr wrap="square" rtlCol="0" anchor="ctr"/>
          <a:lstStyle/>
          <a:p>
            <a:pPr marL="0" indent="0" algn="ctr">
              <a:buNone/>
            </a:pPr>
            <a:r>
              <a:rPr lang="en-US" sz="3800" b="1">
                <a:solidFill>
                  <a:srgbClr val="FFFFFF"/>
                </a:solidFill>
                <a:latin typeface="Arial" pitchFamily="34" charset="0"/>
                <a:ea typeface="Arial" pitchFamily="34" charset="-122"/>
                <a:cs typeface="Arial" pitchFamily="34" charset="-120"/>
              </a:rPr>
              <a:t>2</a:t>
            </a:r>
            <a:endParaRPr lang="en-US" sz="3800"/>
          </a:p>
        </p:txBody>
      </p:sp>
      <p:sp>
        <p:nvSpPr>
          <p:cNvPr id="22" name="Text 18"/>
          <p:cNvSpPr/>
          <p:nvPr/>
        </p:nvSpPr>
        <p:spPr>
          <a:xfrm>
            <a:off x="7699248" y="2167128"/>
            <a:ext cx="3383280" cy="548640"/>
          </a:xfrm>
          <a:prstGeom prst="rect">
            <a:avLst/>
          </a:prstGeom>
          <a:noFill/>
          <a:ln/>
        </p:spPr>
        <p:txBody>
          <a:bodyPr wrap="square" rtlCol="0" anchor="ctr"/>
          <a:lstStyle/>
          <a:p>
            <a:pPr marL="0" indent="0" algn="l">
              <a:buNone/>
            </a:pPr>
            <a:r>
              <a:rPr lang="en-US" sz="1700" b="1">
                <a:solidFill>
                  <a:srgbClr val="1A1A6E"/>
                </a:solidFill>
                <a:latin typeface="Arial" pitchFamily="34" charset="0"/>
                <a:ea typeface="Arial" pitchFamily="34" charset="-122"/>
                <a:cs typeface="Arial" pitchFamily="34" charset="-120"/>
              </a:rPr>
              <a:t>Je vends sur un seul pays</a:t>
            </a:r>
            <a:endParaRPr lang="en-US" sz="1700"/>
          </a:p>
        </p:txBody>
      </p:sp>
      <p:sp>
        <p:nvSpPr>
          <p:cNvPr id="23" name="Text 19"/>
          <p:cNvSpPr/>
          <p:nvPr/>
        </p:nvSpPr>
        <p:spPr>
          <a:xfrm>
            <a:off x="7699248" y="2715768"/>
            <a:ext cx="3383280" cy="777240"/>
          </a:xfrm>
          <a:prstGeom prst="rect">
            <a:avLst/>
          </a:prstGeom>
          <a:noFill/>
          <a:ln/>
        </p:spPr>
        <p:txBody>
          <a:bodyPr wrap="square" rtlCol="0" anchor="t"/>
          <a:lstStyle/>
          <a:p>
            <a:pPr marL="0" indent="0" algn="l">
              <a:buNone/>
            </a:pPr>
            <a:r>
              <a:rPr lang="en-US" sz="1150">
                <a:solidFill>
                  <a:srgbClr val="5A5A5A"/>
                </a:solidFill>
                <a:latin typeface="Arial" pitchFamily="34" charset="0"/>
                <a:ea typeface="Arial" pitchFamily="34" charset="-122"/>
                <a:cs typeface="Arial" pitchFamily="34" charset="-120"/>
              </a:rPr>
              <a:t>Un seul canal activé (France). Les 4 champs à renseigner, comme aux soldes d'hiver.</a:t>
            </a:r>
            <a:endParaRPr lang="en-US" sz="1150"/>
          </a:p>
        </p:txBody>
      </p:sp>
      <p:sp>
        <p:nvSpPr>
          <p:cNvPr id="24" name="Shape 20"/>
          <p:cNvSpPr/>
          <p:nvPr/>
        </p:nvSpPr>
        <p:spPr>
          <a:xfrm>
            <a:off x="777240" y="4005072"/>
            <a:ext cx="5074920" cy="1783080"/>
          </a:xfrm>
          <a:prstGeom prst="roundRect">
            <a:avLst>
              <a:gd name="adj" fmla="val 3590"/>
            </a:avLst>
          </a:prstGeom>
          <a:solidFill>
            <a:srgbClr val="FBFBFD"/>
          </a:solidFill>
          <a:ln w="19050">
            <a:solidFill>
              <a:srgbClr val="6B4FD8"/>
            </a:solidFill>
            <a:prstDash val="solid"/>
          </a:ln>
          <a:effectLst>
            <a:outerShdw blurRad="63500" dist="25400" dir="8100000" algn="bl" rotWithShape="0">
              <a:srgbClr val="000000">
                <a:alpha val="10000"/>
              </a:srgbClr>
            </a:outerShdw>
          </a:effectLst>
        </p:spPr>
        <p:txBody>
          <a:bodyPr/>
          <a:lstStyle/>
          <a:p>
            <a:endParaRPr lang="fr-FR"/>
          </a:p>
        </p:txBody>
      </p:sp>
      <p:sp>
        <p:nvSpPr>
          <p:cNvPr id="25" name="Shape 21"/>
          <p:cNvSpPr/>
          <p:nvPr/>
        </p:nvSpPr>
        <p:spPr>
          <a:xfrm>
            <a:off x="777240" y="4005072"/>
            <a:ext cx="128016" cy="1783080"/>
          </a:xfrm>
          <a:prstGeom prst="rect">
            <a:avLst/>
          </a:prstGeom>
          <a:solidFill>
            <a:srgbClr val="6B4FD8"/>
          </a:solidFill>
          <a:ln/>
        </p:spPr>
        <p:txBody>
          <a:bodyPr/>
          <a:lstStyle/>
          <a:p>
            <a:endParaRPr lang="fr-FR"/>
          </a:p>
        </p:txBody>
      </p:sp>
      <p:sp>
        <p:nvSpPr>
          <p:cNvPr id="26" name="Shape 22"/>
          <p:cNvSpPr/>
          <p:nvPr/>
        </p:nvSpPr>
        <p:spPr>
          <a:xfrm>
            <a:off x="1161288" y="4462272"/>
            <a:ext cx="868680" cy="868680"/>
          </a:xfrm>
          <a:prstGeom prst="ellipse">
            <a:avLst/>
          </a:prstGeom>
          <a:solidFill>
            <a:srgbClr val="6B4FD8"/>
          </a:solidFill>
          <a:ln/>
          <a:effectLst>
            <a:outerShdw blurRad="63500" dist="25400" dir="8100000" algn="bl" rotWithShape="0">
              <a:srgbClr val="000000">
                <a:alpha val="10000"/>
              </a:srgbClr>
            </a:outerShdw>
          </a:effectLst>
        </p:spPr>
        <p:txBody>
          <a:bodyPr/>
          <a:lstStyle/>
          <a:p>
            <a:endParaRPr lang="fr-FR"/>
          </a:p>
        </p:txBody>
      </p:sp>
      <p:sp>
        <p:nvSpPr>
          <p:cNvPr id="27" name="Text 23"/>
          <p:cNvSpPr/>
          <p:nvPr/>
        </p:nvSpPr>
        <p:spPr>
          <a:xfrm>
            <a:off x="1161288" y="4462272"/>
            <a:ext cx="868680" cy="868680"/>
          </a:xfrm>
          <a:prstGeom prst="rect">
            <a:avLst/>
          </a:prstGeom>
          <a:noFill/>
          <a:ln/>
        </p:spPr>
        <p:txBody>
          <a:bodyPr wrap="square" rtlCol="0" anchor="ctr"/>
          <a:lstStyle/>
          <a:p>
            <a:pPr marL="0" indent="0" algn="ctr">
              <a:buNone/>
            </a:pPr>
            <a:r>
              <a:rPr lang="en-US" sz="3800" b="1">
                <a:solidFill>
                  <a:srgbClr val="FFFFFF"/>
                </a:solidFill>
                <a:latin typeface="Arial" pitchFamily="34" charset="0"/>
                <a:ea typeface="Arial" pitchFamily="34" charset="-122"/>
                <a:cs typeface="Arial" pitchFamily="34" charset="-120"/>
              </a:rPr>
              <a:t>3</a:t>
            </a:r>
            <a:endParaRPr lang="en-US" sz="3800"/>
          </a:p>
        </p:txBody>
      </p:sp>
      <p:sp>
        <p:nvSpPr>
          <p:cNvPr id="28" name="Text 24"/>
          <p:cNvSpPr/>
          <p:nvPr/>
        </p:nvSpPr>
        <p:spPr>
          <a:xfrm>
            <a:off x="2240280" y="4297680"/>
            <a:ext cx="3383280" cy="548640"/>
          </a:xfrm>
          <a:prstGeom prst="rect">
            <a:avLst/>
          </a:prstGeom>
          <a:noFill/>
          <a:ln/>
        </p:spPr>
        <p:txBody>
          <a:bodyPr wrap="square" rtlCol="0" anchor="ctr"/>
          <a:lstStyle/>
          <a:p>
            <a:pPr marL="0" indent="0" algn="l">
              <a:buNone/>
            </a:pPr>
            <a:r>
              <a:rPr lang="en-US" sz="1700" b="1">
                <a:solidFill>
                  <a:srgbClr val="1A1A6E"/>
                </a:solidFill>
                <a:latin typeface="Arial" pitchFamily="34" charset="0"/>
                <a:ea typeface="Arial" pitchFamily="34" charset="-122"/>
                <a:cs typeface="Arial" pitchFamily="34" charset="-120"/>
              </a:rPr>
              <a:t>Je vends sur plusieurs pays</a:t>
            </a:r>
            <a:endParaRPr lang="en-US" sz="1700"/>
          </a:p>
        </p:txBody>
      </p:sp>
      <p:sp>
        <p:nvSpPr>
          <p:cNvPr id="29" name="Text 25"/>
          <p:cNvSpPr/>
          <p:nvPr/>
        </p:nvSpPr>
        <p:spPr>
          <a:xfrm>
            <a:off x="2240280" y="4846320"/>
            <a:ext cx="3383280" cy="777240"/>
          </a:xfrm>
          <a:prstGeom prst="rect">
            <a:avLst/>
          </a:prstGeom>
          <a:noFill/>
          <a:ln/>
        </p:spPr>
        <p:txBody>
          <a:bodyPr wrap="square" rtlCol="0" anchor="t"/>
          <a:lstStyle/>
          <a:p>
            <a:pPr marL="0" indent="0" algn="l">
              <a:buNone/>
            </a:pPr>
            <a:r>
              <a:rPr lang="en-US" sz="1150">
                <a:solidFill>
                  <a:srgbClr val="5A5A5A"/>
                </a:solidFill>
                <a:latin typeface="Arial" pitchFamily="34" charset="0"/>
                <a:ea typeface="Arial" pitchFamily="34" charset="-122"/>
                <a:cs typeface="Arial" pitchFamily="34" charset="-120"/>
              </a:rPr>
              <a:t>Au moins 2 canaux activés. Les champs contextualisés par canal et un exemple concret.</a:t>
            </a:r>
            <a:endParaRPr lang="en-US" sz="1150"/>
          </a:p>
        </p:txBody>
      </p:sp>
      <p:sp>
        <p:nvSpPr>
          <p:cNvPr id="30" name="Shape 26"/>
          <p:cNvSpPr/>
          <p:nvPr/>
        </p:nvSpPr>
        <p:spPr>
          <a:xfrm>
            <a:off x="6236208" y="4005072"/>
            <a:ext cx="5074920" cy="1783080"/>
          </a:xfrm>
          <a:prstGeom prst="roundRect">
            <a:avLst>
              <a:gd name="adj" fmla="val 3590"/>
            </a:avLst>
          </a:prstGeom>
          <a:solidFill>
            <a:srgbClr val="FBFBFD"/>
          </a:solidFill>
          <a:ln w="19050">
            <a:solidFill>
              <a:srgbClr val="1A1A6E"/>
            </a:solidFill>
            <a:prstDash val="solid"/>
          </a:ln>
          <a:effectLst>
            <a:outerShdw blurRad="63500" dist="25400" dir="8100000" algn="bl" rotWithShape="0">
              <a:srgbClr val="000000">
                <a:alpha val="10000"/>
              </a:srgbClr>
            </a:outerShdw>
          </a:effectLst>
        </p:spPr>
        <p:txBody>
          <a:bodyPr/>
          <a:lstStyle/>
          <a:p>
            <a:endParaRPr lang="fr-FR"/>
          </a:p>
        </p:txBody>
      </p:sp>
      <p:sp>
        <p:nvSpPr>
          <p:cNvPr id="31" name="Shape 27"/>
          <p:cNvSpPr/>
          <p:nvPr/>
        </p:nvSpPr>
        <p:spPr>
          <a:xfrm>
            <a:off x="6236208" y="4005072"/>
            <a:ext cx="128016" cy="1783080"/>
          </a:xfrm>
          <a:prstGeom prst="rect">
            <a:avLst/>
          </a:prstGeom>
          <a:solidFill>
            <a:srgbClr val="1A1A6E"/>
          </a:solidFill>
          <a:ln/>
        </p:spPr>
        <p:txBody>
          <a:bodyPr/>
          <a:lstStyle/>
          <a:p>
            <a:endParaRPr lang="fr-FR"/>
          </a:p>
        </p:txBody>
      </p:sp>
      <p:sp>
        <p:nvSpPr>
          <p:cNvPr id="32" name="Shape 28"/>
          <p:cNvSpPr/>
          <p:nvPr/>
        </p:nvSpPr>
        <p:spPr>
          <a:xfrm>
            <a:off x="6620256" y="4462272"/>
            <a:ext cx="868680" cy="868680"/>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33" name="Text 29"/>
          <p:cNvSpPr/>
          <p:nvPr/>
        </p:nvSpPr>
        <p:spPr>
          <a:xfrm>
            <a:off x="6620256" y="4462272"/>
            <a:ext cx="868680" cy="868680"/>
          </a:xfrm>
          <a:prstGeom prst="rect">
            <a:avLst/>
          </a:prstGeom>
          <a:noFill/>
          <a:ln/>
        </p:spPr>
        <p:txBody>
          <a:bodyPr wrap="square" rtlCol="0" anchor="ctr"/>
          <a:lstStyle/>
          <a:p>
            <a:pPr marL="0" indent="0" algn="ctr">
              <a:buNone/>
            </a:pPr>
            <a:r>
              <a:rPr lang="en-US" sz="3800" b="1">
                <a:solidFill>
                  <a:srgbClr val="FFFFFF"/>
                </a:solidFill>
                <a:latin typeface="Arial" pitchFamily="34" charset="0"/>
                <a:ea typeface="Arial" pitchFamily="34" charset="-122"/>
                <a:cs typeface="Arial" pitchFamily="34" charset="-120"/>
              </a:rPr>
              <a:t>4</a:t>
            </a:r>
            <a:endParaRPr lang="en-US" sz="3800"/>
          </a:p>
        </p:txBody>
      </p:sp>
      <p:sp>
        <p:nvSpPr>
          <p:cNvPr id="34" name="Text 30"/>
          <p:cNvSpPr/>
          <p:nvPr/>
        </p:nvSpPr>
        <p:spPr>
          <a:xfrm>
            <a:off x="7699248" y="4297680"/>
            <a:ext cx="3383280" cy="548640"/>
          </a:xfrm>
          <a:prstGeom prst="rect">
            <a:avLst/>
          </a:prstGeom>
          <a:noFill/>
          <a:ln/>
        </p:spPr>
        <p:txBody>
          <a:bodyPr wrap="square" rtlCol="0" anchor="ctr"/>
          <a:lstStyle/>
          <a:p>
            <a:pPr marL="0" indent="0" algn="l">
              <a:buNone/>
            </a:pPr>
            <a:r>
              <a:rPr lang="en-US" sz="1700" b="1">
                <a:solidFill>
                  <a:srgbClr val="1A1A6E"/>
                </a:solidFill>
                <a:latin typeface="Arial" pitchFamily="34" charset="0"/>
                <a:ea typeface="Arial" pitchFamily="34" charset="-122"/>
                <a:cs typeface="Arial" pitchFamily="34" charset="-120"/>
              </a:rPr>
              <a:t>Pièges, outils &amp; support</a:t>
            </a:r>
            <a:endParaRPr lang="en-US" sz="1700"/>
          </a:p>
        </p:txBody>
      </p:sp>
      <p:sp>
        <p:nvSpPr>
          <p:cNvPr id="35" name="Text 31"/>
          <p:cNvSpPr/>
          <p:nvPr/>
        </p:nvSpPr>
        <p:spPr>
          <a:xfrm>
            <a:off x="7699248" y="4846320"/>
            <a:ext cx="3383280" cy="777240"/>
          </a:xfrm>
          <a:prstGeom prst="rect">
            <a:avLst/>
          </a:prstGeom>
          <a:noFill/>
          <a:ln/>
        </p:spPr>
        <p:txBody>
          <a:bodyPr wrap="square" rtlCol="0" anchor="t"/>
          <a:lstStyle/>
          <a:p>
            <a:pPr marL="0" indent="0" algn="l">
              <a:buNone/>
            </a:pPr>
            <a:r>
              <a:rPr lang="en-US" sz="1150">
                <a:solidFill>
                  <a:srgbClr val="5A5A5A"/>
                </a:solidFill>
                <a:latin typeface="Arial" pitchFamily="34" charset="0"/>
                <a:ea typeface="Arial" pitchFamily="34" charset="-122"/>
                <a:cs typeface="Arial" pitchFamily="34" charset="-120"/>
              </a:rPr>
              <a:t>Écrasement, stocks, offres relais, Omnibus, Mirakl Connect et contact support.</a:t>
            </a:r>
            <a:endParaRPr lang="en-US" sz="115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warning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4 · PIÈGES, OUTILS &amp; SUPPORT</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Mes offres soldes ne remontent pas</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00">
                <a:solidFill>
                  <a:srgbClr val="222222"/>
                </a:solidFill>
                <a:latin typeface="Arial" pitchFamily="34" charset="0"/>
                <a:ea typeface="Arial" pitchFamily="34" charset="-122"/>
                <a:cs typeface="Arial" pitchFamily="34" charset="-120"/>
              </a:rPr>
              <a:t>Vous avez respecté les recommandations mais ne voyez pas vos offres soldées dans Mirakl ? Voici la démarche.</a:t>
            </a:r>
            <a:endParaRPr lang="en-US" sz="1400"/>
          </a:p>
        </p:txBody>
      </p:sp>
      <p:sp>
        <p:nvSpPr>
          <p:cNvPr id="13" name="Shape 9"/>
          <p:cNvSpPr/>
          <p:nvPr/>
        </p:nvSpPr>
        <p:spPr>
          <a:xfrm>
            <a:off x="777240" y="2240280"/>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1005840" y="2487168"/>
            <a:ext cx="475488" cy="475488"/>
          </a:xfrm>
          <a:prstGeom prst="ellipse">
            <a:avLst/>
          </a:prstGeom>
          <a:solidFill>
            <a:srgbClr val="1A1A6E"/>
          </a:solidFill>
          <a:ln/>
        </p:spPr>
        <p:txBody>
          <a:bodyPr/>
          <a:lstStyle/>
          <a:p>
            <a:endParaRPr lang="fr-FR"/>
          </a:p>
        </p:txBody>
      </p:sp>
      <p:pic>
        <p:nvPicPr>
          <p:cNvPr id="15" name="Image 2" descr="assets/icons/search_white.png"/>
          <p:cNvPicPr>
            <a:picLocks noChangeAspect="1"/>
          </p:cNvPicPr>
          <p:nvPr/>
        </p:nvPicPr>
        <p:blipFill>
          <a:blip r:embed="rId5"/>
          <a:stretch>
            <a:fillRect/>
          </a:stretch>
        </p:blipFill>
        <p:spPr>
          <a:xfrm>
            <a:off x="1124712" y="2606040"/>
            <a:ext cx="237744" cy="237744"/>
          </a:xfrm>
          <a:prstGeom prst="rect">
            <a:avLst/>
          </a:prstGeom>
        </p:spPr>
      </p:pic>
      <p:sp>
        <p:nvSpPr>
          <p:cNvPr id="16" name="Text 11"/>
          <p:cNvSpPr/>
          <p:nvPr/>
        </p:nvSpPr>
        <p:spPr>
          <a:xfrm>
            <a:off x="1691640" y="2350008"/>
            <a:ext cx="9509760" cy="365760"/>
          </a:xfrm>
          <a:prstGeom prst="rect">
            <a:avLst/>
          </a:prstGeom>
          <a:noFill/>
          <a:ln/>
        </p:spPr>
        <p:txBody>
          <a:bodyPr wrap="square" rtlCol="0" anchor="ctr"/>
          <a:lstStyle/>
          <a:p>
            <a:pPr marL="0" indent="0" algn="l">
              <a:buNone/>
            </a:pPr>
            <a:r>
              <a:rPr lang="en-US" sz="1450" b="1">
                <a:solidFill>
                  <a:srgbClr val="1A1A6E"/>
                </a:solidFill>
                <a:latin typeface="Arial" pitchFamily="34" charset="0"/>
                <a:ea typeface="Arial" pitchFamily="34" charset="-122"/>
                <a:cs typeface="Arial" pitchFamily="34" charset="-120"/>
              </a:rPr>
              <a:t>Consultez vos rapports d'erreurs offre</a:t>
            </a:r>
            <a:endParaRPr lang="en-US" sz="1450"/>
          </a:p>
        </p:txBody>
      </p:sp>
      <p:sp>
        <p:nvSpPr>
          <p:cNvPr id="17" name="Text 12"/>
          <p:cNvSpPr/>
          <p:nvPr/>
        </p:nvSpPr>
        <p:spPr>
          <a:xfrm>
            <a:off x="1691640" y="2697480"/>
            <a:ext cx="9509760" cy="457200"/>
          </a:xfrm>
          <a:prstGeom prst="rect">
            <a:avLst/>
          </a:prstGeom>
          <a:noFill/>
          <a:ln/>
        </p:spPr>
        <p:txBody>
          <a:bodyPr wrap="square" rtlCol="0" anchor="t"/>
          <a:lstStyle/>
          <a:p>
            <a:pPr marL="0" indent="0" algn="l">
              <a:buNone/>
            </a:pPr>
            <a:r>
              <a:rPr lang="en-US" sz="1200">
                <a:solidFill>
                  <a:srgbClr val="5A5A5A"/>
                </a:solidFill>
                <a:latin typeface="Arial" pitchFamily="34" charset="0"/>
                <a:ea typeface="Arial" pitchFamily="34" charset="-122"/>
                <a:cs typeface="Arial" pitchFamily="34" charset="-120"/>
              </a:rPr>
              <a:t>Dans Mirakl (ou via votre intégrateur). C'est le 1er réflexe pour comprendre une non-remontée.</a:t>
            </a:r>
            <a:endParaRPr lang="en-US" sz="1200"/>
          </a:p>
        </p:txBody>
      </p:sp>
      <p:sp>
        <p:nvSpPr>
          <p:cNvPr id="18" name="Shape 13"/>
          <p:cNvSpPr/>
          <p:nvPr/>
        </p:nvSpPr>
        <p:spPr>
          <a:xfrm>
            <a:off x="777240" y="3319272"/>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9" name="Shape 14"/>
          <p:cNvSpPr/>
          <p:nvPr/>
        </p:nvSpPr>
        <p:spPr>
          <a:xfrm>
            <a:off x="1005840" y="3566160"/>
            <a:ext cx="475488" cy="475488"/>
          </a:xfrm>
          <a:prstGeom prst="ellipse">
            <a:avLst/>
          </a:prstGeom>
          <a:solidFill>
            <a:srgbClr val="1A1A6E"/>
          </a:solidFill>
          <a:ln/>
        </p:spPr>
        <p:txBody>
          <a:bodyPr/>
          <a:lstStyle/>
          <a:p>
            <a:endParaRPr lang="fr-FR"/>
          </a:p>
        </p:txBody>
      </p:sp>
      <p:pic>
        <p:nvPicPr>
          <p:cNvPr id="20" name="Image 3" descr="assets/icons/warning_white.png"/>
          <p:cNvPicPr>
            <a:picLocks noChangeAspect="1"/>
          </p:cNvPicPr>
          <p:nvPr/>
        </p:nvPicPr>
        <p:blipFill>
          <a:blip r:embed="rId4"/>
          <a:stretch>
            <a:fillRect/>
          </a:stretch>
        </p:blipFill>
        <p:spPr>
          <a:xfrm>
            <a:off x="1124712" y="3685032"/>
            <a:ext cx="237744" cy="237744"/>
          </a:xfrm>
          <a:prstGeom prst="rect">
            <a:avLst/>
          </a:prstGeom>
        </p:spPr>
      </p:pic>
      <p:sp>
        <p:nvSpPr>
          <p:cNvPr id="21" name="Text 15"/>
          <p:cNvSpPr/>
          <p:nvPr/>
        </p:nvSpPr>
        <p:spPr>
          <a:xfrm>
            <a:off x="1691640" y="3429000"/>
            <a:ext cx="9509760" cy="365760"/>
          </a:xfrm>
          <a:prstGeom prst="rect">
            <a:avLst/>
          </a:prstGeom>
          <a:noFill/>
          <a:ln/>
        </p:spPr>
        <p:txBody>
          <a:bodyPr wrap="square" rtlCol="0" anchor="ctr"/>
          <a:lstStyle/>
          <a:p>
            <a:pPr marL="0" indent="0" algn="l">
              <a:buNone/>
            </a:pPr>
            <a:r>
              <a:rPr lang="en-US" sz="1450" b="1">
                <a:solidFill>
                  <a:srgbClr val="1A1A6E"/>
                </a:solidFill>
                <a:latin typeface="Arial" pitchFamily="34" charset="0"/>
                <a:ea typeface="Arial" pitchFamily="34" charset="-122"/>
                <a:cs typeface="Arial" pitchFamily="34" charset="-120"/>
              </a:rPr>
              <a:t>Produits en statut « modifications requises »</a:t>
            </a:r>
            <a:endParaRPr lang="en-US" sz="1450"/>
          </a:p>
        </p:txBody>
      </p:sp>
      <p:sp>
        <p:nvSpPr>
          <p:cNvPr id="22" name="Text 16"/>
          <p:cNvSpPr/>
          <p:nvPr/>
        </p:nvSpPr>
        <p:spPr>
          <a:xfrm>
            <a:off x="1691640" y="3776472"/>
            <a:ext cx="9509760" cy="457200"/>
          </a:xfrm>
          <a:prstGeom prst="rect">
            <a:avLst/>
          </a:prstGeom>
          <a:noFill/>
          <a:ln/>
        </p:spPr>
        <p:txBody>
          <a:bodyPr wrap="square" rtlCol="0" anchor="t"/>
          <a:lstStyle/>
          <a:p>
            <a:pPr marL="0" indent="0" algn="l">
              <a:buNone/>
            </a:pPr>
            <a:r>
              <a:rPr lang="en-US" sz="1200">
                <a:solidFill>
                  <a:srgbClr val="5A5A5A"/>
                </a:solidFill>
                <a:latin typeface="Arial" pitchFamily="34" charset="0"/>
                <a:ea typeface="Arial" pitchFamily="34" charset="-122"/>
                <a:cs typeface="Arial" pitchFamily="34" charset="-120"/>
              </a:rPr>
              <a:t>Vos produits doivent être corrigés et validés par nos soins avant de pouvoir recevoir une offre.</a:t>
            </a:r>
            <a:endParaRPr lang="en-US" sz="1200"/>
          </a:p>
        </p:txBody>
      </p:sp>
      <p:sp>
        <p:nvSpPr>
          <p:cNvPr id="23" name="Shape 17"/>
          <p:cNvSpPr/>
          <p:nvPr/>
        </p:nvSpPr>
        <p:spPr>
          <a:xfrm>
            <a:off x="777240" y="4398264"/>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4" name="Shape 18"/>
          <p:cNvSpPr/>
          <p:nvPr/>
        </p:nvSpPr>
        <p:spPr>
          <a:xfrm>
            <a:off x="1005840" y="4645152"/>
            <a:ext cx="475488" cy="475488"/>
          </a:xfrm>
          <a:prstGeom prst="ellipse">
            <a:avLst/>
          </a:prstGeom>
          <a:solidFill>
            <a:srgbClr val="1A1A6E"/>
          </a:solidFill>
          <a:ln/>
        </p:spPr>
        <p:txBody>
          <a:bodyPr/>
          <a:lstStyle/>
          <a:p>
            <a:endParaRPr lang="fr-FR"/>
          </a:p>
        </p:txBody>
      </p:sp>
      <p:pic>
        <p:nvPicPr>
          <p:cNvPr id="25" name="Image 4" descr="assets/icons/question_white.png"/>
          <p:cNvPicPr>
            <a:picLocks noChangeAspect="1"/>
          </p:cNvPicPr>
          <p:nvPr/>
        </p:nvPicPr>
        <p:blipFill>
          <a:blip r:embed="rId6"/>
          <a:stretch>
            <a:fillRect/>
          </a:stretch>
        </p:blipFill>
        <p:spPr>
          <a:xfrm>
            <a:off x="1124712" y="4764024"/>
            <a:ext cx="237744" cy="237744"/>
          </a:xfrm>
          <a:prstGeom prst="rect">
            <a:avLst/>
          </a:prstGeom>
        </p:spPr>
      </p:pic>
      <p:sp>
        <p:nvSpPr>
          <p:cNvPr id="26" name="Text 19"/>
          <p:cNvSpPr/>
          <p:nvPr/>
        </p:nvSpPr>
        <p:spPr>
          <a:xfrm>
            <a:off x="1691640" y="4507992"/>
            <a:ext cx="9509760" cy="365760"/>
          </a:xfrm>
          <a:prstGeom prst="rect">
            <a:avLst/>
          </a:prstGeom>
          <a:noFill/>
          <a:ln/>
        </p:spPr>
        <p:txBody>
          <a:bodyPr wrap="square" rtlCol="0" anchor="ctr"/>
          <a:lstStyle/>
          <a:p>
            <a:pPr marL="0" indent="0" algn="l">
              <a:buNone/>
            </a:pPr>
            <a:r>
              <a:rPr lang="en-US" sz="1450" b="1">
                <a:solidFill>
                  <a:srgbClr val="1A1A6E"/>
                </a:solidFill>
                <a:latin typeface="Arial" pitchFamily="34" charset="0"/>
                <a:ea typeface="Arial" pitchFamily="34" charset="-122"/>
                <a:cs typeface="Arial" pitchFamily="34" charset="-120"/>
              </a:rPr>
              <a:t>Produits en attente d'acceptation ?</a:t>
            </a:r>
            <a:endParaRPr lang="en-US" sz="1450"/>
          </a:p>
        </p:txBody>
      </p:sp>
      <p:sp>
        <p:nvSpPr>
          <p:cNvPr id="27" name="Text 20"/>
          <p:cNvSpPr/>
          <p:nvPr/>
        </p:nvSpPr>
        <p:spPr>
          <a:xfrm>
            <a:off x="1691640" y="4855464"/>
            <a:ext cx="9509760" cy="457200"/>
          </a:xfrm>
          <a:prstGeom prst="rect">
            <a:avLst/>
          </a:prstGeom>
          <a:noFill/>
          <a:ln/>
        </p:spPr>
        <p:txBody>
          <a:bodyPr wrap="square" rtlCol="0" anchor="t"/>
          <a:lstStyle/>
          <a:p>
            <a:pPr marL="0" indent="0" algn="l">
              <a:buNone/>
            </a:pPr>
            <a:r>
              <a:rPr lang="en-US" sz="1200">
                <a:solidFill>
                  <a:srgbClr val="5A5A5A"/>
                </a:solidFill>
                <a:latin typeface="Arial" pitchFamily="34" charset="0"/>
                <a:ea typeface="Arial" pitchFamily="34" charset="-122"/>
                <a:cs typeface="Arial" pitchFamily="34" charset="-120"/>
              </a:rPr>
              <a:t>Ouvrez un ticket au support (motif : validation de nouveaux produits) via notre formulaire de contact.</a:t>
            </a:r>
            <a:endParaRPr lang="en-US" sz="1200"/>
          </a:p>
        </p:txBody>
      </p:sp>
      <p:sp>
        <p:nvSpPr>
          <p:cNvPr id="28" name="Shape 21"/>
          <p:cNvSpPr/>
          <p:nvPr/>
        </p:nvSpPr>
        <p:spPr>
          <a:xfrm>
            <a:off x="777240" y="5477256"/>
            <a:ext cx="10634472" cy="457200"/>
          </a:xfrm>
          <a:prstGeom prst="roundRect">
            <a:avLst>
              <a:gd name="adj" fmla="val 12000"/>
            </a:avLst>
          </a:prstGeom>
          <a:solidFill>
            <a:srgbClr val="1A1A6E"/>
          </a:solidFill>
          <a:ln/>
        </p:spPr>
        <p:txBody>
          <a:bodyPr/>
          <a:lstStyle/>
          <a:p>
            <a:endParaRPr lang="fr-FR"/>
          </a:p>
        </p:txBody>
      </p:sp>
      <p:sp>
        <p:nvSpPr>
          <p:cNvPr id="29" name="Text 22"/>
          <p:cNvSpPr/>
          <p:nvPr/>
        </p:nvSpPr>
        <p:spPr>
          <a:xfrm>
            <a:off x="1005840" y="5477256"/>
            <a:ext cx="10177272" cy="457200"/>
          </a:xfrm>
          <a:prstGeom prst="rect">
            <a:avLst/>
          </a:prstGeom>
          <a:noFill/>
          <a:ln/>
        </p:spPr>
        <p:txBody>
          <a:bodyPr wrap="square" rtlCol="0" anchor="ctr"/>
          <a:lstStyle/>
          <a:p>
            <a:pPr marL="0" indent="0" algn="l">
              <a:buNone/>
            </a:pPr>
            <a:r>
              <a:rPr lang="en-US" sz="1200" b="1">
                <a:solidFill>
                  <a:srgbClr val="EBC23A"/>
                </a:solidFill>
                <a:latin typeface="Arial" pitchFamily="34" charset="0"/>
                <a:ea typeface="Arial" pitchFamily="34" charset="-122"/>
                <a:cs typeface="Arial" pitchFamily="34" charset="-120"/>
              </a:rPr>
              <a:t>Formulaire de contact : </a:t>
            </a:r>
            <a:r>
              <a:rPr lang="en-US" sz="1200">
                <a:solidFill>
                  <a:srgbClr val="FFFFFF"/>
                </a:solidFill>
                <a:latin typeface="Arial" pitchFamily="34" charset="0"/>
                <a:ea typeface="Arial" pitchFamily="34" charset="-122"/>
                <a:cs typeface="Arial" pitchFamily="34" charset="-120"/>
              </a:rPr>
              <a:t>https://kiabimarketplace.my.site.com/servicemarketplace/s/</a:t>
            </a:r>
            <a:endParaRPr lang="en-US" sz="12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457200" y="457200"/>
            <a:ext cx="11274552" cy="5943600"/>
          </a:xfrm>
          <a:prstGeom prst="rect">
            <a:avLst/>
          </a:prstGeom>
          <a:solidFill>
            <a:srgbClr val="FFFFFF"/>
          </a:solidFill>
          <a:ln/>
        </p:spPr>
        <p:txBody>
          <a:bodyPr/>
          <a:lstStyle/>
          <a:p>
            <a:endParaRPr lang="fr-FR"/>
          </a:p>
        </p:txBody>
      </p:sp>
      <p:sp>
        <p:nvSpPr>
          <p:cNvPr id="3" name="Shape 1"/>
          <p:cNvSpPr/>
          <p:nvPr/>
        </p:nvSpPr>
        <p:spPr>
          <a:xfrm>
            <a:off x="5500116" y="1097280"/>
            <a:ext cx="1188720" cy="1188720"/>
          </a:xfrm>
          <a:prstGeom prst="ellipse">
            <a:avLst/>
          </a:prstGeom>
          <a:solidFill>
            <a:srgbClr val="1A1A6E"/>
          </a:solidFill>
          <a:ln/>
        </p:spPr>
        <p:txBody>
          <a:bodyPr/>
          <a:lstStyle/>
          <a:p>
            <a:endParaRPr lang="fr-FR"/>
          </a:p>
        </p:txBody>
      </p:sp>
      <p:pic>
        <p:nvPicPr>
          <p:cNvPr id="4" name="Image 0" descr="assets/icons/question_white.png"/>
          <p:cNvPicPr>
            <a:picLocks noChangeAspect="1"/>
          </p:cNvPicPr>
          <p:nvPr/>
        </p:nvPicPr>
        <p:blipFill>
          <a:blip r:embed="rId3"/>
          <a:stretch>
            <a:fillRect/>
          </a:stretch>
        </p:blipFill>
        <p:spPr>
          <a:xfrm>
            <a:off x="5728716" y="1325880"/>
            <a:ext cx="731520" cy="731520"/>
          </a:xfrm>
          <a:prstGeom prst="rect">
            <a:avLst/>
          </a:prstGeom>
        </p:spPr>
      </p:pic>
      <p:sp>
        <p:nvSpPr>
          <p:cNvPr id="5" name="Text 2"/>
          <p:cNvSpPr/>
          <p:nvPr/>
        </p:nvSpPr>
        <p:spPr>
          <a:xfrm>
            <a:off x="0" y="2468880"/>
            <a:ext cx="12188952" cy="822960"/>
          </a:xfrm>
          <a:prstGeom prst="rect">
            <a:avLst/>
          </a:prstGeom>
          <a:noFill/>
          <a:ln/>
        </p:spPr>
        <p:txBody>
          <a:bodyPr wrap="square" rtlCol="0" anchor="ctr"/>
          <a:lstStyle/>
          <a:p>
            <a:pPr marL="0" indent="0" algn="ctr">
              <a:buNone/>
            </a:pPr>
            <a:r>
              <a:rPr lang="en-US" sz="4400" b="1">
                <a:solidFill>
                  <a:srgbClr val="222222"/>
                </a:solidFill>
                <a:latin typeface="Arial" pitchFamily="34" charset="0"/>
                <a:ea typeface="Arial" pitchFamily="34" charset="-122"/>
                <a:cs typeface="Arial" pitchFamily="34" charset="-120"/>
              </a:rPr>
              <a:t>Une question ?</a:t>
            </a:r>
            <a:endParaRPr lang="en-US" sz="4400"/>
          </a:p>
        </p:txBody>
      </p:sp>
      <p:sp>
        <p:nvSpPr>
          <p:cNvPr id="6" name="Text 3"/>
          <p:cNvSpPr/>
          <p:nvPr/>
        </p:nvSpPr>
        <p:spPr>
          <a:xfrm>
            <a:off x="1828800" y="3429000"/>
            <a:ext cx="8531352" cy="640080"/>
          </a:xfrm>
          <a:prstGeom prst="rect">
            <a:avLst/>
          </a:prstGeom>
          <a:noFill/>
          <a:ln/>
        </p:spPr>
        <p:txBody>
          <a:bodyPr wrap="square" rtlCol="0" anchor="ctr"/>
          <a:lstStyle/>
          <a:p>
            <a:pPr marL="0" indent="0" algn="ctr">
              <a:buNone/>
            </a:pPr>
            <a:r>
              <a:rPr lang="en-US" sz="1600">
                <a:solidFill>
                  <a:srgbClr val="222222"/>
                </a:solidFill>
                <a:latin typeface="Arial" pitchFamily="34" charset="0"/>
                <a:ea typeface="Arial" pitchFamily="34" charset="-122"/>
                <a:cs typeface="Arial" pitchFamily="34" charset="-120"/>
              </a:rPr>
              <a:t>Pour toute question, contactez notre support en envoyant un ticket via notre formulaire de demande :</a:t>
            </a:r>
            <a:endParaRPr lang="en-US" sz="1600"/>
          </a:p>
        </p:txBody>
      </p:sp>
      <p:sp>
        <p:nvSpPr>
          <p:cNvPr id="7" name="Shape 4"/>
          <p:cNvSpPr/>
          <p:nvPr/>
        </p:nvSpPr>
        <p:spPr>
          <a:xfrm>
            <a:off x="2436876" y="4114800"/>
            <a:ext cx="7315200" cy="640080"/>
          </a:xfrm>
          <a:prstGeom prst="roundRect">
            <a:avLst>
              <a:gd name="adj" fmla="val 14286"/>
            </a:avLst>
          </a:prstGeom>
          <a:solidFill>
            <a:srgbClr val="F4F4F8"/>
          </a:solidFill>
          <a:ln w="19050">
            <a:solidFill>
              <a:srgbClr val="E15B5B"/>
            </a:solidFill>
            <a:prstDash val="solid"/>
          </a:ln>
        </p:spPr>
        <p:txBody>
          <a:bodyPr/>
          <a:lstStyle/>
          <a:p>
            <a:endParaRPr lang="fr-FR"/>
          </a:p>
        </p:txBody>
      </p:sp>
      <p:sp>
        <p:nvSpPr>
          <p:cNvPr id="8" name="Text 5"/>
          <p:cNvSpPr/>
          <p:nvPr/>
        </p:nvSpPr>
        <p:spPr>
          <a:xfrm>
            <a:off x="2436876" y="4114800"/>
            <a:ext cx="7315200" cy="640080"/>
          </a:xfrm>
          <a:prstGeom prst="rect">
            <a:avLst/>
          </a:prstGeom>
          <a:noFill/>
          <a:ln/>
        </p:spPr>
        <p:txBody>
          <a:bodyPr wrap="square" rtlCol="0" anchor="ctr"/>
          <a:lstStyle/>
          <a:p>
            <a:pPr marL="0" indent="0" algn="ctr">
              <a:buNone/>
            </a:pPr>
            <a:r>
              <a:rPr lang="en-US" sz="1500" b="1">
                <a:solidFill>
                  <a:srgbClr val="1A1A6E"/>
                </a:solidFill>
                <a:latin typeface="Arial" pitchFamily="34" charset="0"/>
                <a:ea typeface="Arial" pitchFamily="34" charset="-122"/>
                <a:cs typeface="Arial" pitchFamily="34" charset="-120"/>
              </a:rPr>
              <a:t>https://kiabimarketplace.my.site.com/servicemarketplace/s/</a:t>
            </a:r>
            <a:endParaRPr lang="en-US" sz="1500"/>
          </a:p>
        </p:txBody>
      </p:sp>
      <p:sp>
        <p:nvSpPr>
          <p:cNvPr id="9" name="Text 6"/>
          <p:cNvSpPr/>
          <p:nvPr/>
        </p:nvSpPr>
        <p:spPr>
          <a:xfrm>
            <a:off x="640080" y="5532120"/>
            <a:ext cx="6400800" cy="365760"/>
          </a:xfrm>
          <a:prstGeom prst="rect">
            <a:avLst/>
          </a:prstGeom>
          <a:noFill/>
          <a:ln/>
        </p:spPr>
        <p:txBody>
          <a:bodyPr wrap="square" rtlCol="0" anchor="ctr"/>
          <a:lstStyle/>
          <a:p>
            <a:pPr marL="0" indent="0" algn="l">
              <a:buNone/>
            </a:pPr>
            <a:r>
              <a:rPr lang="en-US" sz="1400" b="1" i="1">
                <a:solidFill>
                  <a:srgbClr val="1A1A6E"/>
                </a:solidFill>
                <a:latin typeface="Georgia" pitchFamily="34" charset="0"/>
                <a:ea typeface="Georgia" pitchFamily="34" charset="-122"/>
                <a:cs typeface="Georgia" pitchFamily="34" charset="-120"/>
              </a:rPr>
              <a:t>Toujours plus pour les familles</a:t>
            </a:r>
            <a:endParaRPr lang="en-US" sz="1400"/>
          </a:p>
        </p:txBody>
      </p:sp>
      <p:pic>
        <p:nvPicPr>
          <p:cNvPr id="10" name="Image 1" descr="assets/kiabi_logo_real.png"/>
          <p:cNvPicPr>
            <a:picLocks noChangeAspect="1"/>
          </p:cNvPicPr>
          <p:nvPr/>
        </p:nvPicPr>
        <p:blipFill>
          <a:blip r:embed="rId4"/>
          <a:stretch>
            <a:fillRect/>
          </a:stretch>
        </p:blipFill>
        <p:spPr>
          <a:xfrm>
            <a:off x="9994392" y="5440680"/>
            <a:ext cx="1554480" cy="34655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calendar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1 · LES ESSENTIELS À CONNAÎTRE</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Calendrier des soldes par pays</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640080"/>
          </a:xfrm>
          <a:prstGeom prst="rect">
            <a:avLst/>
          </a:prstGeom>
          <a:noFill/>
          <a:ln/>
        </p:spPr>
        <p:txBody>
          <a:bodyPr wrap="square" rtlCol="0" anchor="ctr"/>
          <a:lstStyle/>
          <a:p>
            <a:pPr marL="0" indent="0" algn="l">
              <a:buNone/>
            </a:pPr>
            <a:r>
              <a:rPr lang="en-US" sz="1400" b="1">
                <a:solidFill>
                  <a:srgbClr val="C9484A"/>
                </a:solidFill>
                <a:latin typeface="Arial" pitchFamily="34" charset="0"/>
                <a:ea typeface="Arial" pitchFamily="34" charset="-122"/>
                <a:cs typeface="Arial" pitchFamily="34" charset="-120"/>
              </a:rPr>
              <a:t>Point clé : </a:t>
            </a:r>
            <a:r>
              <a:rPr lang="en-US" sz="1400">
                <a:solidFill>
                  <a:srgbClr val="222222"/>
                </a:solidFill>
                <a:latin typeface="Arial" pitchFamily="34" charset="0"/>
                <a:ea typeface="Arial" pitchFamily="34" charset="-122"/>
                <a:cs typeface="Arial" pitchFamily="34" charset="-120"/>
              </a:rPr>
              <a:t>les dates de soldes ne sont </a:t>
            </a:r>
            <a:r>
              <a:rPr lang="en-US" sz="1400" b="1">
                <a:solidFill>
                  <a:srgbClr val="222222"/>
                </a:solidFill>
                <a:latin typeface="Arial" pitchFamily="34" charset="0"/>
                <a:ea typeface="Arial" pitchFamily="34" charset="-122"/>
                <a:cs typeface="Arial" pitchFamily="34" charset="-120"/>
              </a:rPr>
              <a:t>pas identiques</a:t>
            </a:r>
            <a:r>
              <a:rPr lang="en-US" sz="1400">
                <a:solidFill>
                  <a:srgbClr val="222222"/>
                </a:solidFill>
                <a:latin typeface="Arial" pitchFamily="34" charset="0"/>
                <a:ea typeface="Arial" pitchFamily="34" charset="-122"/>
                <a:cs typeface="Arial" pitchFamily="34" charset="-120"/>
              </a:rPr>
              <a:t> d'un pays à l'autre. C'est précisément ce qui détermine la façon de paramétrer vos offres (voir l'aiguillage en slide suivante).</a:t>
            </a:r>
            <a:endParaRPr lang="en-US" sz="1400"/>
          </a:p>
        </p:txBody>
      </p:sp>
      <p:graphicFrame>
        <p:nvGraphicFramePr>
          <p:cNvPr id="13" name="Table 0"/>
          <p:cNvGraphicFramePr>
            <a:graphicFrameLocks noGrp="1"/>
          </p:cNvGraphicFramePr>
          <p:nvPr>
            <p:extLst>
              <p:ext uri="{D42A27DB-BD31-4B8C-83A1-F6EECF244321}">
                <p14:modId xmlns:p14="http://schemas.microsoft.com/office/powerpoint/2010/main" val="2628408988"/>
              </p:ext>
            </p:extLst>
          </p:nvPr>
        </p:nvGraphicFramePr>
        <p:xfrm>
          <a:off x="777240" y="2514600"/>
          <a:ext cx="10817352" cy="2761488"/>
        </p:xfrm>
        <a:graphic>
          <a:graphicData uri="http://schemas.openxmlformats.org/drawingml/2006/table">
            <a:tbl>
              <a:tblPr/>
              <a:tblGrid>
                <a:gridCol w="2743200">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gridCol w="3410712">
                  <a:extLst>
                    <a:ext uri="{9D8B030D-6E8A-4147-A177-3AD203B41FA5}">
                      <a16:colId xmlns:a16="http://schemas.microsoft.com/office/drawing/2014/main" val="20003"/>
                    </a:ext>
                  </a:extLst>
                </a:gridCol>
              </a:tblGrid>
              <a:tr h="457200">
                <a:tc>
                  <a:txBody>
                    <a:bodyPr/>
                    <a:lstStyle/>
                    <a:p>
                      <a:pPr marL="0" indent="0" algn="l">
                        <a:buNone/>
                      </a:pPr>
                      <a:r>
                        <a:rPr lang="en-US" sz="1300" b="1">
                          <a:solidFill>
                            <a:srgbClr val="FFFFFF"/>
                          </a:solidFill>
                          <a:latin typeface="Arial" pitchFamily="34" charset="0"/>
                          <a:ea typeface="Arial" pitchFamily="34" charset="-122"/>
                          <a:cs typeface="Arial" pitchFamily="34" charset="-120"/>
                        </a:rPr>
                        <a:t>Pays</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300" b="1">
                          <a:solidFill>
                            <a:srgbClr val="FFFFFF"/>
                          </a:solidFill>
                          <a:latin typeface="Arial" pitchFamily="34" charset="0"/>
                          <a:ea typeface="Arial" pitchFamily="34" charset="-122"/>
                          <a:cs typeface="Arial" pitchFamily="34" charset="-120"/>
                        </a:rPr>
                        <a:t>Canal</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300" b="1">
                          <a:solidFill>
                            <a:srgbClr val="FFFFFF"/>
                          </a:solidFill>
                          <a:latin typeface="Arial" pitchFamily="34" charset="0"/>
                          <a:ea typeface="Arial" pitchFamily="34" charset="-122"/>
                          <a:cs typeface="Arial" pitchFamily="34" charset="-120"/>
                        </a:rPr>
                        <a:t>Début des soldes</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300" b="1">
                          <a:solidFill>
                            <a:srgbClr val="FFFFFF"/>
                          </a:solidFill>
                          <a:latin typeface="Arial" pitchFamily="34" charset="0"/>
                          <a:ea typeface="Arial" pitchFamily="34" charset="-122"/>
                          <a:cs typeface="Arial" pitchFamily="34" charset="-120"/>
                        </a:rPr>
                        <a:t>Fin des soldes</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extLst>
                  <a:ext uri="{0D108BD9-81ED-4DB2-BD59-A6C34878D82A}">
                    <a16:rowId xmlns:a16="http://schemas.microsoft.com/office/drawing/2014/main" val="10000"/>
                  </a:ext>
                </a:extLst>
              </a:tr>
              <a:tr h="475488">
                <a:tc>
                  <a:txBody>
                    <a:bodyPr/>
                    <a:lstStyle/>
                    <a:p>
                      <a:pPr marL="0" indent="0" algn="l">
                        <a:buNone/>
                      </a:pPr>
                      <a:r>
                        <a:rPr lang="en-US" sz="1300" b="1">
                          <a:solidFill>
                            <a:srgbClr val="222222"/>
                          </a:solidFill>
                          <a:latin typeface="Arial" pitchFamily="34" charset="0"/>
                          <a:ea typeface="Arial" pitchFamily="34" charset="-122"/>
                          <a:cs typeface="Arial" pitchFamily="34" charset="-120"/>
                        </a:rPr>
                        <a:t>France*</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100</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24/06/2026</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21/07/2026</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57200">
                <a:tc>
                  <a:txBody>
                    <a:bodyPr/>
                    <a:lstStyle/>
                    <a:p>
                      <a:pPr marL="0" indent="0" algn="l">
                        <a:buNone/>
                      </a:pPr>
                      <a:r>
                        <a:rPr lang="en-US" sz="1300" b="1">
                          <a:solidFill>
                            <a:srgbClr val="222222"/>
                          </a:solidFill>
                          <a:latin typeface="Arial" pitchFamily="34" charset="0"/>
                          <a:ea typeface="Arial" pitchFamily="34" charset="-122"/>
                          <a:cs typeface="Arial" pitchFamily="34" charset="-120"/>
                        </a:rPr>
                        <a:t>Espagne</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200</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300">
                          <a:solidFill>
                            <a:srgbClr val="222222"/>
                          </a:solidFill>
                          <a:latin typeface="Arial"/>
                          <a:ea typeface="Arial" charset="0"/>
                          <a:cs typeface="Arial"/>
                        </a:rPr>
                        <a:t>19/06/2026</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300">
                          <a:solidFill>
                            <a:srgbClr val="222222"/>
                          </a:solidFill>
                          <a:latin typeface="Arial"/>
                          <a:ea typeface="Arial" charset="0"/>
                          <a:cs typeface="Arial"/>
                        </a:rPr>
                        <a:t>02/08/2026</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extLst>
                  <a:ext uri="{0D108BD9-81ED-4DB2-BD59-A6C34878D82A}">
                    <a16:rowId xmlns:a16="http://schemas.microsoft.com/office/drawing/2014/main" val="10002"/>
                  </a:ext>
                </a:extLst>
              </a:tr>
              <a:tr h="457200">
                <a:tc>
                  <a:txBody>
                    <a:bodyPr/>
                    <a:lstStyle/>
                    <a:p>
                      <a:pPr marL="0" indent="0" algn="l">
                        <a:buNone/>
                      </a:pPr>
                      <a:r>
                        <a:rPr lang="en-US" sz="1300" b="1">
                          <a:solidFill>
                            <a:srgbClr val="222222"/>
                          </a:solidFill>
                          <a:latin typeface="Arial" pitchFamily="34" charset="0"/>
                          <a:ea typeface="Arial" pitchFamily="34" charset="-122"/>
                          <a:cs typeface="Arial" pitchFamily="34" charset="-120"/>
                        </a:rPr>
                        <a:t>Italie</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300</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04/07/2026</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300">
                          <a:solidFill>
                            <a:srgbClr val="222222"/>
                          </a:solidFill>
                          <a:latin typeface="Arial"/>
                          <a:ea typeface="Arial" charset="0"/>
                          <a:cs typeface="Arial"/>
                        </a:rPr>
                        <a:t>01/09/2026</a:t>
                      </a:r>
                      <a:endParaRPr lang="en-US" sz="1300">
                        <a:latin typeface="Arial"/>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57200">
                <a:tc>
                  <a:txBody>
                    <a:bodyPr/>
                    <a:lstStyle/>
                    <a:p>
                      <a:pPr marL="0" indent="0" algn="l">
                        <a:buNone/>
                      </a:pPr>
                      <a:r>
                        <a:rPr lang="en-US" sz="1300" b="1">
                          <a:solidFill>
                            <a:srgbClr val="222222"/>
                          </a:solidFill>
                          <a:latin typeface="Arial" pitchFamily="34" charset="0"/>
                          <a:ea typeface="Arial" pitchFamily="34" charset="-122"/>
                          <a:cs typeface="Arial" pitchFamily="34" charset="-120"/>
                        </a:rPr>
                        <a:t>Belgique</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400</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01/07/2026</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31/07/2026</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extLst>
                  <a:ext uri="{0D108BD9-81ED-4DB2-BD59-A6C34878D82A}">
                    <a16:rowId xmlns:a16="http://schemas.microsoft.com/office/drawing/2014/main" val="10004"/>
                  </a:ext>
                </a:extLst>
              </a:tr>
              <a:tr h="457200">
                <a:tc>
                  <a:txBody>
                    <a:bodyPr/>
                    <a:lstStyle/>
                    <a:p>
                      <a:pPr marL="0" indent="0" algn="l">
                        <a:buNone/>
                      </a:pPr>
                      <a:r>
                        <a:rPr lang="en-US" sz="1300" b="1">
                          <a:solidFill>
                            <a:srgbClr val="222222"/>
                          </a:solidFill>
                          <a:latin typeface="Arial" pitchFamily="34" charset="0"/>
                          <a:ea typeface="Arial" pitchFamily="34" charset="-122"/>
                          <a:cs typeface="Arial" pitchFamily="34" charset="-120"/>
                        </a:rPr>
                        <a:t>Portugal</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800</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300">
                          <a:solidFill>
                            <a:srgbClr val="222222"/>
                          </a:solidFill>
                          <a:latin typeface="Arial" pitchFamily="34" charset="0"/>
                          <a:ea typeface="Arial" pitchFamily="34" charset="-122"/>
                          <a:cs typeface="Arial" pitchFamily="34" charset="-120"/>
                        </a:rPr>
                        <a:t>19/06/2026</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300">
                          <a:solidFill>
                            <a:srgbClr val="222222"/>
                          </a:solidFill>
                          <a:latin typeface="Arial"/>
                          <a:ea typeface="Arial" charset="0"/>
                          <a:cs typeface="Arial"/>
                        </a:rPr>
                        <a:t>16/08/2026</a:t>
                      </a:r>
                      <a:endParaRPr lang="en-US" sz="1300">
                        <a:latin typeface="Arial" charset="0"/>
                        <a:ea typeface="Arial" charset="0"/>
                        <a:cs typeface="Arial" charset="0"/>
                      </a:endParaRPr>
                    </a:p>
                  </a:txBody>
                  <a:tcPr marL="76200" marR="762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pic>
        <p:nvPicPr>
          <p:cNvPr id="14" name="Image 2" descr="assets/icons/info_coral.png"/>
          <p:cNvPicPr>
            <a:picLocks noChangeAspect="1"/>
          </p:cNvPicPr>
          <p:nvPr/>
        </p:nvPicPr>
        <p:blipFill>
          <a:blip r:embed="rId5"/>
          <a:stretch>
            <a:fillRect/>
          </a:stretch>
        </p:blipFill>
        <p:spPr>
          <a:xfrm>
            <a:off x="777240" y="5532120"/>
            <a:ext cx="274320" cy="274320"/>
          </a:xfrm>
          <a:prstGeom prst="rect">
            <a:avLst/>
          </a:prstGeom>
        </p:spPr>
      </p:pic>
      <p:sp>
        <p:nvSpPr>
          <p:cNvPr id="15" name="Text 9"/>
          <p:cNvSpPr/>
          <p:nvPr/>
        </p:nvSpPr>
        <p:spPr>
          <a:xfrm>
            <a:off x="1115568" y="5486400"/>
            <a:ext cx="10177272" cy="384048"/>
          </a:xfrm>
          <a:prstGeom prst="rect">
            <a:avLst/>
          </a:prstGeom>
          <a:noFill/>
          <a:ln/>
        </p:spPr>
        <p:txBody>
          <a:bodyPr wrap="square" rtlCol="0" anchor="ctr"/>
          <a:lstStyle/>
          <a:p>
            <a:pPr marL="0" indent="0" algn="l">
              <a:buNone/>
            </a:pPr>
            <a:r>
              <a:rPr lang="en-US" sz="1150" i="1">
                <a:solidFill>
                  <a:srgbClr val="5A5A5A"/>
                </a:solidFill>
                <a:latin typeface="Arial" pitchFamily="34" charset="0"/>
                <a:ea typeface="Arial" pitchFamily="34" charset="-122"/>
                <a:cs typeface="Arial" pitchFamily="34" charset="-120"/>
              </a:rPr>
              <a:t>*</a:t>
            </a:r>
            <a:r>
              <a:rPr lang="en-US" sz="1150" i="1" err="1">
                <a:solidFill>
                  <a:srgbClr val="5A5A5A"/>
                </a:solidFill>
                <a:latin typeface="Arial" pitchFamily="34" charset="0"/>
                <a:ea typeface="Arial" pitchFamily="34" charset="-122"/>
                <a:cs typeface="Arial" pitchFamily="34" charset="-120"/>
              </a:rPr>
              <a:t>Seule</a:t>
            </a:r>
            <a:r>
              <a:rPr lang="en-US" sz="1150" i="1">
                <a:solidFill>
                  <a:srgbClr val="5A5A5A"/>
                </a:solidFill>
                <a:latin typeface="Arial" pitchFamily="34" charset="0"/>
                <a:ea typeface="Arial" pitchFamily="34" charset="-122"/>
                <a:cs typeface="Arial" pitchFamily="34" charset="-120"/>
              </a:rPr>
              <a:t> la France connaît un « gel » du site jusqu'à 8h00 le jour J. Sur les 4 autres pays, les offres soldes sont visibles dès 00h00.</a:t>
            </a:r>
            <a:endParaRPr lang="en-US" sz="115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store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1 · LES ESSENTIELS À CONNAÎTRE</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Comment participer aux soldes ?</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00" b="1">
                <a:solidFill>
                  <a:srgbClr val="222222"/>
                </a:solidFill>
                <a:latin typeface="Arial" pitchFamily="34" charset="0"/>
                <a:ea typeface="Arial" pitchFamily="34" charset="-122"/>
                <a:cs typeface="Arial" pitchFamily="34" charset="-120"/>
              </a:rPr>
              <a:t>Pour participer aux soldes sur la marketplace Kiabi, 3 obligations à respecter :</a:t>
            </a:r>
            <a:endParaRPr lang="en-US" sz="1400"/>
          </a:p>
        </p:txBody>
      </p:sp>
      <p:sp>
        <p:nvSpPr>
          <p:cNvPr id="13" name="Shape 9"/>
          <p:cNvSpPr/>
          <p:nvPr/>
        </p:nvSpPr>
        <p:spPr>
          <a:xfrm>
            <a:off x="777240" y="2331720"/>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1005840" y="2578608"/>
            <a:ext cx="457200" cy="457200"/>
          </a:xfrm>
          <a:prstGeom prst="ellipse">
            <a:avLst/>
          </a:prstGeom>
          <a:solidFill>
            <a:srgbClr val="E15B5B"/>
          </a:solidFill>
          <a:ln/>
        </p:spPr>
        <p:txBody>
          <a:bodyPr/>
          <a:lstStyle/>
          <a:p>
            <a:endParaRPr lang="fr-FR"/>
          </a:p>
        </p:txBody>
      </p:sp>
      <p:sp>
        <p:nvSpPr>
          <p:cNvPr id="15" name="Text 11"/>
          <p:cNvSpPr/>
          <p:nvPr/>
        </p:nvSpPr>
        <p:spPr>
          <a:xfrm>
            <a:off x="1005840" y="2578608"/>
            <a:ext cx="457200" cy="457200"/>
          </a:xfrm>
          <a:prstGeom prst="rect">
            <a:avLst/>
          </a:prstGeom>
          <a:noFill/>
          <a:ln/>
        </p:spPr>
        <p:txBody>
          <a:bodyPr wrap="square" rtlCol="0" anchor="ctr"/>
          <a:lstStyle/>
          <a:p>
            <a:pPr marL="0" indent="0" algn="ctr">
              <a:buNone/>
            </a:pPr>
            <a:r>
              <a:rPr lang="en-US" sz="2000" b="1">
                <a:solidFill>
                  <a:srgbClr val="FFFFFF"/>
                </a:solidFill>
                <a:latin typeface="Arial" pitchFamily="34" charset="0"/>
                <a:ea typeface="Arial" pitchFamily="34" charset="-122"/>
                <a:cs typeface="Arial" pitchFamily="34" charset="-120"/>
              </a:rPr>
              <a:t>1</a:t>
            </a:r>
            <a:endParaRPr lang="en-US" sz="2000"/>
          </a:p>
        </p:txBody>
      </p:sp>
      <p:pic>
        <p:nvPicPr>
          <p:cNvPr id="16" name="Image 2" descr="assets/icons/calendar_coral.png"/>
          <p:cNvPicPr>
            <a:picLocks noChangeAspect="1"/>
          </p:cNvPicPr>
          <p:nvPr/>
        </p:nvPicPr>
        <p:blipFill>
          <a:blip r:embed="rId5"/>
          <a:stretch>
            <a:fillRect/>
          </a:stretch>
        </p:blipFill>
        <p:spPr>
          <a:xfrm>
            <a:off x="1783080" y="2633472"/>
            <a:ext cx="347472" cy="347472"/>
          </a:xfrm>
          <a:prstGeom prst="rect">
            <a:avLst/>
          </a:prstGeom>
        </p:spPr>
      </p:pic>
      <p:sp>
        <p:nvSpPr>
          <p:cNvPr id="17" name="Text 12"/>
          <p:cNvSpPr/>
          <p:nvPr/>
        </p:nvSpPr>
        <p:spPr>
          <a:xfrm>
            <a:off x="2331720" y="2450592"/>
            <a:ext cx="8961120" cy="320040"/>
          </a:xfrm>
          <a:prstGeom prst="rect">
            <a:avLst/>
          </a:prstGeom>
          <a:noFill/>
          <a:ln/>
        </p:spPr>
        <p:txBody>
          <a:bodyPr wrap="square" rtlCol="0" anchor="ctr"/>
          <a:lstStyle/>
          <a:p>
            <a:pPr marL="0" indent="0" algn="l">
              <a:buNone/>
            </a:pPr>
            <a:r>
              <a:rPr lang="en-US" sz="1500" b="1">
                <a:solidFill>
                  <a:srgbClr val="1A1A6E"/>
                </a:solidFill>
                <a:latin typeface="Arial" pitchFamily="34" charset="0"/>
                <a:ea typeface="Arial" pitchFamily="34" charset="-122"/>
                <a:cs typeface="Arial" pitchFamily="34" charset="-120"/>
              </a:rPr>
              <a:t>Confirmer votre participation</a:t>
            </a:r>
            <a:endParaRPr lang="en-US" sz="1500"/>
          </a:p>
        </p:txBody>
      </p:sp>
      <p:sp>
        <p:nvSpPr>
          <p:cNvPr id="18" name="Text 13"/>
          <p:cNvSpPr/>
          <p:nvPr/>
        </p:nvSpPr>
        <p:spPr>
          <a:xfrm>
            <a:off x="2331720" y="2752344"/>
            <a:ext cx="8869680" cy="457200"/>
          </a:xfrm>
          <a:prstGeom prst="rect">
            <a:avLst/>
          </a:prstGeom>
          <a:noFill/>
          <a:ln/>
        </p:spPr>
        <p:txBody>
          <a:bodyPr wrap="square" lIns="91440" tIns="45720" rIns="91440" bIns="45720" rtlCol="0" anchor="t"/>
          <a:lstStyle/>
          <a:p>
            <a:pPr marL="0" indent="0" algn="l">
              <a:buNone/>
            </a:pPr>
            <a:r>
              <a:rPr lang="en-US" sz="1200" err="1">
                <a:solidFill>
                  <a:srgbClr val="5A5A5A"/>
                </a:solidFill>
                <a:latin typeface="Arial"/>
                <a:ea typeface="Arial" pitchFamily="34" charset="-122"/>
                <a:cs typeface="Arial"/>
              </a:rPr>
              <a:t>Contactez</a:t>
            </a:r>
            <a:r>
              <a:rPr lang="en-US" sz="1200">
                <a:solidFill>
                  <a:srgbClr val="5A5A5A"/>
                </a:solidFill>
                <a:latin typeface="Arial"/>
                <a:ea typeface="Arial" pitchFamily="34" charset="-122"/>
                <a:cs typeface="Arial"/>
              </a:rPr>
              <a:t> </a:t>
            </a:r>
            <a:r>
              <a:rPr lang="en-US" sz="1200" err="1">
                <a:solidFill>
                  <a:srgbClr val="5A5A5A"/>
                </a:solidFill>
                <a:latin typeface="Arial"/>
                <a:ea typeface="Arial" pitchFamily="34" charset="-122"/>
                <a:cs typeface="Arial"/>
              </a:rPr>
              <a:t>votre</a:t>
            </a:r>
            <a:r>
              <a:rPr lang="en-US" sz="1200">
                <a:solidFill>
                  <a:srgbClr val="5A5A5A"/>
                </a:solidFill>
                <a:latin typeface="Arial"/>
                <a:ea typeface="Arial" pitchFamily="34" charset="-122"/>
                <a:cs typeface="Arial"/>
              </a:rPr>
              <a:t> account manager Kiabi et </a:t>
            </a:r>
            <a:r>
              <a:rPr lang="en-US" sz="1200" err="1">
                <a:solidFill>
                  <a:srgbClr val="5A5A5A"/>
                </a:solidFill>
                <a:latin typeface="Arial"/>
                <a:ea typeface="Arial" pitchFamily="34" charset="-122"/>
                <a:cs typeface="Arial"/>
              </a:rPr>
              <a:t>fournissez-lui</a:t>
            </a:r>
            <a:r>
              <a:rPr lang="en-US" sz="1200">
                <a:solidFill>
                  <a:srgbClr val="5A5A5A"/>
                </a:solidFill>
                <a:latin typeface="Arial"/>
                <a:ea typeface="Arial" pitchFamily="34" charset="-122"/>
                <a:cs typeface="Arial"/>
              </a:rPr>
              <a:t> la </a:t>
            </a:r>
            <a:r>
              <a:rPr lang="en-US" sz="1200" err="1">
                <a:solidFill>
                  <a:srgbClr val="5A5A5A"/>
                </a:solidFill>
                <a:latin typeface="Arial"/>
                <a:ea typeface="Arial" pitchFamily="34" charset="-122"/>
                <a:cs typeface="Arial"/>
              </a:rPr>
              <a:t>liste</a:t>
            </a:r>
            <a:r>
              <a:rPr lang="en-US" sz="1200">
                <a:solidFill>
                  <a:srgbClr val="5A5A5A"/>
                </a:solidFill>
                <a:latin typeface="Arial"/>
                <a:ea typeface="Arial" pitchFamily="34" charset="-122"/>
                <a:cs typeface="Arial"/>
              </a:rPr>
              <a:t> des EAN </a:t>
            </a:r>
            <a:r>
              <a:rPr lang="en-US" sz="1200" err="1">
                <a:solidFill>
                  <a:srgbClr val="5A5A5A"/>
                </a:solidFill>
                <a:latin typeface="Arial"/>
                <a:ea typeface="Arial" pitchFamily="34" charset="-122"/>
                <a:cs typeface="Arial"/>
              </a:rPr>
              <a:t>concernés</a:t>
            </a:r>
            <a:r>
              <a:rPr lang="en-US" sz="1200">
                <a:solidFill>
                  <a:srgbClr val="5A5A5A"/>
                </a:solidFill>
                <a:latin typeface="Arial"/>
                <a:ea typeface="Arial" pitchFamily="34" charset="-122"/>
                <a:cs typeface="Arial"/>
              </a:rPr>
              <a:t> (via la </a:t>
            </a:r>
            <a:r>
              <a:rPr lang="en-US" sz="1200" err="1">
                <a:solidFill>
                  <a:srgbClr val="5A5A5A"/>
                </a:solidFill>
                <a:latin typeface="Arial"/>
                <a:ea typeface="Arial" pitchFamily="34" charset="-122"/>
                <a:cs typeface="Arial"/>
              </a:rPr>
              <a:t>matrice</a:t>
            </a:r>
            <a:r>
              <a:rPr lang="en-US" sz="1200">
                <a:solidFill>
                  <a:srgbClr val="5A5A5A"/>
                </a:solidFill>
                <a:latin typeface="Arial"/>
                <a:ea typeface="Arial" pitchFamily="34" charset="-122"/>
                <a:cs typeface="Arial"/>
              </a:rPr>
              <a:t> Excel </a:t>
            </a:r>
            <a:r>
              <a:rPr lang="en-US" sz="1200" err="1">
                <a:solidFill>
                  <a:srgbClr val="5A5A5A"/>
                </a:solidFill>
                <a:latin typeface="Arial"/>
                <a:ea typeface="Arial" pitchFamily="34" charset="-122"/>
                <a:cs typeface="Arial"/>
              </a:rPr>
              <a:t>fournie</a:t>
            </a:r>
            <a:r>
              <a:rPr lang="en-US" sz="1200">
                <a:solidFill>
                  <a:srgbClr val="5A5A5A"/>
                </a:solidFill>
                <a:latin typeface="Arial"/>
                <a:ea typeface="Arial" pitchFamily="34" charset="-122"/>
                <a:cs typeface="Arial"/>
              </a:rPr>
              <a:t>) — au plus tard le </a:t>
            </a:r>
            <a:r>
              <a:rPr lang="en-US" sz="1200" b="1">
                <a:solidFill>
                  <a:srgbClr val="5A5A5A"/>
                </a:solidFill>
                <a:latin typeface="Arial"/>
                <a:ea typeface="Arial" pitchFamily="34" charset="-122"/>
                <a:cs typeface="Arial"/>
              </a:rPr>
              <a:t>10/06/2026</a:t>
            </a:r>
            <a:r>
              <a:rPr lang="en-US" sz="1200">
                <a:solidFill>
                  <a:srgbClr val="5A5A5A"/>
                </a:solidFill>
                <a:latin typeface="Arial"/>
                <a:ea typeface="Arial" pitchFamily="34" charset="-122"/>
                <a:cs typeface="Arial"/>
              </a:rPr>
              <a:t>.</a:t>
            </a:r>
            <a:endParaRPr lang="en-US" sz="1200">
              <a:latin typeface="Arial"/>
              <a:cs typeface="Arial"/>
            </a:endParaRPr>
          </a:p>
        </p:txBody>
      </p:sp>
      <p:sp>
        <p:nvSpPr>
          <p:cNvPr id="19" name="Shape 14"/>
          <p:cNvSpPr/>
          <p:nvPr/>
        </p:nvSpPr>
        <p:spPr>
          <a:xfrm>
            <a:off x="777240" y="3429000"/>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0" name="Shape 15"/>
          <p:cNvSpPr/>
          <p:nvPr/>
        </p:nvSpPr>
        <p:spPr>
          <a:xfrm>
            <a:off x="1005840" y="3675888"/>
            <a:ext cx="457200" cy="457200"/>
          </a:xfrm>
          <a:prstGeom prst="ellipse">
            <a:avLst/>
          </a:prstGeom>
          <a:solidFill>
            <a:srgbClr val="E15B5B"/>
          </a:solidFill>
          <a:ln/>
        </p:spPr>
        <p:txBody>
          <a:bodyPr/>
          <a:lstStyle/>
          <a:p>
            <a:endParaRPr lang="fr-FR"/>
          </a:p>
        </p:txBody>
      </p:sp>
      <p:sp>
        <p:nvSpPr>
          <p:cNvPr id="21" name="Text 16"/>
          <p:cNvSpPr/>
          <p:nvPr/>
        </p:nvSpPr>
        <p:spPr>
          <a:xfrm>
            <a:off x="1005840" y="3675888"/>
            <a:ext cx="457200" cy="457200"/>
          </a:xfrm>
          <a:prstGeom prst="rect">
            <a:avLst/>
          </a:prstGeom>
          <a:noFill/>
          <a:ln/>
        </p:spPr>
        <p:txBody>
          <a:bodyPr wrap="square" rtlCol="0" anchor="ctr"/>
          <a:lstStyle/>
          <a:p>
            <a:pPr marL="0" indent="0" algn="ctr">
              <a:buNone/>
            </a:pPr>
            <a:r>
              <a:rPr lang="en-US" sz="2000" b="1">
                <a:solidFill>
                  <a:srgbClr val="FFFFFF"/>
                </a:solidFill>
                <a:latin typeface="Arial" pitchFamily="34" charset="0"/>
                <a:ea typeface="Arial" pitchFamily="34" charset="-122"/>
                <a:cs typeface="Arial" pitchFamily="34" charset="-120"/>
              </a:rPr>
              <a:t>2</a:t>
            </a:r>
            <a:endParaRPr lang="en-US" sz="2000"/>
          </a:p>
        </p:txBody>
      </p:sp>
      <p:pic>
        <p:nvPicPr>
          <p:cNvPr id="22" name="Image 3" descr="assets/icons/percent_coral.png"/>
          <p:cNvPicPr>
            <a:picLocks noChangeAspect="1"/>
          </p:cNvPicPr>
          <p:nvPr/>
        </p:nvPicPr>
        <p:blipFill>
          <a:blip r:embed="rId6"/>
          <a:stretch>
            <a:fillRect/>
          </a:stretch>
        </p:blipFill>
        <p:spPr>
          <a:xfrm>
            <a:off x="1783080" y="3730752"/>
            <a:ext cx="347472" cy="347472"/>
          </a:xfrm>
          <a:prstGeom prst="rect">
            <a:avLst/>
          </a:prstGeom>
        </p:spPr>
      </p:pic>
      <p:sp>
        <p:nvSpPr>
          <p:cNvPr id="23" name="Text 17"/>
          <p:cNvSpPr/>
          <p:nvPr/>
        </p:nvSpPr>
        <p:spPr>
          <a:xfrm>
            <a:off x="2331720" y="3547872"/>
            <a:ext cx="8961120" cy="320040"/>
          </a:xfrm>
          <a:prstGeom prst="rect">
            <a:avLst/>
          </a:prstGeom>
          <a:noFill/>
          <a:ln/>
        </p:spPr>
        <p:txBody>
          <a:bodyPr wrap="square" rtlCol="0" anchor="ctr"/>
          <a:lstStyle/>
          <a:p>
            <a:pPr marL="0" indent="0" algn="l">
              <a:buNone/>
            </a:pPr>
            <a:r>
              <a:rPr lang="en-US" sz="1500" b="1">
                <a:solidFill>
                  <a:srgbClr val="1A1A6E"/>
                </a:solidFill>
                <a:latin typeface="Arial" pitchFamily="34" charset="0"/>
                <a:ea typeface="Arial" pitchFamily="34" charset="-122"/>
                <a:cs typeface="Arial" pitchFamily="34" charset="-120"/>
              </a:rPr>
              <a:t>Proposer une remise ≥ 5 %</a:t>
            </a:r>
            <a:endParaRPr lang="en-US" sz="1500"/>
          </a:p>
        </p:txBody>
      </p:sp>
      <p:sp>
        <p:nvSpPr>
          <p:cNvPr id="24" name="Text 18"/>
          <p:cNvSpPr/>
          <p:nvPr/>
        </p:nvSpPr>
        <p:spPr>
          <a:xfrm>
            <a:off x="2331720" y="3849624"/>
            <a:ext cx="8869680" cy="457200"/>
          </a:xfrm>
          <a:prstGeom prst="rect">
            <a:avLst/>
          </a:prstGeom>
          <a:noFill/>
          <a:ln/>
        </p:spPr>
        <p:txBody>
          <a:bodyPr wrap="square" rtlCol="0" anchor="t"/>
          <a:lstStyle/>
          <a:p>
            <a:pPr marL="0" indent="0" algn="l">
              <a:buNone/>
            </a:pPr>
            <a:r>
              <a:rPr lang="en-US" sz="1200">
                <a:solidFill>
                  <a:srgbClr val="5A5A5A"/>
                </a:solidFill>
                <a:latin typeface="Arial" pitchFamily="34" charset="0"/>
                <a:ea typeface="Arial" pitchFamily="34" charset="-122"/>
                <a:cs typeface="Arial" pitchFamily="34" charset="-120"/>
              </a:rPr>
              <a:t>En dessous de 5 %, vos produits restent en ligne mais ne bénéficient ni du sticker « Solde » ni de la mise en avant dans la vitrine dédiée.</a:t>
            </a:r>
            <a:endParaRPr lang="en-US" sz="1200"/>
          </a:p>
        </p:txBody>
      </p:sp>
      <p:sp>
        <p:nvSpPr>
          <p:cNvPr id="25" name="Shape 19"/>
          <p:cNvSpPr/>
          <p:nvPr/>
        </p:nvSpPr>
        <p:spPr>
          <a:xfrm>
            <a:off x="777240" y="4526280"/>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6" name="Shape 20"/>
          <p:cNvSpPr/>
          <p:nvPr/>
        </p:nvSpPr>
        <p:spPr>
          <a:xfrm>
            <a:off x="1005840" y="4773168"/>
            <a:ext cx="457200" cy="457200"/>
          </a:xfrm>
          <a:prstGeom prst="ellipse">
            <a:avLst/>
          </a:prstGeom>
          <a:solidFill>
            <a:srgbClr val="E15B5B"/>
          </a:solidFill>
          <a:ln/>
        </p:spPr>
        <p:txBody>
          <a:bodyPr/>
          <a:lstStyle/>
          <a:p>
            <a:endParaRPr lang="fr-FR"/>
          </a:p>
        </p:txBody>
      </p:sp>
      <p:sp>
        <p:nvSpPr>
          <p:cNvPr id="27" name="Text 21"/>
          <p:cNvSpPr/>
          <p:nvPr/>
        </p:nvSpPr>
        <p:spPr>
          <a:xfrm>
            <a:off x="1005840" y="4773168"/>
            <a:ext cx="457200" cy="457200"/>
          </a:xfrm>
          <a:prstGeom prst="rect">
            <a:avLst/>
          </a:prstGeom>
          <a:noFill/>
          <a:ln/>
        </p:spPr>
        <p:txBody>
          <a:bodyPr wrap="square" rtlCol="0" anchor="ctr"/>
          <a:lstStyle/>
          <a:p>
            <a:pPr marL="0" indent="0" algn="ctr">
              <a:buNone/>
            </a:pPr>
            <a:r>
              <a:rPr lang="en-US" sz="2000" b="1">
                <a:solidFill>
                  <a:srgbClr val="FFFFFF"/>
                </a:solidFill>
                <a:latin typeface="Arial" pitchFamily="34" charset="0"/>
                <a:ea typeface="Arial" pitchFamily="34" charset="-122"/>
                <a:cs typeface="Arial" pitchFamily="34" charset="-120"/>
              </a:rPr>
              <a:t>3</a:t>
            </a:r>
            <a:endParaRPr lang="en-US" sz="2000"/>
          </a:p>
        </p:txBody>
      </p:sp>
      <p:pic>
        <p:nvPicPr>
          <p:cNvPr id="28" name="Image 4" descr="assets/icons/tags_coral.png"/>
          <p:cNvPicPr>
            <a:picLocks noChangeAspect="1"/>
          </p:cNvPicPr>
          <p:nvPr/>
        </p:nvPicPr>
        <p:blipFill>
          <a:blip r:embed="rId7"/>
          <a:stretch>
            <a:fillRect/>
          </a:stretch>
        </p:blipFill>
        <p:spPr>
          <a:xfrm>
            <a:off x="1783080" y="4828032"/>
            <a:ext cx="347472" cy="347472"/>
          </a:xfrm>
          <a:prstGeom prst="rect">
            <a:avLst/>
          </a:prstGeom>
        </p:spPr>
      </p:pic>
      <p:sp>
        <p:nvSpPr>
          <p:cNvPr id="29" name="Text 22"/>
          <p:cNvSpPr/>
          <p:nvPr/>
        </p:nvSpPr>
        <p:spPr>
          <a:xfrm>
            <a:off x="2331720" y="4645152"/>
            <a:ext cx="8961120" cy="320040"/>
          </a:xfrm>
          <a:prstGeom prst="rect">
            <a:avLst/>
          </a:prstGeom>
          <a:noFill/>
          <a:ln/>
        </p:spPr>
        <p:txBody>
          <a:bodyPr wrap="square" rtlCol="0" anchor="ctr"/>
          <a:lstStyle/>
          <a:p>
            <a:pPr marL="0" indent="0" algn="l">
              <a:buNone/>
            </a:pPr>
            <a:r>
              <a:rPr lang="en-US" sz="1500" b="1">
                <a:solidFill>
                  <a:srgbClr val="1A1A6E"/>
                </a:solidFill>
                <a:latin typeface="Arial" pitchFamily="34" charset="0"/>
                <a:ea typeface="Arial" pitchFamily="34" charset="-122"/>
                <a:cs typeface="Arial" pitchFamily="34" charset="-120"/>
              </a:rPr>
              <a:t>Paramétrer vos offres soldes</a:t>
            </a:r>
            <a:endParaRPr lang="en-US" sz="1500"/>
          </a:p>
        </p:txBody>
      </p:sp>
      <p:sp>
        <p:nvSpPr>
          <p:cNvPr id="30" name="Text 23"/>
          <p:cNvSpPr/>
          <p:nvPr/>
        </p:nvSpPr>
        <p:spPr>
          <a:xfrm>
            <a:off x="2331720" y="4946904"/>
            <a:ext cx="8869680" cy="457200"/>
          </a:xfrm>
          <a:prstGeom prst="rect">
            <a:avLst/>
          </a:prstGeom>
          <a:noFill/>
          <a:ln/>
        </p:spPr>
        <p:txBody>
          <a:bodyPr wrap="square" rtlCol="0" anchor="t"/>
          <a:lstStyle/>
          <a:p>
            <a:pPr marL="0" indent="0" algn="l">
              <a:buNone/>
            </a:pPr>
            <a:r>
              <a:rPr lang="en-US" sz="1200">
                <a:solidFill>
                  <a:srgbClr val="5A5A5A"/>
                </a:solidFill>
                <a:latin typeface="Arial" pitchFamily="34" charset="0"/>
                <a:ea typeface="Arial" pitchFamily="34" charset="-122"/>
                <a:cs typeface="Arial" pitchFamily="34" charset="-120"/>
              </a:rPr>
              <a:t>Renseignez vos prix remisés et vos dates dans vos flux offres (voir Partie 2 ou Partie 3 selon votre cas).</a:t>
            </a:r>
            <a:endParaRPr lang="en-US" sz="1200"/>
          </a:p>
        </p:txBody>
      </p:sp>
      <p:sp>
        <p:nvSpPr>
          <p:cNvPr id="31" name="Shape 24"/>
          <p:cNvSpPr/>
          <p:nvPr/>
        </p:nvSpPr>
        <p:spPr>
          <a:xfrm>
            <a:off x="777240" y="5623560"/>
            <a:ext cx="10634472" cy="411480"/>
          </a:xfrm>
          <a:prstGeom prst="roundRect">
            <a:avLst>
              <a:gd name="adj" fmla="val 13333"/>
            </a:avLst>
          </a:prstGeom>
          <a:solidFill>
            <a:srgbClr val="1A1A6E"/>
          </a:solidFill>
          <a:ln/>
        </p:spPr>
        <p:txBody>
          <a:bodyPr/>
          <a:lstStyle/>
          <a:p>
            <a:endParaRPr lang="fr-FR"/>
          </a:p>
        </p:txBody>
      </p:sp>
      <p:sp>
        <p:nvSpPr>
          <p:cNvPr id="32" name="Text 25"/>
          <p:cNvSpPr/>
          <p:nvPr/>
        </p:nvSpPr>
        <p:spPr>
          <a:xfrm>
            <a:off x="1005840" y="5623560"/>
            <a:ext cx="10177272" cy="411480"/>
          </a:xfrm>
          <a:prstGeom prst="rect">
            <a:avLst/>
          </a:prstGeom>
          <a:noFill/>
          <a:ln/>
        </p:spPr>
        <p:txBody>
          <a:bodyPr wrap="square" lIns="91440" tIns="45720" rIns="91440" bIns="45720" rtlCol="0" anchor="ctr"/>
          <a:lstStyle/>
          <a:p>
            <a:pPr marL="0" indent="0" algn="l">
              <a:buNone/>
            </a:pPr>
            <a:r>
              <a:rPr lang="en-US" sz="1250" b="1">
                <a:solidFill>
                  <a:srgbClr val="EBC23A"/>
                </a:solidFill>
                <a:latin typeface="Arial"/>
                <a:ea typeface="Arial" pitchFamily="34" charset="-122"/>
                <a:cs typeface="Arial"/>
              </a:rPr>
              <a:t>⚠  Attention : </a:t>
            </a:r>
            <a:r>
              <a:rPr lang="en-US" sz="1250">
                <a:solidFill>
                  <a:srgbClr val="FFFFFF"/>
                </a:solidFill>
                <a:latin typeface="Arial"/>
                <a:ea typeface="Arial" pitchFamily="34" charset="-122"/>
                <a:cs typeface="Arial"/>
              </a:rPr>
              <a:t>passé le 10/06, nous ne </a:t>
            </a:r>
            <a:r>
              <a:rPr lang="en-US" sz="1250" err="1">
                <a:solidFill>
                  <a:srgbClr val="FFFFFF"/>
                </a:solidFill>
                <a:latin typeface="Arial"/>
                <a:ea typeface="Arial" pitchFamily="34" charset="-122"/>
                <a:cs typeface="Arial"/>
              </a:rPr>
              <a:t>pouvons</a:t>
            </a:r>
            <a:r>
              <a:rPr lang="en-US" sz="1250">
                <a:solidFill>
                  <a:srgbClr val="FFFFFF"/>
                </a:solidFill>
                <a:latin typeface="Arial"/>
                <a:ea typeface="Arial" pitchFamily="34" charset="-122"/>
                <a:cs typeface="Arial"/>
              </a:rPr>
              <a:t> </a:t>
            </a:r>
            <a:r>
              <a:rPr lang="en-US" sz="1250" err="1">
                <a:solidFill>
                  <a:srgbClr val="FFFFFF"/>
                </a:solidFill>
                <a:latin typeface="Arial"/>
                <a:ea typeface="Arial" pitchFamily="34" charset="-122"/>
                <a:cs typeface="Arial"/>
              </a:rPr>
              <a:t>garantir</a:t>
            </a:r>
            <a:r>
              <a:rPr lang="en-US" sz="1250">
                <a:solidFill>
                  <a:srgbClr val="FFFFFF"/>
                </a:solidFill>
                <a:latin typeface="Arial"/>
                <a:ea typeface="Arial" pitchFamily="34" charset="-122"/>
                <a:cs typeface="Arial"/>
              </a:rPr>
              <a:t> </a:t>
            </a:r>
            <a:r>
              <a:rPr lang="en-US" sz="1250" err="1">
                <a:solidFill>
                  <a:srgbClr val="FFFFFF"/>
                </a:solidFill>
                <a:latin typeface="Arial"/>
                <a:ea typeface="Arial" pitchFamily="34" charset="-122"/>
                <a:cs typeface="Arial"/>
              </a:rPr>
              <a:t>ni</a:t>
            </a:r>
            <a:r>
              <a:rPr lang="en-US" sz="1250">
                <a:solidFill>
                  <a:srgbClr val="FFFFFF"/>
                </a:solidFill>
                <a:latin typeface="Arial"/>
                <a:ea typeface="Arial" pitchFamily="34" charset="-122"/>
                <a:cs typeface="Arial"/>
              </a:rPr>
              <a:t> la </a:t>
            </a:r>
            <a:r>
              <a:rPr lang="en-US" sz="1250" err="1">
                <a:solidFill>
                  <a:srgbClr val="FFFFFF"/>
                </a:solidFill>
                <a:latin typeface="Arial"/>
                <a:ea typeface="Arial" pitchFamily="34" charset="-122"/>
                <a:cs typeface="Arial"/>
              </a:rPr>
              <a:t>présence</a:t>
            </a:r>
            <a:r>
              <a:rPr lang="en-US" sz="1250">
                <a:solidFill>
                  <a:srgbClr val="FFFFFF"/>
                </a:solidFill>
                <a:latin typeface="Arial"/>
                <a:ea typeface="Arial" pitchFamily="34" charset="-122"/>
                <a:cs typeface="Arial"/>
              </a:rPr>
              <a:t> dans la vitrine </a:t>
            </a:r>
            <a:r>
              <a:rPr lang="en-US" sz="1250" err="1">
                <a:solidFill>
                  <a:srgbClr val="FFFFFF"/>
                </a:solidFill>
                <a:latin typeface="Arial"/>
                <a:ea typeface="Arial" pitchFamily="34" charset="-122"/>
                <a:cs typeface="Arial"/>
              </a:rPr>
              <a:t>soldes</a:t>
            </a:r>
            <a:r>
              <a:rPr lang="en-US" sz="1250">
                <a:solidFill>
                  <a:srgbClr val="FFFFFF"/>
                </a:solidFill>
                <a:latin typeface="Arial"/>
                <a:ea typeface="Arial" pitchFamily="34" charset="-122"/>
                <a:cs typeface="Arial"/>
              </a:rPr>
              <a:t> au </a:t>
            </a:r>
            <a:r>
              <a:rPr lang="en-US" sz="1250" err="1">
                <a:solidFill>
                  <a:srgbClr val="FFFFFF"/>
                </a:solidFill>
                <a:latin typeface="Arial"/>
                <a:ea typeface="Arial" pitchFamily="34" charset="-122"/>
                <a:cs typeface="Arial"/>
              </a:rPr>
              <a:t>lancement</a:t>
            </a:r>
            <a:r>
              <a:rPr lang="en-US" sz="1250">
                <a:solidFill>
                  <a:srgbClr val="FFFFFF"/>
                </a:solidFill>
                <a:latin typeface="Arial"/>
                <a:ea typeface="Arial" pitchFamily="34" charset="-122"/>
                <a:cs typeface="Arial"/>
              </a:rPr>
              <a:t>, </a:t>
            </a:r>
            <a:r>
              <a:rPr lang="en-US" sz="1250" err="1">
                <a:solidFill>
                  <a:srgbClr val="FFFFFF"/>
                </a:solidFill>
                <a:latin typeface="Arial"/>
                <a:ea typeface="Arial" pitchFamily="34" charset="-122"/>
                <a:cs typeface="Arial"/>
              </a:rPr>
              <a:t>ni</a:t>
            </a:r>
            <a:r>
              <a:rPr lang="en-US" sz="1250">
                <a:solidFill>
                  <a:srgbClr val="FFFFFF"/>
                </a:solidFill>
                <a:latin typeface="Arial"/>
                <a:ea typeface="Arial" pitchFamily="34" charset="-122"/>
                <a:cs typeface="Arial"/>
              </a:rPr>
              <a:t> le sticker « </a:t>
            </a:r>
            <a:r>
              <a:rPr lang="en-US" sz="1250" err="1">
                <a:solidFill>
                  <a:srgbClr val="FFFFFF"/>
                </a:solidFill>
                <a:latin typeface="Arial"/>
                <a:ea typeface="Arial" pitchFamily="34" charset="-122"/>
                <a:cs typeface="Arial"/>
              </a:rPr>
              <a:t>Soldes</a:t>
            </a:r>
            <a:r>
              <a:rPr lang="en-US" sz="1250">
                <a:solidFill>
                  <a:srgbClr val="FFFFFF"/>
                </a:solidFill>
                <a:latin typeface="Arial"/>
                <a:ea typeface="Arial" pitchFamily="34" charset="-122"/>
                <a:cs typeface="Arial"/>
              </a:rPr>
              <a:t> ».</a:t>
            </a:r>
            <a:endParaRPr lang="en-US" sz="125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sign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E15B5B"/>
                </a:solidFill>
                <a:latin typeface="Arial" pitchFamily="34" charset="0"/>
                <a:ea typeface="Arial" pitchFamily="34" charset="-122"/>
                <a:cs typeface="Arial" pitchFamily="34" charset="-120"/>
              </a:rPr>
              <a:t>PARTIE 1 · LES ESSENTIELS À CONNAÎTRE</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Quelle section me concerne ?</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48640"/>
          </a:xfrm>
          <a:prstGeom prst="rect">
            <a:avLst/>
          </a:prstGeom>
          <a:noFill/>
          <a:ln/>
        </p:spPr>
        <p:txBody>
          <a:bodyPr wrap="square" rtlCol="0" anchor="ctr"/>
          <a:lstStyle/>
          <a:p>
            <a:pPr marL="0" indent="0" algn="l">
              <a:buNone/>
            </a:pPr>
            <a:r>
              <a:rPr lang="en-US" sz="1400">
                <a:solidFill>
                  <a:srgbClr val="000000"/>
                </a:solidFill>
                <a:latin typeface="Arial" pitchFamily="34" charset="0"/>
                <a:ea typeface="Arial" pitchFamily="34" charset="-122"/>
                <a:cs typeface="Arial" pitchFamily="34" charset="-120"/>
              </a:rPr>
              <a:t>Avant tout, identifiez votre situation. Le nombre de canaux (pays) actifs sur votre compte Mirakl change la façon de paramétrer vos soldes.</a:t>
            </a:r>
            <a:endParaRPr lang="en-US" sz="1400"/>
          </a:p>
        </p:txBody>
      </p:sp>
      <p:sp>
        <p:nvSpPr>
          <p:cNvPr id="13" name="Shape 9"/>
          <p:cNvSpPr/>
          <p:nvPr/>
        </p:nvSpPr>
        <p:spPr>
          <a:xfrm>
            <a:off x="777240" y="2377440"/>
            <a:ext cx="5074920" cy="3063240"/>
          </a:xfrm>
          <a:prstGeom prst="roundRect">
            <a:avLst>
              <a:gd name="adj" fmla="val 2985"/>
            </a:avLst>
          </a:prstGeom>
          <a:solidFill>
            <a:srgbClr val="FFFFFF"/>
          </a:solidFill>
          <a:ln w="25400">
            <a:solidFill>
              <a:srgbClr val="2E7DD1"/>
            </a:solidFill>
            <a:prstDash val="solid"/>
          </a:ln>
          <a:effectLst>
            <a:outerShdw blurRad="88900" dist="38100" dir="8100000" algn="bl" rotWithShape="0">
              <a:srgbClr val="000000">
                <a:alpha val="13000"/>
              </a:srgbClr>
            </a:outerShdw>
          </a:effectLst>
        </p:spPr>
        <p:txBody>
          <a:bodyPr/>
          <a:lstStyle/>
          <a:p>
            <a:endParaRPr lang="fr-FR"/>
          </a:p>
        </p:txBody>
      </p:sp>
      <p:sp>
        <p:nvSpPr>
          <p:cNvPr id="14" name="Shape 10"/>
          <p:cNvSpPr/>
          <p:nvPr/>
        </p:nvSpPr>
        <p:spPr>
          <a:xfrm>
            <a:off x="777240" y="2377440"/>
            <a:ext cx="5074920" cy="640080"/>
          </a:xfrm>
          <a:prstGeom prst="rect">
            <a:avLst/>
          </a:prstGeom>
          <a:solidFill>
            <a:srgbClr val="2E7DD1"/>
          </a:solidFill>
          <a:ln/>
        </p:spPr>
        <p:txBody>
          <a:bodyPr/>
          <a:lstStyle/>
          <a:p>
            <a:endParaRPr lang="fr-FR"/>
          </a:p>
        </p:txBody>
      </p:sp>
      <p:sp>
        <p:nvSpPr>
          <p:cNvPr id="15" name="Text 11"/>
          <p:cNvSpPr/>
          <p:nvPr/>
        </p:nvSpPr>
        <p:spPr>
          <a:xfrm>
            <a:off x="960120" y="2377440"/>
            <a:ext cx="4754880" cy="640080"/>
          </a:xfrm>
          <a:prstGeom prst="rect">
            <a:avLst/>
          </a:prstGeom>
          <a:noFill/>
          <a:ln/>
        </p:spPr>
        <p:txBody>
          <a:bodyPr wrap="square" rtlCol="0" anchor="ctr"/>
          <a:lstStyle/>
          <a:p>
            <a:pPr marL="0" indent="0" algn="l">
              <a:buNone/>
            </a:pPr>
            <a:r>
              <a:rPr lang="en-US" sz="1800" b="1" kern="0" spc="200">
                <a:solidFill>
                  <a:srgbClr val="FFFFFF"/>
                </a:solidFill>
                <a:latin typeface="Arial" pitchFamily="34" charset="0"/>
                <a:ea typeface="Arial" pitchFamily="34" charset="-122"/>
                <a:cs typeface="Arial" pitchFamily="34" charset="-120"/>
              </a:rPr>
              <a:t>SECTION A</a:t>
            </a:r>
            <a:endParaRPr lang="en-US" sz="1800"/>
          </a:p>
        </p:txBody>
      </p:sp>
      <p:pic>
        <p:nvPicPr>
          <p:cNvPr id="16" name="Image 2" descr="assets/icons/flag_white.png"/>
          <p:cNvPicPr>
            <a:picLocks noChangeAspect="1"/>
          </p:cNvPicPr>
          <p:nvPr/>
        </p:nvPicPr>
        <p:blipFill>
          <a:blip r:embed="rId5"/>
          <a:stretch>
            <a:fillRect/>
          </a:stretch>
        </p:blipFill>
        <p:spPr>
          <a:xfrm>
            <a:off x="5212080" y="2542032"/>
            <a:ext cx="310896" cy="310896"/>
          </a:xfrm>
          <a:prstGeom prst="rect">
            <a:avLst/>
          </a:prstGeom>
        </p:spPr>
      </p:pic>
      <p:sp>
        <p:nvSpPr>
          <p:cNvPr id="17" name="Text 12"/>
          <p:cNvSpPr/>
          <p:nvPr/>
        </p:nvSpPr>
        <p:spPr>
          <a:xfrm>
            <a:off x="960120" y="3154680"/>
            <a:ext cx="4754880" cy="365760"/>
          </a:xfrm>
          <a:prstGeom prst="rect">
            <a:avLst/>
          </a:prstGeom>
          <a:noFill/>
          <a:ln/>
        </p:spPr>
        <p:txBody>
          <a:bodyPr wrap="square" rtlCol="0" anchor="ctr"/>
          <a:lstStyle/>
          <a:p>
            <a:pPr marL="0" indent="0" algn="l">
              <a:buNone/>
            </a:pPr>
            <a:r>
              <a:rPr lang="en-US" sz="1600" b="1">
                <a:solidFill>
                  <a:srgbClr val="1A1A6E"/>
                </a:solidFill>
                <a:latin typeface="Arial" pitchFamily="34" charset="0"/>
                <a:ea typeface="Arial" pitchFamily="34" charset="-122"/>
                <a:cs typeface="Arial" pitchFamily="34" charset="-120"/>
              </a:rPr>
              <a:t>Je vends sur UN SEUL canal</a:t>
            </a:r>
            <a:endParaRPr lang="en-US" sz="1600"/>
          </a:p>
        </p:txBody>
      </p:sp>
      <p:sp>
        <p:nvSpPr>
          <p:cNvPr id="18" name="Text 13"/>
          <p:cNvSpPr/>
          <p:nvPr/>
        </p:nvSpPr>
        <p:spPr>
          <a:xfrm>
            <a:off x="960120" y="3566160"/>
            <a:ext cx="4754880" cy="411480"/>
          </a:xfrm>
          <a:prstGeom prst="rect">
            <a:avLst/>
          </a:prstGeom>
          <a:noFill/>
          <a:ln/>
        </p:spPr>
        <p:txBody>
          <a:bodyPr wrap="square" lIns="91440" tIns="45720" rIns="91440" bIns="45720" rtlCol="0" anchor="ctr"/>
          <a:lstStyle/>
          <a:p>
            <a:r>
              <a:rPr lang="en-US" sz="1300" b="1" err="1">
                <a:solidFill>
                  <a:srgbClr val="222222"/>
                </a:solidFill>
                <a:latin typeface="Arial"/>
                <a:ea typeface="Arial" pitchFamily="34" charset="-122"/>
                <a:cs typeface="Arial"/>
              </a:rPr>
              <a:t>Concrètement</a:t>
            </a:r>
            <a:r>
              <a:rPr lang="en-US" sz="1300" b="1">
                <a:solidFill>
                  <a:srgbClr val="222222"/>
                </a:solidFill>
                <a:latin typeface="Arial"/>
                <a:ea typeface="Arial" pitchFamily="34" charset="-122"/>
                <a:cs typeface="Arial"/>
              </a:rPr>
              <a:t> : </a:t>
            </a:r>
            <a:r>
              <a:rPr lang="en-US" sz="1300">
                <a:solidFill>
                  <a:srgbClr val="222222"/>
                </a:solidFill>
                <a:latin typeface="Arial"/>
                <a:ea typeface="Arial" pitchFamily="34" charset="-122"/>
                <a:cs typeface="Arial"/>
              </a:rPr>
              <a:t>vous </a:t>
            </a:r>
            <a:r>
              <a:rPr lang="en-US" sz="1300" err="1">
                <a:solidFill>
                  <a:srgbClr val="222222"/>
                </a:solidFill>
                <a:latin typeface="Arial"/>
                <a:ea typeface="Arial" pitchFamily="34" charset="-122"/>
                <a:cs typeface="Arial"/>
              </a:rPr>
              <a:t>n'avez</a:t>
            </a:r>
            <a:r>
              <a:rPr lang="en-US" sz="1300">
                <a:solidFill>
                  <a:srgbClr val="222222"/>
                </a:solidFill>
                <a:latin typeface="Arial"/>
                <a:ea typeface="Arial" pitchFamily="34" charset="-122"/>
                <a:cs typeface="Arial"/>
              </a:rPr>
              <a:t> </a:t>
            </a:r>
            <a:r>
              <a:rPr lang="en-US" sz="1300" err="1">
                <a:solidFill>
                  <a:srgbClr val="222222"/>
                </a:solidFill>
                <a:latin typeface="Arial"/>
                <a:ea typeface="Arial" pitchFamily="34" charset="-122"/>
                <a:cs typeface="Arial"/>
              </a:rPr>
              <a:t>qu'uj</a:t>
            </a:r>
            <a:r>
              <a:rPr lang="en-US" sz="1300">
                <a:solidFill>
                  <a:srgbClr val="222222"/>
                </a:solidFill>
                <a:latin typeface="Arial"/>
                <a:ea typeface="Arial" pitchFamily="34" charset="-122"/>
                <a:cs typeface="Arial"/>
              </a:rPr>
              <a:t> seul canal </a:t>
            </a:r>
            <a:r>
              <a:rPr lang="en-US" sz="1300" err="1">
                <a:solidFill>
                  <a:srgbClr val="222222"/>
                </a:solidFill>
                <a:latin typeface="Arial"/>
                <a:ea typeface="Arial" pitchFamily="34" charset="-122"/>
                <a:cs typeface="Arial"/>
              </a:rPr>
              <a:t>actif</a:t>
            </a:r>
            <a:r>
              <a:rPr lang="en-US" sz="1300">
                <a:solidFill>
                  <a:srgbClr val="222222"/>
                </a:solidFill>
                <a:latin typeface="Arial"/>
                <a:ea typeface="Arial" pitchFamily="34" charset="-122"/>
                <a:cs typeface="Arial"/>
              </a:rPr>
              <a:t> dans Mirakl.</a:t>
            </a:r>
            <a:endParaRPr lang="en-US" sz="1300">
              <a:latin typeface="Arial"/>
              <a:ea typeface="Calibri" panose="020F0502020204030204"/>
              <a:cs typeface="Calibri" panose="020F0502020204030204"/>
            </a:endParaRPr>
          </a:p>
        </p:txBody>
      </p:sp>
      <p:sp>
        <p:nvSpPr>
          <p:cNvPr id="19" name="Text 14"/>
          <p:cNvSpPr/>
          <p:nvPr/>
        </p:nvSpPr>
        <p:spPr>
          <a:xfrm>
            <a:off x="960120" y="4069080"/>
            <a:ext cx="4754880" cy="548640"/>
          </a:xfrm>
          <a:prstGeom prst="rect">
            <a:avLst/>
          </a:prstGeom>
          <a:noFill/>
          <a:ln/>
        </p:spPr>
        <p:txBody>
          <a:bodyPr wrap="square" rtlCol="0" anchor="t"/>
          <a:lstStyle/>
          <a:p>
            <a:pPr marL="0" indent="0" algn="l">
              <a:buNone/>
            </a:pPr>
            <a:r>
              <a:rPr lang="en-US" sz="1300">
                <a:solidFill>
                  <a:srgbClr val="222222"/>
                </a:solidFill>
                <a:latin typeface="Arial" pitchFamily="34" charset="0"/>
                <a:ea typeface="Arial" pitchFamily="34" charset="-122"/>
                <a:cs typeface="Arial" pitchFamily="34" charset="-120"/>
              </a:rPr>
              <a:t>Vous renseignez les </a:t>
            </a:r>
            <a:r>
              <a:rPr lang="en-US" sz="1300" b="1">
                <a:solidFill>
                  <a:srgbClr val="2E7DD1"/>
                </a:solidFill>
                <a:latin typeface="Arial" pitchFamily="34" charset="0"/>
                <a:ea typeface="Arial" pitchFamily="34" charset="-122"/>
                <a:cs typeface="Arial" pitchFamily="34" charset="-120"/>
              </a:rPr>
              <a:t>4 champs classiques</a:t>
            </a:r>
            <a:r>
              <a:rPr lang="en-US" sz="1300">
                <a:solidFill>
                  <a:srgbClr val="222222"/>
                </a:solidFill>
                <a:latin typeface="Arial" pitchFamily="34" charset="0"/>
                <a:ea typeface="Arial" pitchFamily="34" charset="-122"/>
                <a:cs typeface="Arial" pitchFamily="34" charset="-120"/>
              </a:rPr>
              <a:t> (comme aux soldes d'hiver, seules les dates changent).</a:t>
            </a:r>
            <a:endParaRPr lang="en-US" sz="1300"/>
          </a:p>
        </p:txBody>
      </p:sp>
      <p:sp>
        <p:nvSpPr>
          <p:cNvPr id="20" name="Text 15"/>
          <p:cNvSpPr/>
          <p:nvPr/>
        </p:nvSpPr>
        <p:spPr>
          <a:xfrm>
            <a:off x="960120" y="4892040"/>
            <a:ext cx="4754880" cy="365760"/>
          </a:xfrm>
          <a:prstGeom prst="rect">
            <a:avLst/>
          </a:prstGeom>
          <a:noFill/>
          <a:ln/>
        </p:spPr>
        <p:txBody>
          <a:bodyPr wrap="square" rtlCol="0" anchor="ctr"/>
          <a:lstStyle/>
          <a:p>
            <a:pPr marL="0" indent="0" algn="l">
              <a:buNone/>
            </a:pPr>
            <a:r>
              <a:rPr lang="en-US" sz="1250" b="1" i="1">
                <a:solidFill>
                  <a:srgbClr val="2E7DD1"/>
                </a:solidFill>
                <a:latin typeface="Arial" pitchFamily="34" charset="0"/>
                <a:ea typeface="Arial" pitchFamily="34" charset="-122"/>
                <a:cs typeface="Arial" pitchFamily="34" charset="-120"/>
              </a:rPr>
              <a:t>→ </a:t>
            </a:r>
            <a:r>
              <a:rPr lang="en-US" sz="1250" b="1" i="1" err="1">
                <a:solidFill>
                  <a:srgbClr val="2E7DD1"/>
                </a:solidFill>
                <a:latin typeface="Arial" pitchFamily="34" charset="0"/>
                <a:ea typeface="Arial" pitchFamily="34" charset="-122"/>
                <a:cs typeface="Arial" pitchFamily="34" charset="-120"/>
              </a:rPr>
              <a:t>Lisez</a:t>
            </a:r>
            <a:r>
              <a:rPr lang="en-US" sz="1250" b="1" i="1">
                <a:solidFill>
                  <a:srgbClr val="2E7DD1"/>
                </a:solidFill>
                <a:latin typeface="Arial" pitchFamily="34" charset="0"/>
                <a:ea typeface="Arial" pitchFamily="34" charset="-122"/>
                <a:cs typeface="Arial" pitchFamily="34" charset="-120"/>
              </a:rPr>
              <a:t> avec attention la </a:t>
            </a:r>
            <a:r>
              <a:rPr lang="en-US" sz="1250" b="1" i="1" err="1">
                <a:solidFill>
                  <a:srgbClr val="2E7DD1"/>
                </a:solidFill>
                <a:latin typeface="Arial" pitchFamily="34" charset="0"/>
                <a:ea typeface="Arial" pitchFamily="34" charset="-122"/>
                <a:cs typeface="Arial" pitchFamily="34" charset="-120"/>
              </a:rPr>
              <a:t>partie</a:t>
            </a:r>
            <a:r>
              <a:rPr lang="en-US" sz="1250" b="1" i="1">
                <a:solidFill>
                  <a:srgbClr val="2E7DD1"/>
                </a:solidFill>
                <a:latin typeface="Arial" pitchFamily="34" charset="0"/>
                <a:ea typeface="Arial" pitchFamily="34" charset="-122"/>
                <a:cs typeface="Arial" pitchFamily="34" charset="-120"/>
              </a:rPr>
              <a:t> 2.</a:t>
            </a:r>
            <a:endParaRPr lang="en-US" sz="1250"/>
          </a:p>
        </p:txBody>
      </p:sp>
      <p:sp>
        <p:nvSpPr>
          <p:cNvPr id="21" name="Shape 16"/>
          <p:cNvSpPr/>
          <p:nvPr/>
        </p:nvSpPr>
        <p:spPr>
          <a:xfrm>
            <a:off x="6336792" y="2377440"/>
            <a:ext cx="5074920" cy="3063240"/>
          </a:xfrm>
          <a:prstGeom prst="roundRect">
            <a:avLst>
              <a:gd name="adj" fmla="val 2985"/>
            </a:avLst>
          </a:prstGeom>
          <a:solidFill>
            <a:srgbClr val="FFFFFF"/>
          </a:solidFill>
          <a:ln w="25400">
            <a:solidFill>
              <a:srgbClr val="6B4FD8"/>
            </a:solidFill>
            <a:prstDash val="solid"/>
          </a:ln>
          <a:effectLst>
            <a:outerShdw blurRad="88900" dist="38100" dir="8100000" algn="bl" rotWithShape="0">
              <a:srgbClr val="000000">
                <a:alpha val="13000"/>
              </a:srgbClr>
            </a:outerShdw>
          </a:effectLst>
        </p:spPr>
        <p:txBody>
          <a:bodyPr/>
          <a:lstStyle/>
          <a:p>
            <a:endParaRPr lang="fr-FR"/>
          </a:p>
        </p:txBody>
      </p:sp>
      <p:sp>
        <p:nvSpPr>
          <p:cNvPr id="22" name="Shape 17"/>
          <p:cNvSpPr/>
          <p:nvPr/>
        </p:nvSpPr>
        <p:spPr>
          <a:xfrm>
            <a:off x="6336792" y="2377440"/>
            <a:ext cx="5074920" cy="640080"/>
          </a:xfrm>
          <a:prstGeom prst="rect">
            <a:avLst/>
          </a:prstGeom>
          <a:solidFill>
            <a:srgbClr val="6B4FD8"/>
          </a:solidFill>
          <a:ln/>
        </p:spPr>
        <p:txBody>
          <a:bodyPr/>
          <a:lstStyle/>
          <a:p>
            <a:endParaRPr lang="fr-FR"/>
          </a:p>
        </p:txBody>
      </p:sp>
      <p:sp>
        <p:nvSpPr>
          <p:cNvPr id="23" name="Text 18"/>
          <p:cNvSpPr/>
          <p:nvPr/>
        </p:nvSpPr>
        <p:spPr>
          <a:xfrm>
            <a:off x="6519672" y="2377440"/>
            <a:ext cx="4754880" cy="640080"/>
          </a:xfrm>
          <a:prstGeom prst="rect">
            <a:avLst/>
          </a:prstGeom>
          <a:noFill/>
          <a:ln/>
        </p:spPr>
        <p:txBody>
          <a:bodyPr wrap="square" rtlCol="0" anchor="ctr"/>
          <a:lstStyle/>
          <a:p>
            <a:pPr marL="0" indent="0" algn="l">
              <a:buNone/>
            </a:pPr>
            <a:r>
              <a:rPr lang="en-US" sz="1800" b="1" kern="0" spc="200">
                <a:solidFill>
                  <a:srgbClr val="FFFFFF"/>
                </a:solidFill>
                <a:latin typeface="Arial" pitchFamily="34" charset="0"/>
                <a:ea typeface="Arial" pitchFamily="34" charset="-122"/>
                <a:cs typeface="Arial" pitchFamily="34" charset="-120"/>
              </a:rPr>
              <a:t>SECTION B</a:t>
            </a:r>
            <a:endParaRPr lang="en-US" sz="1800"/>
          </a:p>
        </p:txBody>
      </p:sp>
      <p:pic>
        <p:nvPicPr>
          <p:cNvPr id="24" name="Image 3" descr="assets/icons/globe_white.png"/>
          <p:cNvPicPr>
            <a:picLocks noChangeAspect="1"/>
          </p:cNvPicPr>
          <p:nvPr/>
        </p:nvPicPr>
        <p:blipFill>
          <a:blip r:embed="rId6"/>
          <a:stretch>
            <a:fillRect/>
          </a:stretch>
        </p:blipFill>
        <p:spPr>
          <a:xfrm>
            <a:off x="10771632" y="2542032"/>
            <a:ext cx="310896" cy="310896"/>
          </a:xfrm>
          <a:prstGeom prst="rect">
            <a:avLst/>
          </a:prstGeom>
        </p:spPr>
      </p:pic>
      <p:sp>
        <p:nvSpPr>
          <p:cNvPr id="25" name="Text 19"/>
          <p:cNvSpPr/>
          <p:nvPr/>
        </p:nvSpPr>
        <p:spPr>
          <a:xfrm>
            <a:off x="6519672" y="3154680"/>
            <a:ext cx="4754880" cy="365760"/>
          </a:xfrm>
          <a:prstGeom prst="rect">
            <a:avLst/>
          </a:prstGeom>
          <a:noFill/>
          <a:ln/>
        </p:spPr>
        <p:txBody>
          <a:bodyPr wrap="square" rtlCol="0" anchor="ctr"/>
          <a:lstStyle/>
          <a:p>
            <a:pPr marL="0" indent="0" algn="l">
              <a:buNone/>
            </a:pPr>
            <a:r>
              <a:rPr lang="en-US" sz="1600" b="1">
                <a:solidFill>
                  <a:srgbClr val="1A1A6E"/>
                </a:solidFill>
                <a:latin typeface="Arial" pitchFamily="34" charset="0"/>
                <a:ea typeface="Arial" pitchFamily="34" charset="-122"/>
                <a:cs typeface="Arial" pitchFamily="34" charset="-120"/>
              </a:rPr>
              <a:t>Je vends sur 2 CANAUX ou plus</a:t>
            </a:r>
            <a:endParaRPr lang="en-US" sz="1600"/>
          </a:p>
        </p:txBody>
      </p:sp>
      <p:sp>
        <p:nvSpPr>
          <p:cNvPr id="26" name="Text 20"/>
          <p:cNvSpPr/>
          <p:nvPr/>
        </p:nvSpPr>
        <p:spPr>
          <a:xfrm>
            <a:off x="6519672" y="3566160"/>
            <a:ext cx="4754880" cy="411480"/>
          </a:xfrm>
          <a:prstGeom prst="rect">
            <a:avLst/>
          </a:prstGeom>
          <a:noFill/>
          <a:ln/>
        </p:spPr>
        <p:txBody>
          <a:bodyPr wrap="square" lIns="91440" tIns="45720" rIns="91440" bIns="45720" rtlCol="0" anchor="ctr"/>
          <a:lstStyle/>
          <a:p>
            <a:r>
              <a:rPr lang="en-US" sz="1300" b="1" err="1">
                <a:solidFill>
                  <a:srgbClr val="222222"/>
                </a:solidFill>
                <a:latin typeface="Arial"/>
                <a:ea typeface="Arial" pitchFamily="34" charset="-122"/>
                <a:cs typeface="Arial"/>
              </a:rPr>
              <a:t>Concrètement</a:t>
            </a:r>
            <a:r>
              <a:rPr lang="en-US" sz="1300" b="1">
                <a:solidFill>
                  <a:srgbClr val="222222"/>
                </a:solidFill>
                <a:latin typeface="Arial"/>
                <a:ea typeface="Arial" pitchFamily="34" charset="-122"/>
                <a:cs typeface="Arial"/>
              </a:rPr>
              <a:t> : </a:t>
            </a:r>
            <a:r>
              <a:rPr lang="en-US" sz="1300">
                <a:solidFill>
                  <a:srgbClr val="222222"/>
                </a:solidFill>
                <a:latin typeface="Arial"/>
                <a:ea typeface="Arial" pitchFamily="34" charset="-122"/>
                <a:cs typeface="Arial"/>
              </a:rPr>
              <a:t>Un canal + au </a:t>
            </a:r>
            <a:r>
              <a:rPr lang="en-US" sz="1300" err="1">
                <a:solidFill>
                  <a:srgbClr val="222222"/>
                </a:solidFill>
                <a:latin typeface="Arial"/>
                <a:ea typeface="Arial" pitchFamily="34" charset="-122"/>
                <a:cs typeface="Arial"/>
              </a:rPr>
              <a:t>moins</a:t>
            </a:r>
            <a:r>
              <a:rPr lang="en-US" sz="1300">
                <a:solidFill>
                  <a:srgbClr val="222222"/>
                </a:solidFill>
                <a:latin typeface="Arial"/>
                <a:ea typeface="Arial" pitchFamily="34" charset="-122"/>
                <a:cs typeface="Arial"/>
              </a:rPr>
              <a:t> un </a:t>
            </a:r>
            <a:r>
              <a:rPr lang="en-US" sz="1300" err="1">
                <a:solidFill>
                  <a:srgbClr val="222222"/>
                </a:solidFill>
                <a:latin typeface="Arial"/>
                <a:ea typeface="Arial" pitchFamily="34" charset="-122"/>
                <a:cs typeface="Arial"/>
              </a:rPr>
              <a:t>autre</a:t>
            </a:r>
            <a:r>
              <a:rPr lang="en-US" sz="1300">
                <a:solidFill>
                  <a:srgbClr val="222222"/>
                </a:solidFill>
                <a:latin typeface="Arial"/>
                <a:ea typeface="Arial" pitchFamily="34" charset="-122"/>
                <a:cs typeface="Arial"/>
              </a:rPr>
              <a:t> pays (FR, ES, IT, BE, PT).</a:t>
            </a:r>
            <a:endParaRPr lang="en-US" sz="1300">
              <a:latin typeface="Arial"/>
              <a:cs typeface="Arial"/>
            </a:endParaRPr>
          </a:p>
        </p:txBody>
      </p:sp>
      <p:sp>
        <p:nvSpPr>
          <p:cNvPr id="27" name="Text 21"/>
          <p:cNvSpPr/>
          <p:nvPr/>
        </p:nvSpPr>
        <p:spPr>
          <a:xfrm>
            <a:off x="6519672" y="4069080"/>
            <a:ext cx="4754880" cy="548640"/>
          </a:xfrm>
          <a:prstGeom prst="rect">
            <a:avLst/>
          </a:prstGeom>
          <a:noFill/>
          <a:ln/>
        </p:spPr>
        <p:txBody>
          <a:bodyPr wrap="square" rtlCol="0" anchor="t"/>
          <a:lstStyle/>
          <a:p>
            <a:pPr marL="0" indent="0" algn="l">
              <a:buNone/>
            </a:pPr>
            <a:r>
              <a:rPr lang="en-US" sz="1300">
                <a:solidFill>
                  <a:srgbClr val="222222"/>
                </a:solidFill>
                <a:latin typeface="Arial" pitchFamily="34" charset="0"/>
                <a:ea typeface="Arial" pitchFamily="34" charset="-122"/>
                <a:cs typeface="Arial" pitchFamily="34" charset="-120"/>
              </a:rPr>
              <a:t>Vous devez renseigner les </a:t>
            </a:r>
            <a:r>
              <a:rPr lang="en-US" sz="1300" b="1">
                <a:solidFill>
                  <a:srgbClr val="6B4FD8"/>
                </a:solidFill>
                <a:latin typeface="Arial" pitchFamily="34" charset="0"/>
                <a:ea typeface="Arial" pitchFamily="34" charset="-122"/>
                <a:cs typeface="Arial" pitchFamily="34" charset="-120"/>
              </a:rPr>
              <a:t>champs contextualisés par canal</a:t>
            </a:r>
            <a:r>
              <a:rPr lang="en-US" sz="1300">
                <a:solidFill>
                  <a:srgbClr val="222222"/>
                </a:solidFill>
                <a:latin typeface="Arial" pitchFamily="34" charset="0"/>
                <a:ea typeface="Arial" pitchFamily="34" charset="-122"/>
                <a:cs typeface="Arial" pitchFamily="34" charset="-120"/>
              </a:rPr>
              <a:t> — sans oublier le prix par défaut.</a:t>
            </a:r>
            <a:endParaRPr lang="en-US" sz="1300"/>
          </a:p>
        </p:txBody>
      </p:sp>
      <p:sp>
        <p:nvSpPr>
          <p:cNvPr id="28" name="Text 22"/>
          <p:cNvSpPr/>
          <p:nvPr/>
        </p:nvSpPr>
        <p:spPr>
          <a:xfrm>
            <a:off x="6519672" y="4892040"/>
            <a:ext cx="4754880" cy="365760"/>
          </a:xfrm>
          <a:prstGeom prst="rect">
            <a:avLst/>
          </a:prstGeom>
          <a:noFill/>
          <a:ln/>
        </p:spPr>
        <p:txBody>
          <a:bodyPr wrap="square" rtlCol="0" anchor="ctr"/>
          <a:lstStyle/>
          <a:p>
            <a:pPr marL="0" indent="0" algn="l">
              <a:buNone/>
            </a:pPr>
            <a:r>
              <a:rPr lang="en-US" sz="1250" b="1" i="1">
                <a:solidFill>
                  <a:srgbClr val="6B4FD8"/>
                </a:solidFill>
                <a:latin typeface="Arial" pitchFamily="34" charset="0"/>
                <a:ea typeface="Arial" pitchFamily="34" charset="-122"/>
                <a:cs typeface="Arial" pitchFamily="34" charset="-120"/>
              </a:rPr>
              <a:t>→ </a:t>
            </a:r>
            <a:r>
              <a:rPr lang="en-US" sz="1250" b="1" i="1" err="1">
                <a:solidFill>
                  <a:srgbClr val="6B4FD8"/>
                </a:solidFill>
                <a:latin typeface="Arial" pitchFamily="34" charset="0"/>
                <a:ea typeface="Arial" pitchFamily="34" charset="-122"/>
                <a:cs typeface="Arial" pitchFamily="34" charset="-120"/>
              </a:rPr>
              <a:t>Lisez</a:t>
            </a:r>
            <a:r>
              <a:rPr lang="en-US" sz="1250" b="1" i="1">
                <a:solidFill>
                  <a:srgbClr val="6B4FD8"/>
                </a:solidFill>
                <a:latin typeface="Arial" pitchFamily="34" charset="0"/>
                <a:ea typeface="Arial" pitchFamily="34" charset="-122"/>
                <a:cs typeface="Arial" pitchFamily="34" charset="-120"/>
              </a:rPr>
              <a:t> avec attention la </a:t>
            </a:r>
            <a:r>
              <a:rPr lang="en-US" sz="1250" b="1" i="1" err="1">
                <a:solidFill>
                  <a:srgbClr val="6B4FD8"/>
                </a:solidFill>
                <a:latin typeface="Arial" pitchFamily="34" charset="0"/>
                <a:ea typeface="Arial" pitchFamily="34" charset="-122"/>
                <a:cs typeface="Arial" pitchFamily="34" charset="-120"/>
              </a:rPr>
              <a:t>Partie</a:t>
            </a:r>
            <a:r>
              <a:rPr lang="en-US" sz="1250" b="1" i="1">
                <a:solidFill>
                  <a:srgbClr val="6B4FD8"/>
                </a:solidFill>
                <a:latin typeface="Arial" pitchFamily="34" charset="0"/>
                <a:ea typeface="Arial" pitchFamily="34" charset="-122"/>
                <a:cs typeface="Arial" pitchFamily="34" charset="-120"/>
              </a:rPr>
              <a:t> 3</a:t>
            </a:r>
            <a:endParaRPr lang="en-US" sz="125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flag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2E7DD1"/>
                </a:solidFill>
                <a:latin typeface="Arial" pitchFamily="34" charset="0"/>
                <a:ea typeface="Arial" pitchFamily="34" charset="-122"/>
                <a:cs typeface="Arial" pitchFamily="34" charset="-120"/>
              </a:rPr>
              <a:t>PARTIE 2 · JE VENDS SUR UN SEUL PAYS</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A1 · Les 4 champs à renseigner</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48640"/>
          </a:xfrm>
          <a:prstGeom prst="rect">
            <a:avLst/>
          </a:prstGeom>
          <a:noFill/>
          <a:ln/>
        </p:spPr>
        <p:txBody>
          <a:bodyPr wrap="square" rtlCol="0" anchor="ctr"/>
          <a:lstStyle/>
          <a:p>
            <a:pPr marL="0" indent="0" algn="l">
              <a:buNone/>
            </a:pPr>
            <a:r>
              <a:rPr lang="en-US" sz="1400" b="1">
                <a:solidFill>
                  <a:srgbClr val="2E7DD1"/>
                </a:solidFill>
                <a:latin typeface="Arial" pitchFamily="34" charset="0"/>
                <a:ea typeface="Arial" pitchFamily="34" charset="-122"/>
                <a:cs typeface="Arial" pitchFamily="34" charset="-120"/>
              </a:rPr>
              <a:t>Vous ne vendez que sur la France ? </a:t>
            </a:r>
            <a:r>
              <a:rPr lang="en-US" sz="1400">
                <a:solidFill>
                  <a:srgbClr val="222222"/>
                </a:solidFill>
                <a:latin typeface="Arial" pitchFamily="34" charset="0"/>
                <a:ea typeface="Arial" pitchFamily="34" charset="-122"/>
                <a:cs typeface="Arial" pitchFamily="34" charset="-120"/>
              </a:rPr>
              <a:t>Le fonctionnement est identique aux soldes d'hiver : seules les dates changent. Renseignez ces 4 champs dans votre flux offre.</a:t>
            </a:r>
            <a:endParaRPr lang="en-US" sz="1400"/>
          </a:p>
        </p:txBody>
      </p:sp>
      <p:sp>
        <p:nvSpPr>
          <p:cNvPr id="13" name="Shape 9"/>
          <p:cNvSpPr/>
          <p:nvPr/>
        </p:nvSpPr>
        <p:spPr>
          <a:xfrm>
            <a:off x="777240" y="2377440"/>
            <a:ext cx="10634472" cy="658368"/>
          </a:xfrm>
          <a:prstGeom prst="roundRect">
            <a:avLst>
              <a:gd name="adj" fmla="val 6944"/>
            </a:avLst>
          </a:prstGeom>
          <a:solidFill>
            <a:srgbClr val="FBFBFD"/>
          </a:solidFill>
          <a:ln w="12700">
            <a:solidFill>
              <a:srgbClr val="DCE6F4"/>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960120" y="2523744"/>
            <a:ext cx="2743200" cy="365760"/>
          </a:xfrm>
          <a:prstGeom prst="rect">
            <a:avLst/>
          </a:prstGeom>
          <a:solidFill>
            <a:srgbClr val="1A1A6E"/>
          </a:solidFill>
          <a:ln/>
        </p:spPr>
        <p:txBody>
          <a:bodyPr/>
          <a:lstStyle/>
          <a:p>
            <a:endParaRPr lang="fr-FR"/>
          </a:p>
        </p:txBody>
      </p:sp>
      <p:sp>
        <p:nvSpPr>
          <p:cNvPr id="15" name="Text 11"/>
          <p:cNvSpPr/>
          <p:nvPr/>
        </p:nvSpPr>
        <p:spPr>
          <a:xfrm>
            <a:off x="960120" y="2523744"/>
            <a:ext cx="2743200" cy="365760"/>
          </a:xfrm>
          <a:prstGeom prst="rect">
            <a:avLst/>
          </a:prstGeom>
          <a:noFill/>
          <a:ln/>
        </p:spPr>
        <p:txBody>
          <a:bodyPr wrap="square" rtlCol="0" anchor="ctr"/>
          <a:lstStyle/>
          <a:p>
            <a:pPr marL="0" indent="0" algn="ctr">
              <a:buNone/>
            </a:pPr>
            <a:r>
              <a:rPr lang="en-US" sz="1300" b="1">
                <a:solidFill>
                  <a:srgbClr val="FFFFFF"/>
                </a:solidFill>
                <a:latin typeface="Consolas" pitchFamily="34" charset="0"/>
                <a:ea typeface="Consolas" pitchFamily="34" charset="-122"/>
                <a:cs typeface="Consolas" pitchFamily="34" charset="-120"/>
              </a:rPr>
              <a:t>price</a:t>
            </a:r>
            <a:endParaRPr lang="en-US" sz="1300"/>
          </a:p>
        </p:txBody>
      </p:sp>
      <p:sp>
        <p:nvSpPr>
          <p:cNvPr id="16" name="Text 12"/>
          <p:cNvSpPr/>
          <p:nvPr/>
        </p:nvSpPr>
        <p:spPr>
          <a:xfrm>
            <a:off x="3886200" y="2377440"/>
            <a:ext cx="5120640" cy="658368"/>
          </a:xfrm>
          <a:prstGeom prst="rect">
            <a:avLst/>
          </a:prstGeom>
          <a:noFill/>
          <a:ln/>
        </p:spPr>
        <p:txBody>
          <a:bodyPr wrap="square" rtlCol="0" anchor="ctr"/>
          <a:lstStyle/>
          <a:p>
            <a:pPr marL="0" indent="0" algn="l">
              <a:buNone/>
            </a:pPr>
            <a:r>
              <a:rPr lang="en-US" sz="1250">
                <a:solidFill>
                  <a:srgbClr val="222222"/>
                </a:solidFill>
                <a:latin typeface="Arial" pitchFamily="34" charset="0"/>
                <a:ea typeface="Arial" pitchFamily="34" charset="-122"/>
                <a:cs typeface="Arial" pitchFamily="34" charset="-120"/>
              </a:rPr>
              <a:t>Le prix barré (prix fort), avant remise.</a:t>
            </a:r>
            <a:endParaRPr lang="en-US" sz="1250"/>
          </a:p>
        </p:txBody>
      </p:sp>
      <p:sp>
        <p:nvSpPr>
          <p:cNvPr id="17" name="Shape 13"/>
          <p:cNvSpPr/>
          <p:nvPr/>
        </p:nvSpPr>
        <p:spPr>
          <a:xfrm>
            <a:off x="9144000" y="2523744"/>
            <a:ext cx="2240280" cy="365760"/>
          </a:xfrm>
          <a:prstGeom prst="rect">
            <a:avLst/>
          </a:prstGeom>
          <a:solidFill>
            <a:srgbClr val="EAF0FA"/>
          </a:solidFill>
          <a:ln/>
        </p:spPr>
        <p:txBody>
          <a:bodyPr/>
          <a:lstStyle/>
          <a:p>
            <a:endParaRPr lang="fr-FR"/>
          </a:p>
        </p:txBody>
      </p:sp>
      <p:sp>
        <p:nvSpPr>
          <p:cNvPr id="18" name="Text 14"/>
          <p:cNvSpPr/>
          <p:nvPr/>
        </p:nvSpPr>
        <p:spPr>
          <a:xfrm>
            <a:off x="9144000" y="2523744"/>
            <a:ext cx="2240280" cy="365760"/>
          </a:xfrm>
          <a:prstGeom prst="rect">
            <a:avLst/>
          </a:prstGeom>
          <a:noFill/>
          <a:ln/>
        </p:spPr>
        <p:txBody>
          <a:bodyPr wrap="square" rtlCol="0" anchor="ctr"/>
          <a:lstStyle/>
          <a:p>
            <a:pPr marL="0" indent="0" algn="ctr">
              <a:buNone/>
            </a:pPr>
            <a:r>
              <a:rPr lang="en-US" sz="1250" b="1">
                <a:solidFill>
                  <a:srgbClr val="2E7DD1"/>
                </a:solidFill>
                <a:latin typeface="Consolas" pitchFamily="34" charset="0"/>
                <a:ea typeface="Consolas" pitchFamily="34" charset="-122"/>
                <a:cs typeface="Consolas" pitchFamily="34" charset="-120"/>
              </a:rPr>
              <a:t>Ex. 20,00 €</a:t>
            </a:r>
            <a:endParaRPr lang="en-US" sz="1250"/>
          </a:p>
        </p:txBody>
      </p:sp>
      <p:sp>
        <p:nvSpPr>
          <p:cNvPr id="19" name="Shape 15"/>
          <p:cNvSpPr/>
          <p:nvPr/>
        </p:nvSpPr>
        <p:spPr>
          <a:xfrm>
            <a:off x="777240" y="3127248"/>
            <a:ext cx="10634472" cy="658368"/>
          </a:xfrm>
          <a:prstGeom prst="roundRect">
            <a:avLst>
              <a:gd name="adj" fmla="val 6944"/>
            </a:avLst>
          </a:prstGeom>
          <a:solidFill>
            <a:srgbClr val="FBFBFD"/>
          </a:solidFill>
          <a:ln w="12700">
            <a:solidFill>
              <a:srgbClr val="DCE6F4"/>
            </a:solidFill>
            <a:prstDash val="solid"/>
          </a:ln>
          <a:effectLst>
            <a:outerShdw blurRad="63500" dist="25400" dir="8100000" algn="bl" rotWithShape="0">
              <a:srgbClr val="000000">
                <a:alpha val="10000"/>
              </a:srgbClr>
            </a:outerShdw>
          </a:effectLst>
        </p:spPr>
        <p:txBody>
          <a:bodyPr/>
          <a:lstStyle/>
          <a:p>
            <a:endParaRPr lang="fr-FR"/>
          </a:p>
        </p:txBody>
      </p:sp>
      <p:sp>
        <p:nvSpPr>
          <p:cNvPr id="20" name="Shape 16"/>
          <p:cNvSpPr/>
          <p:nvPr/>
        </p:nvSpPr>
        <p:spPr>
          <a:xfrm>
            <a:off x="960120" y="3273552"/>
            <a:ext cx="2743200" cy="365760"/>
          </a:xfrm>
          <a:prstGeom prst="rect">
            <a:avLst/>
          </a:prstGeom>
          <a:solidFill>
            <a:srgbClr val="1A1A6E"/>
          </a:solidFill>
          <a:ln/>
        </p:spPr>
        <p:txBody>
          <a:bodyPr/>
          <a:lstStyle/>
          <a:p>
            <a:endParaRPr lang="fr-FR"/>
          </a:p>
        </p:txBody>
      </p:sp>
      <p:sp>
        <p:nvSpPr>
          <p:cNvPr id="21" name="Text 17"/>
          <p:cNvSpPr/>
          <p:nvPr/>
        </p:nvSpPr>
        <p:spPr>
          <a:xfrm>
            <a:off x="960120" y="3273552"/>
            <a:ext cx="2743200" cy="365760"/>
          </a:xfrm>
          <a:prstGeom prst="rect">
            <a:avLst/>
          </a:prstGeom>
          <a:noFill/>
          <a:ln/>
        </p:spPr>
        <p:txBody>
          <a:bodyPr wrap="square" rtlCol="0" anchor="ctr"/>
          <a:lstStyle/>
          <a:p>
            <a:pPr marL="0" indent="0" algn="ctr">
              <a:buNone/>
            </a:pPr>
            <a:r>
              <a:rPr lang="en-US" sz="1300" b="1">
                <a:solidFill>
                  <a:srgbClr val="FFFFFF"/>
                </a:solidFill>
                <a:latin typeface="Consolas" pitchFamily="34" charset="0"/>
                <a:ea typeface="Consolas" pitchFamily="34" charset="-122"/>
                <a:cs typeface="Consolas" pitchFamily="34" charset="-120"/>
              </a:rPr>
              <a:t>discount-price</a:t>
            </a:r>
            <a:endParaRPr lang="en-US" sz="1300"/>
          </a:p>
        </p:txBody>
      </p:sp>
      <p:sp>
        <p:nvSpPr>
          <p:cNvPr id="22" name="Text 18"/>
          <p:cNvSpPr/>
          <p:nvPr/>
        </p:nvSpPr>
        <p:spPr>
          <a:xfrm>
            <a:off x="3886200" y="3127248"/>
            <a:ext cx="5120640" cy="658368"/>
          </a:xfrm>
          <a:prstGeom prst="rect">
            <a:avLst/>
          </a:prstGeom>
          <a:noFill/>
          <a:ln/>
        </p:spPr>
        <p:txBody>
          <a:bodyPr wrap="square" rtlCol="0" anchor="ctr"/>
          <a:lstStyle/>
          <a:p>
            <a:pPr marL="0" indent="0" algn="l">
              <a:buNone/>
            </a:pPr>
            <a:r>
              <a:rPr lang="en-US" sz="1250">
                <a:solidFill>
                  <a:srgbClr val="222222"/>
                </a:solidFill>
                <a:latin typeface="Arial" pitchFamily="34" charset="0"/>
                <a:ea typeface="Arial" pitchFamily="34" charset="-122"/>
                <a:cs typeface="Arial" pitchFamily="34" charset="-120"/>
              </a:rPr>
              <a:t>Le prix remisé qui s'applique pendant les soldes.</a:t>
            </a:r>
            <a:endParaRPr lang="en-US" sz="1250"/>
          </a:p>
        </p:txBody>
      </p:sp>
      <p:sp>
        <p:nvSpPr>
          <p:cNvPr id="23" name="Shape 19"/>
          <p:cNvSpPr/>
          <p:nvPr/>
        </p:nvSpPr>
        <p:spPr>
          <a:xfrm>
            <a:off x="9144000" y="3273552"/>
            <a:ext cx="2240280" cy="365760"/>
          </a:xfrm>
          <a:prstGeom prst="rect">
            <a:avLst/>
          </a:prstGeom>
          <a:solidFill>
            <a:srgbClr val="EAF0FA"/>
          </a:solidFill>
          <a:ln/>
        </p:spPr>
        <p:txBody>
          <a:bodyPr/>
          <a:lstStyle/>
          <a:p>
            <a:endParaRPr lang="fr-FR"/>
          </a:p>
        </p:txBody>
      </p:sp>
      <p:sp>
        <p:nvSpPr>
          <p:cNvPr id="24" name="Text 20"/>
          <p:cNvSpPr/>
          <p:nvPr/>
        </p:nvSpPr>
        <p:spPr>
          <a:xfrm>
            <a:off x="9144000" y="3273552"/>
            <a:ext cx="2240280" cy="365760"/>
          </a:xfrm>
          <a:prstGeom prst="rect">
            <a:avLst/>
          </a:prstGeom>
          <a:noFill/>
          <a:ln/>
        </p:spPr>
        <p:txBody>
          <a:bodyPr wrap="square" rtlCol="0" anchor="ctr"/>
          <a:lstStyle/>
          <a:p>
            <a:pPr marL="0" indent="0" algn="ctr">
              <a:buNone/>
            </a:pPr>
            <a:r>
              <a:rPr lang="en-US" sz="1250" b="1">
                <a:solidFill>
                  <a:srgbClr val="2E7DD1"/>
                </a:solidFill>
                <a:latin typeface="Consolas" pitchFamily="34" charset="0"/>
                <a:ea typeface="Consolas" pitchFamily="34" charset="-122"/>
                <a:cs typeface="Consolas" pitchFamily="34" charset="-120"/>
              </a:rPr>
              <a:t>Ex. 15,00 €</a:t>
            </a:r>
            <a:endParaRPr lang="en-US" sz="1250"/>
          </a:p>
        </p:txBody>
      </p:sp>
      <p:sp>
        <p:nvSpPr>
          <p:cNvPr id="25" name="Shape 21"/>
          <p:cNvSpPr/>
          <p:nvPr/>
        </p:nvSpPr>
        <p:spPr>
          <a:xfrm>
            <a:off x="777240" y="3877056"/>
            <a:ext cx="10634472" cy="658368"/>
          </a:xfrm>
          <a:prstGeom prst="roundRect">
            <a:avLst>
              <a:gd name="adj" fmla="val 6944"/>
            </a:avLst>
          </a:prstGeom>
          <a:solidFill>
            <a:srgbClr val="FBFBFD"/>
          </a:solidFill>
          <a:ln w="12700">
            <a:solidFill>
              <a:srgbClr val="DCE6F4"/>
            </a:solidFill>
            <a:prstDash val="solid"/>
          </a:ln>
          <a:effectLst>
            <a:outerShdw blurRad="63500" dist="25400" dir="8100000" algn="bl" rotWithShape="0">
              <a:srgbClr val="000000">
                <a:alpha val="10000"/>
              </a:srgbClr>
            </a:outerShdw>
          </a:effectLst>
        </p:spPr>
        <p:txBody>
          <a:bodyPr/>
          <a:lstStyle/>
          <a:p>
            <a:endParaRPr lang="fr-FR"/>
          </a:p>
        </p:txBody>
      </p:sp>
      <p:sp>
        <p:nvSpPr>
          <p:cNvPr id="26" name="Shape 22"/>
          <p:cNvSpPr/>
          <p:nvPr/>
        </p:nvSpPr>
        <p:spPr>
          <a:xfrm>
            <a:off x="960120" y="4023360"/>
            <a:ext cx="2743200" cy="365760"/>
          </a:xfrm>
          <a:prstGeom prst="rect">
            <a:avLst/>
          </a:prstGeom>
          <a:solidFill>
            <a:srgbClr val="1A1A6E"/>
          </a:solidFill>
          <a:ln/>
        </p:spPr>
        <p:txBody>
          <a:bodyPr/>
          <a:lstStyle/>
          <a:p>
            <a:endParaRPr lang="fr-FR"/>
          </a:p>
        </p:txBody>
      </p:sp>
      <p:sp>
        <p:nvSpPr>
          <p:cNvPr id="27" name="Text 23"/>
          <p:cNvSpPr/>
          <p:nvPr/>
        </p:nvSpPr>
        <p:spPr>
          <a:xfrm>
            <a:off x="960120" y="4023360"/>
            <a:ext cx="2743200" cy="365760"/>
          </a:xfrm>
          <a:prstGeom prst="rect">
            <a:avLst/>
          </a:prstGeom>
          <a:noFill/>
          <a:ln/>
        </p:spPr>
        <p:txBody>
          <a:bodyPr wrap="square" rtlCol="0" anchor="ctr"/>
          <a:lstStyle/>
          <a:p>
            <a:pPr marL="0" indent="0" algn="ctr">
              <a:buNone/>
            </a:pPr>
            <a:r>
              <a:rPr lang="en-US" sz="1300" b="1">
                <a:solidFill>
                  <a:srgbClr val="FFFFFF"/>
                </a:solidFill>
                <a:latin typeface="Consolas" pitchFamily="34" charset="0"/>
                <a:ea typeface="Consolas" pitchFamily="34" charset="-122"/>
                <a:cs typeface="Consolas" pitchFamily="34" charset="-120"/>
              </a:rPr>
              <a:t>discount-start-date</a:t>
            </a:r>
            <a:endParaRPr lang="en-US" sz="1300"/>
          </a:p>
        </p:txBody>
      </p:sp>
      <p:sp>
        <p:nvSpPr>
          <p:cNvPr id="28" name="Text 24"/>
          <p:cNvSpPr/>
          <p:nvPr/>
        </p:nvSpPr>
        <p:spPr>
          <a:xfrm>
            <a:off x="3886200" y="3877056"/>
            <a:ext cx="5120640" cy="658368"/>
          </a:xfrm>
          <a:prstGeom prst="rect">
            <a:avLst/>
          </a:prstGeom>
          <a:noFill/>
          <a:ln/>
        </p:spPr>
        <p:txBody>
          <a:bodyPr wrap="square" rtlCol="0" anchor="ctr"/>
          <a:lstStyle/>
          <a:p>
            <a:pPr marL="0" indent="0" algn="l">
              <a:buNone/>
            </a:pPr>
            <a:r>
              <a:rPr lang="en-US" sz="1250">
                <a:solidFill>
                  <a:srgbClr val="222222"/>
                </a:solidFill>
                <a:latin typeface="Arial" pitchFamily="34" charset="0"/>
                <a:ea typeface="Arial" pitchFamily="34" charset="-122"/>
                <a:cs typeface="Arial" pitchFamily="34" charset="-120"/>
              </a:rPr>
              <a:t>La date de début des soldes France.</a:t>
            </a:r>
            <a:endParaRPr lang="en-US" sz="1250"/>
          </a:p>
        </p:txBody>
      </p:sp>
      <p:sp>
        <p:nvSpPr>
          <p:cNvPr id="29" name="Shape 25"/>
          <p:cNvSpPr/>
          <p:nvPr/>
        </p:nvSpPr>
        <p:spPr>
          <a:xfrm>
            <a:off x="9144000" y="4023360"/>
            <a:ext cx="2240280" cy="365760"/>
          </a:xfrm>
          <a:prstGeom prst="rect">
            <a:avLst/>
          </a:prstGeom>
          <a:solidFill>
            <a:srgbClr val="EAF0FA"/>
          </a:solidFill>
          <a:ln/>
        </p:spPr>
        <p:txBody>
          <a:bodyPr/>
          <a:lstStyle/>
          <a:p>
            <a:endParaRPr lang="fr-FR"/>
          </a:p>
        </p:txBody>
      </p:sp>
      <p:sp>
        <p:nvSpPr>
          <p:cNvPr id="30" name="Text 26"/>
          <p:cNvSpPr/>
          <p:nvPr/>
        </p:nvSpPr>
        <p:spPr>
          <a:xfrm>
            <a:off x="9144000" y="4023360"/>
            <a:ext cx="2240280" cy="365760"/>
          </a:xfrm>
          <a:prstGeom prst="rect">
            <a:avLst/>
          </a:prstGeom>
          <a:noFill/>
          <a:ln/>
        </p:spPr>
        <p:txBody>
          <a:bodyPr wrap="square" rtlCol="0" anchor="ctr"/>
          <a:lstStyle/>
          <a:p>
            <a:pPr marL="0" indent="0" algn="ctr">
              <a:buNone/>
            </a:pPr>
            <a:r>
              <a:rPr lang="en-US" sz="1250" b="1">
                <a:solidFill>
                  <a:srgbClr val="2E7DD1"/>
                </a:solidFill>
                <a:latin typeface="Consolas" pitchFamily="34" charset="0"/>
                <a:ea typeface="Consolas" pitchFamily="34" charset="-122"/>
                <a:cs typeface="Consolas" pitchFamily="34" charset="-120"/>
              </a:rPr>
              <a:t>2026-06-24</a:t>
            </a:r>
            <a:endParaRPr lang="en-US" sz="1250"/>
          </a:p>
        </p:txBody>
      </p:sp>
      <p:sp>
        <p:nvSpPr>
          <p:cNvPr id="31" name="Shape 27"/>
          <p:cNvSpPr/>
          <p:nvPr/>
        </p:nvSpPr>
        <p:spPr>
          <a:xfrm>
            <a:off x="777240" y="4626864"/>
            <a:ext cx="10634472" cy="658368"/>
          </a:xfrm>
          <a:prstGeom prst="roundRect">
            <a:avLst>
              <a:gd name="adj" fmla="val 6944"/>
            </a:avLst>
          </a:prstGeom>
          <a:solidFill>
            <a:srgbClr val="FBFBFD"/>
          </a:solidFill>
          <a:ln w="12700">
            <a:solidFill>
              <a:srgbClr val="DCE6F4"/>
            </a:solidFill>
            <a:prstDash val="solid"/>
          </a:ln>
          <a:effectLst>
            <a:outerShdw blurRad="63500" dist="25400" dir="8100000" algn="bl" rotWithShape="0">
              <a:srgbClr val="000000">
                <a:alpha val="10000"/>
              </a:srgbClr>
            </a:outerShdw>
          </a:effectLst>
        </p:spPr>
        <p:txBody>
          <a:bodyPr/>
          <a:lstStyle/>
          <a:p>
            <a:endParaRPr lang="fr-FR"/>
          </a:p>
        </p:txBody>
      </p:sp>
      <p:sp>
        <p:nvSpPr>
          <p:cNvPr id="32" name="Shape 28"/>
          <p:cNvSpPr/>
          <p:nvPr/>
        </p:nvSpPr>
        <p:spPr>
          <a:xfrm>
            <a:off x="960120" y="4773168"/>
            <a:ext cx="2743200" cy="365760"/>
          </a:xfrm>
          <a:prstGeom prst="rect">
            <a:avLst/>
          </a:prstGeom>
          <a:solidFill>
            <a:srgbClr val="1A1A6E"/>
          </a:solidFill>
          <a:ln/>
        </p:spPr>
        <p:txBody>
          <a:bodyPr/>
          <a:lstStyle/>
          <a:p>
            <a:endParaRPr lang="fr-FR"/>
          </a:p>
        </p:txBody>
      </p:sp>
      <p:sp>
        <p:nvSpPr>
          <p:cNvPr id="33" name="Text 29"/>
          <p:cNvSpPr/>
          <p:nvPr/>
        </p:nvSpPr>
        <p:spPr>
          <a:xfrm>
            <a:off x="960120" y="4773168"/>
            <a:ext cx="2743200" cy="365760"/>
          </a:xfrm>
          <a:prstGeom prst="rect">
            <a:avLst/>
          </a:prstGeom>
          <a:noFill/>
          <a:ln/>
        </p:spPr>
        <p:txBody>
          <a:bodyPr wrap="square" rtlCol="0" anchor="ctr"/>
          <a:lstStyle/>
          <a:p>
            <a:pPr marL="0" indent="0" algn="ctr">
              <a:buNone/>
            </a:pPr>
            <a:r>
              <a:rPr lang="en-US" sz="1300" b="1">
                <a:solidFill>
                  <a:srgbClr val="FFFFFF"/>
                </a:solidFill>
                <a:latin typeface="Consolas" pitchFamily="34" charset="0"/>
                <a:ea typeface="Consolas" pitchFamily="34" charset="-122"/>
                <a:cs typeface="Consolas" pitchFamily="34" charset="-120"/>
              </a:rPr>
              <a:t>discount-end-date</a:t>
            </a:r>
            <a:endParaRPr lang="en-US" sz="1300"/>
          </a:p>
        </p:txBody>
      </p:sp>
      <p:sp>
        <p:nvSpPr>
          <p:cNvPr id="34" name="Text 30"/>
          <p:cNvSpPr/>
          <p:nvPr/>
        </p:nvSpPr>
        <p:spPr>
          <a:xfrm>
            <a:off x="3886200" y="4626864"/>
            <a:ext cx="5120640" cy="658368"/>
          </a:xfrm>
          <a:prstGeom prst="rect">
            <a:avLst/>
          </a:prstGeom>
          <a:noFill/>
          <a:ln/>
        </p:spPr>
        <p:txBody>
          <a:bodyPr wrap="square" rtlCol="0" anchor="ctr"/>
          <a:lstStyle/>
          <a:p>
            <a:pPr marL="0" indent="0" algn="l">
              <a:buNone/>
            </a:pPr>
            <a:r>
              <a:rPr lang="en-US" sz="1250">
                <a:solidFill>
                  <a:srgbClr val="222222"/>
                </a:solidFill>
                <a:latin typeface="Arial" pitchFamily="34" charset="0"/>
                <a:ea typeface="Arial" pitchFamily="34" charset="-122"/>
                <a:cs typeface="Arial" pitchFamily="34" charset="-120"/>
              </a:rPr>
              <a:t>La date de fin des soldes France.</a:t>
            </a:r>
            <a:endParaRPr lang="en-US" sz="1250"/>
          </a:p>
        </p:txBody>
      </p:sp>
      <p:sp>
        <p:nvSpPr>
          <p:cNvPr id="35" name="Shape 31"/>
          <p:cNvSpPr/>
          <p:nvPr/>
        </p:nvSpPr>
        <p:spPr>
          <a:xfrm>
            <a:off x="9144000" y="4773168"/>
            <a:ext cx="2240280" cy="365760"/>
          </a:xfrm>
          <a:prstGeom prst="rect">
            <a:avLst/>
          </a:prstGeom>
          <a:solidFill>
            <a:srgbClr val="EAF0FA"/>
          </a:solidFill>
          <a:ln/>
        </p:spPr>
        <p:txBody>
          <a:bodyPr/>
          <a:lstStyle/>
          <a:p>
            <a:endParaRPr lang="fr-FR"/>
          </a:p>
        </p:txBody>
      </p:sp>
      <p:sp>
        <p:nvSpPr>
          <p:cNvPr id="36" name="Text 32"/>
          <p:cNvSpPr/>
          <p:nvPr/>
        </p:nvSpPr>
        <p:spPr>
          <a:xfrm>
            <a:off x="9144000" y="4773168"/>
            <a:ext cx="2240280" cy="365760"/>
          </a:xfrm>
          <a:prstGeom prst="rect">
            <a:avLst/>
          </a:prstGeom>
          <a:noFill/>
          <a:ln/>
        </p:spPr>
        <p:txBody>
          <a:bodyPr wrap="square" rtlCol="0" anchor="ctr"/>
          <a:lstStyle/>
          <a:p>
            <a:pPr marL="0" indent="0" algn="ctr">
              <a:buNone/>
            </a:pPr>
            <a:r>
              <a:rPr lang="en-US" sz="1250" b="1">
                <a:solidFill>
                  <a:srgbClr val="2E7DD1"/>
                </a:solidFill>
                <a:latin typeface="Consolas" pitchFamily="34" charset="0"/>
                <a:ea typeface="Consolas" pitchFamily="34" charset="-122"/>
                <a:cs typeface="Consolas" pitchFamily="34" charset="-120"/>
              </a:rPr>
              <a:t>2026-07-21</a:t>
            </a:r>
            <a:endParaRPr lang="en-US" sz="1250"/>
          </a:p>
        </p:txBody>
      </p:sp>
      <p:pic>
        <p:nvPicPr>
          <p:cNvPr id="37" name="Image 2" descr="assets/icons/info_coral.png"/>
          <p:cNvPicPr>
            <a:picLocks noChangeAspect="1"/>
          </p:cNvPicPr>
          <p:nvPr/>
        </p:nvPicPr>
        <p:blipFill>
          <a:blip r:embed="rId5"/>
          <a:stretch>
            <a:fillRect/>
          </a:stretch>
        </p:blipFill>
        <p:spPr>
          <a:xfrm>
            <a:off x="777240" y="5486400"/>
            <a:ext cx="274320" cy="274320"/>
          </a:xfrm>
          <a:prstGeom prst="rect">
            <a:avLst/>
          </a:prstGeom>
        </p:spPr>
      </p:pic>
      <p:sp>
        <p:nvSpPr>
          <p:cNvPr id="38" name="Text 33"/>
          <p:cNvSpPr/>
          <p:nvPr/>
        </p:nvSpPr>
        <p:spPr>
          <a:xfrm>
            <a:off x="1115568" y="5458968"/>
            <a:ext cx="10177272" cy="365760"/>
          </a:xfrm>
          <a:prstGeom prst="rect">
            <a:avLst/>
          </a:prstGeom>
          <a:noFill/>
          <a:ln/>
        </p:spPr>
        <p:txBody>
          <a:bodyPr wrap="square" rtlCol="0" anchor="ctr"/>
          <a:lstStyle/>
          <a:p>
            <a:pPr marL="0" indent="0" algn="l">
              <a:buNone/>
            </a:pPr>
            <a:r>
              <a:rPr lang="en-US" sz="1150" b="1" i="1">
                <a:solidFill>
                  <a:srgbClr val="222222"/>
                </a:solidFill>
                <a:latin typeface="Arial" pitchFamily="34" charset="0"/>
                <a:ea typeface="Arial" pitchFamily="34" charset="-122"/>
                <a:cs typeface="Arial" pitchFamily="34" charset="-120"/>
              </a:rPr>
              <a:t>Inutile d'indiquer une heure : </a:t>
            </a:r>
            <a:r>
              <a:rPr lang="en-US" sz="1150" i="1">
                <a:solidFill>
                  <a:srgbClr val="5A5A5A"/>
                </a:solidFill>
                <a:latin typeface="Arial" pitchFamily="34" charset="0"/>
                <a:ea typeface="Arial" pitchFamily="34" charset="-122"/>
                <a:cs typeface="Arial" pitchFamily="34" charset="-120"/>
              </a:rPr>
              <a:t>Mirakl applique automatiquement 00h00 (début) et 23h59 (fin). Voir slide suivante.</a:t>
            </a:r>
            <a:endParaRPr lang="en-US" sz="115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clock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2E7DD1"/>
                </a:solidFill>
                <a:latin typeface="Arial" pitchFamily="34" charset="0"/>
                <a:ea typeface="Arial" pitchFamily="34" charset="-122"/>
                <a:cs typeface="Arial" pitchFamily="34" charset="-120"/>
              </a:rPr>
              <a:t>PARTIE 2 · JE VENDS SUR UN SEUL PAYS</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A2 · Faut-il indiquer une heure ?</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777240"/>
          </a:xfrm>
          <a:prstGeom prst="rect">
            <a:avLst/>
          </a:prstGeom>
          <a:noFill/>
          <a:ln/>
        </p:spPr>
        <p:txBody>
          <a:bodyPr wrap="square" lIns="91440" tIns="45720" rIns="91440" bIns="45720" rtlCol="0" anchor="ctr"/>
          <a:lstStyle/>
          <a:p>
            <a:pPr marL="0" indent="0" algn="l">
              <a:buNone/>
            </a:pPr>
            <a:r>
              <a:rPr lang="en-US" sz="1400" b="1">
                <a:solidFill>
                  <a:srgbClr val="2E7DD1"/>
                </a:solidFill>
                <a:latin typeface="Arial"/>
                <a:ea typeface="Arial" pitchFamily="34" charset="-122"/>
                <a:cs typeface="Arial"/>
              </a:rPr>
              <a:t>Non. </a:t>
            </a:r>
            <a:r>
              <a:rPr lang="en-US" sz="1400" err="1">
                <a:solidFill>
                  <a:srgbClr val="222222"/>
                </a:solidFill>
                <a:latin typeface="Arial"/>
                <a:ea typeface="Arial" pitchFamily="34" charset="-122"/>
                <a:cs typeface="Arial"/>
              </a:rPr>
              <a:t>Indiquez</a:t>
            </a:r>
            <a:r>
              <a:rPr lang="en-US" sz="1400">
                <a:solidFill>
                  <a:srgbClr val="222222"/>
                </a:solidFill>
                <a:latin typeface="Arial"/>
                <a:ea typeface="Arial" pitchFamily="34" charset="-122"/>
                <a:cs typeface="Arial"/>
              </a:rPr>
              <a:t> </a:t>
            </a:r>
            <a:r>
              <a:rPr lang="en-US" sz="1400" err="1">
                <a:solidFill>
                  <a:srgbClr val="222222"/>
                </a:solidFill>
                <a:latin typeface="Arial"/>
                <a:ea typeface="Arial" pitchFamily="34" charset="-122"/>
                <a:cs typeface="Arial"/>
              </a:rPr>
              <a:t>seulement</a:t>
            </a:r>
            <a:r>
              <a:rPr lang="en-US" sz="1400">
                <a:solidFill>
                  <a:srgbClr val="222222"/>
                </a:solidFill>
                <a:latin typeface="Arial"/>
                <a:ea typeface="Arial" pitchFamily="34" charset="-122"/>
                <a:cs typeface="Arial"/>
              </a:rPr>
              <a:t> les dates. En </a:t>
            </a:r>
            <a:r>
              <a:rPr lang="en-US" sz="1400" err="1">
                <a:solidFill>
                  <a:srgbClr val="222222"/>
                </a:solidFill>
                <a:latin typeface="Arial"/>
                <a:ea typeface="Arial" pitchFamily="34" charset="-122"/>
                <a:cs typeface="Arial"/>
              </a:rPr>
              <a:t>recevant</a:t>
            </a:r>
            <a:r>
              <a:rPr lang="en-US" sz="1400">
                <a:solidFill>
                  <a:srgbClr val="222222"/>
                </a:solidFill>
                <a:latin typeface="Arial"/>
                <a:ea typeface="Arial" pitchFamily="34" charset="-122"/>
                <a:cs typeface="Arial"/>
              </a:rPr>
              <a:t> </a:t>
            </a:r>
            <a:r>
              <a:rPr lang="en-US" sz="1400" b="1">
                <a:solidFill>
                  <a:srgbClr val="1A1A6E"/>
                </a:solidFill>
                <a:latin typeface="Arial"/>
                <a:ea typeface="Arial" pitchFamily="34" charset="-122"/>
                <a:cs typeface="Arial"/>
              </a:rPr>
              <a:t>2026-06-24</a:t>
            </a:r>
            <a:r>
              <a:rPr lang="en-US" sz="1400">
                <a:solidFill>
                  <a:srgbClr val="222222"/>
                </a:solidFill>
                <a:latin typeface="Arial"/>
                <a:ea typeface="Arial" pitchFamily="34" charset="-122"/>
                <a:cs typeface="Arial"/>
              </a:rPr>
              <a:t> (début) et </a:t>
            </a:r>
            <a:r>
              <a:rPr lang="en-US" sz="1400" b="1">
                <a:solidFill>
                  <a:srgbClr val="1A1A6E"/>
                </a:solidFill>
                <a:latin typeface="Arial"/>
                <a:ea typeface="Arial" pitchFamily="34" charset="-122"/>
                <a:cs typeface="Arial"/>
              </a:rPr>
              <a:t>2026-07-21</a:t>
            </a:r>
            <a:r>
              <a:rPr lang="en-US" sz="1400">
                <a:solidFill>
                  <a:srgbClr val="222222"/>
                </a:solidFill>
                <a:latin typeface="Arial"/>
                <a:ea typeface="Arial" pitchFamily="34" charset="-122"/>
                <a:cs typeface="Arial"/>
              </a:rPr>
              <a:t> (fin), Mirakl </a:t>
            </a:r>
            <a:r>
              <a:rPr lang="en-US" sz="1400" err="1">
                <a:solidFill>
                  <a:srgbClr val="222222"/>
                </a:solidFill>
                <a:latin typeface="Arial"/>
                <a:ea typeface="Arial" pitchFamily="34" charset="-122"/>
                <a:cs typeface="Arial"/>
              </a:rPr>
              <a:t>assigne</a:t>
            </a:r>
            <a:r>
              <a:rPr lang="en-US" sz="1400">
                <a:solidFill>
                  <a:srgbClr val="222222"/>
                </a:solidFill>
                <a:latin typeface="Arial"/>
                <a:ea typeface="Arial" pitchFamily="34" charset="-122"/>
                <a:cs typeface="Arial"/>
              </a:rPr>
              <a:t> </a:t>
            </a:r>
            <a:r>
              <a:rPr lang="en-US" sz="1400" err="1">
                <a:solidFill>
                  <a:srgbClr val="222222"/>
                </a:solidFill>
                <a:latin typeface="Arial"/>
                <a:ea typeface="Arial" pitchFamily="34" charset="-122"/>
                <a:cs typeface="Arial"/>
              </a:rPr>
              <a:t>automatiquement</a:t>
            </a:r>
            <a:r>
              <a:rPr lang="en-US" sz="1400">
                <a:solidFill>
                  <a:srgbClr val="222222"/>
                </a:solidFill>
                <a:latin typeface="Arial"/>
                <a:ea typeface="Arial" pitchFamily="34" charset="-122"/>
                <a:cs typeface="Arial"/>
              </a:rPr>
              <a:t> </a:t>
            </a:r>
            <a:r>
              <a:rPr lang="en-US" sz="1400" err="1">
                <a:solidFill>
                  <a:srgbClr val="222222"/>
                </a:solidFill>
                <a:latin typeface="Arial"/>
                <a:ea typeface="Arial" pitchFamily="34" charset="-122"/>
                <a:cs typeface="Arial"/>
              </a:rPr>
              <a:t>minuit</a:t>
            </a:r>
            <a:r>
              <a:rPr lang="en-US" sz="1400">
                <a:solidFill>
                  <a:srgbClr val="222222"/>
                </a:solidFill>
                <a:latin typeface="Arial"/>
                <a:ea typeface="Arial" pitchFamily="34" charset="-122"/>
                <a:cs typeface="Arial"/>
              </a:rPr>
              <a:t> pile </a:t>
            </a:r>
            <a:r>
              <a:rPr lang="en-US" sz="1400" err="1">
                <a:solidFill>
                  <a:srgbClr val="222222"/>
                </a:solidFill>
                <a:latin typeface="Arial"/>
                <a:ea typeface="Arial" pitchFamily="34" charset="-122"/>
                <a:cs typeface="Arial"/>
              </a:rPr>
              <a:t>en</a:t>
            </a:r>
            <a:r>
              <a:rPr lang="en-US" sz="1400">
                <a:solidFill>
                  <a:srgbClr val="222222"/>
                </a:solidFill>
                <a:latin typeface="Arial"/>
                <a:ea typeface="Arial" pitchFamily="34" charset="-122"/>
                <a:cs typeface="Arial"/>
              </a:rPr>
              <a:t> début et 23h59 </a:t>
            </a:r>
            <a:r>
              <a:rPr lang="en-US" sz="1400" err="1">
                <a:solidFill>
                  <a:srgbClr val="222222"/>
                </a:solidFill>
                <a:latin typeface="Arial"/>
                <a:ea typeface="Arial" pitchFamily="34" charset="-122"/>
                <a:cs typeface="Arial"/>
              </a:rPr>
              <a:t>en</a:t>
            </a:r>
            <a:r>
              <a:rPr lang="en-US" sz="1400">
                <a:solidFill>
                  <a:srgbClr val="222222"/>
                </a:solidFill>
                <a:latin typeface="Arial"/>
                <a:ea typeface="Arial" pitchFamily="34" charset="-122"/>
                <a:cs typeface="Arial"/>
              </a:rPr>
              <a:t> </a:t>
            </a:r>
            <a:r>
              <a:rPr lang="en-US" sz="1400" err="1">
                <a:solidFill>
                  <a:srgbClr val="222222"/>
                </a:solidFill>
                <a:latin typeface="Arial"/>
                <a:ea typeface="Arial" pitchFamily="34" charset="-122"/>
                <a:cs typeface="Arial"/>
              </a:rPr>
              <a:t>heure</a:t>
            </a:r>
            <a:r>
              <a:rPr lang="en-US" sz="1400">
                <a:solidFill>
                  <a:srgbClr val="222222"/>
                </a:solidFill>
                <a:latin typeface="Arial"/>
                <a:ea typeface="Arial" pitchFamily="34" charset="-122"/>
                <a:cs typeface="Arial"/>
              </a:rPr>
              <a:t> de fin.</a:t>
            </a:r>
            <a:endParaRPr lang="en-US" sz="1400">
              <a:latin typeface="Arial"/>
              <a:ea typeface="Calibri"/>
              <a:cs typeface="Calibri"/>
            </a:endParaRPr>
          </a:p>
        </p:txBody>
      </p:sp>
      <p:sp>
        <p:nvSpPr>
          <p:cNvPr id="13" name="Shape 9"/>
          <p:cNvSpPr/>
          <p:nvPr/>
        </p:nvSpPr>
        <p:spPr>
          <a:xfrm>
            <a:off x="777240" y="2560320"/>
            <a:ext cx="10634472" cy="1371600"/>
          </a:xfrm>
          <a:prstGeom prst="roundRect">
            <a:avLst>
              <a:gd name="adj" fmla="val 4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pic>
        <p:nvPicPr>
          <p:cNvPr id="14" name="Image 2" descr="assets/icons/clock_navy.png"/>
          <p:cNvPicPr>
            <a:picLocks noChangeAspect="1"/>
          </p:cNvPicPr>
          <p:nvPr/>
        </p:nvPicPr>
        <p:blipFill>
          <a:blip r:embed="rId5"/>
          <a:stretch>
            <a:fillRect/>
          </a:stretch>
        </p:blipFill>
        <p:spPr>
          <a:xfrm>
            <a:off x="1051560" y="2880360"/>
            <a:ext cx="502920" cy="502920"/>
          </a:xfrm>
          <a:prstGeom prst="rect">
            <a:avLst/>
          </a:prstGeom>
        </p:spPr>
      </p:pic>
      <p:sp>
        <p:nvSpPr>
          <p:cNvPr id="15" name="Text 10"/>
          <p:cNvSpPr/>
          <p:nvPr/>
        </p:nvSpPr>
        <p:spPr>
          <a:xfrm>
            <a:off x="1783080" y="2743200"/>
            <a:ext cx="9418320" cy="365760"/>
          </a:xfrm>
          <a:prstGeom prst="rect">
            <a:avLst/>
          </a:prstGeom>
          <a:noFill/>
          <a:ln/>
        </p:spPr>
        <p:txBody>
          <a:bodyPr wrap="square" rtlCol="0" anchor="ctr"/>
          <a:lstStyle/>
          <a:p>
            <a:pPr marL="0" indent="0" algn="l">
              <a:buNone/>
            </a:pPr>
            <a:r>
              <a:rPr lang="en-US" sz="1500" b="1">
                <a:solidFill>
                  <a:srgbClr val="1A1A6E"/>
                </a:solidFill>
                <a:latin typeface="Arial" pitchFamily="34" charset="0"/>
                <a:ea typeface="Arial" pitchFamily="34" charset="-122"/>
                <a:cs typeface="Arial" pitchFamily="34" charset="-120"/>
              </a:rPr>
              <a:t>Le « gel » du site Kiabi France</a:t>
            </a:r>
            <a:endParaRPr lang="en-US" sz="1500"/>
          </a:p>
        </p:txBody>
      </p:sp>
      <p:sp>
        <p:nvSpPr>
          <p:cNvPr id="16" name="Text 11"/>
          <p:cNvSpPr/>
          <p:nvPr/>
        </p:nvSpPr>
        <p:spPr>
          <a:xfrm>
            <a:off x="1783080" y="3127248"/>
            <a:ext cx="9418320" cy="777240"/>
          </a:xfrm>
          <a:prstGeom prst="rect">
            <a:avLst/>
          </a:prstGeom>
          <a:noFill/>
          <a:ln/>
        </p:spPr>
        <p:txBody>
          <a:bodyPr wrap="square" rtlCol="0" anchor="t"/>
          <a:lstStyle/>
          <a:p>
            <a:pPr marL="0" indent="0" algn="l">
              <a:buNone/>
            </a:pPr>
            <a:r>
              <a:rPr lang="en-US" sz="1250">
                <a:solidFill>
                  <a:srgbClr val="222222"/>
                </a:solidFill>
                <a:latin typeface="Arial" pitchFamily="34" charset="0"/>
                <a:ea typeface="Arial" pitchFamily="34" charset="-122"/>
                <a:cs typeface="Arial" pitchFamily="34" charset="-120"/>
              </a:rPr>
              <a:t>Le jour J, le site France est gelé entre minuit et 8h00 : aucune commande n'est possible avant 8h00, conformément au cadre réglementaire français. Vos offres soldes sont donc visibles dès 8h00 — inutile de préciser une heure.</a:t>
            </a:r>
            <a:endParaRPr lang="en-US" sz="1250"/>
          </a:p>
        </p:txBody>
      </p:sp>
      <p:sp>
        <p:nvSpPr>
          <p:cNvPr id="17" name="Shape 12"/>
          <p:cNvSpPr/>
          <p:nvPr/>
        </p:nvSpPr>
        <p:spPr>
          <a:xfrm>
            <a:off x="777240" y="4114800"/>
            <a:ext cx="10634472" cy="1325880"/>
          </a:xfrm>
          <a:prstGeom prst="roundRect">
            <a:avLst>
              <a:gd name="adj" fmla="val 4138"/>
            </a:avLst>
          </a:prstGeom>
          <a:solidFill>
            <a:srgbClr val="F2F0FB"/>
          </a:solidFill>
          <a:ln w="12700">
            <a:solidFill>
              <a:srgbClr val="DAD2F4"/>
            </a:solidFill>
            <a:prstDash val="solid"/>
          </a:ln>
        </p:spPr>
        <p:txBody>
          <a:bodyPr/>
          <a:lstStyle/>
          <a:p>
            <a:endParaRPr lang="fr-FR"/>
          </a:p>
        </p:txBody>
      </p:sp>
      <p:sp>
        <p:nvSpPr>
          <p:cNvPr id="18" name="Text 13"/>
          <p:cNvSpPr/>
          <p:nvPr/>
        </p:nvSpPr>
        <p:spPr>
          <a:xfrm>
            <a:off x="1051560" y="4251960"/>
            <a:ext cx="9601200" cy="320040"/>
          </a:xfrm>
          <a:prstGeom prst="rect">
            <a:avLst/>
          </a:prstGeom>
          <a:noFill/>
          <a:ln/>
        </p:spPr>
        <p:txBody>
          <a:bodyPr wrap="square" rtlCol="0" anchor="ctr"/>
          <a:lstStyle/>
          <a:p>
            <a:pPr marL="0" indent="0" algn="l">
              <a:buNone/>
            </a:pPr>
            <a:r>
              <a:rPr lang="en-US" sz="1300" b="1">
                <a:solidFill>
                  <a:srgbClr val="6B4FD8"/>
                </a:solidFill>
                <a:latin typeface="Arial" pitchFamily="34" charset="0"/>
                <a:ea typeface="Arial" pitchFamily="34" charset="-122"/>
                <a:cs typeface="Arial" pitchFamily="34" charset="-120"/>
              </a:rPr>
              <a:t>Si vous tenez à préciser une heure malgré tout :</a:t>
            </a:r>
            <a:endParaRPr lang="en-US" sz="1300"/>
          </a:p>
        </p:txBody>
      </p:sp>
      <p:sp>
        <p:nvSpPr>
          <p:cNvPr id="19" name="Text 14"/>
          <p:cNvSpPr/>
          <p:nvPr/>
        </p:nvSpPr>
        <p:spPr>
          <a:xfrm>
            <a:off x="1234440" y="4617720"/>
            <a:ext cx="9601200" cy="320040"/>
          </a:xfrm>
          <a:prstGeom prst="rect">
            <a:avLst/>
          </a:prstGeom>
          <a:noFill/>
          <a:ln/>
        </p:spPr>
        <p:txBody>
          <a:bodyPr wrap="square" rtlCol="0" anchor="ctr"/>
          <a:lstStyle/>
          <a:p>
            <a:pPr marL="0" indent="0" algn="l">
              <a:buNone/>
            </a:pPr>
            <a:r>
              <a:rPr lang="en-US" sz="1300" b="1">
                <a:solidFill>
                  <a:srgbClr val="1A1A6E"/>
                </a:solidFill>
                <a:latin typeface="Consolas" pitchFamily="34" charset="0"/>
                <a:ea typeface="Consolas" pitchFamily="34" charset="-122"/>
                <a:cs typeface="Consolas" pitchFamily="34" charset="-120"/>
              </a:rPr>
              <a:t>discount-start-date :  </a:t>
            </a:r>
            <a:r>
              <a:rPr lang="en-US" sz="1300">
                <a:solidFill>
                  <a:srgbClr val="222222"/>
                </a:solidFill>
                <a:latin typeface="Consolas" pitchFamily="34" charset="0"/>
                <a:ea typeface="Consolas" pitchFamily="34" charset="-122"/>
                <a:cs typeface="Consolas" pitchFamily="34" charset="-120"/>
              </a:rPr>
              <a:t>2026-06-24T00:00:00+02</a:t>
            </a:r>
            <a:endParaRPr lang="en-US" sz="1300"/>
          </a:p>
        </p:txBody>
      </p:sp>
      <p:sp>
        <p:nvSpPr>
          <p:cNvPr id="20" name="Text 15"/>
          <p:cNvSpPr/>
          <p:nvPr/>
        </p:nvSpPr>
        <p:spPr>
          <a:xfrm>
            <a:off x="1234440" y="4937760"/>
            <a:ext cx="9601200" cy="320040"/>
          </a:xfrm>
          <a:prstGeom prst="rect">
            <a:avLst/>
          </a:prstGeom>
          <a:noFill/>
          <a:ln/>
        </p:spPr>
        <p:txBody>
          <a:bodyPr wrap="square" rtlCol="0" anchor="ctr"/>
          <a:lstStyle/>
          <a:p>
            <a:pPr marL="0" indent="0" algn="l">
              <a:buNone/>
            </a:pPr>
            <a:r>
              <a:rPr lang="en-US" sz="1300" b="1">
                <a:solidFill>
                  <a:srgbClr val="1A1A6E"/>
                </a:solidFill>
                <a:latin typeface="Consolas" pitchFamily="34" charset="0"/>
                <a:ea typeface="Consolas" pitchFamily="34" charset="-122"/>
                <a:cs typeface="Consolas" pitchFamily="34" charset="-120"/>
              </a:rPr>
              <a:t>discount-end-date :   </a:t>
            </a:r>
            <a:r>
              <a:rPr lang="en-US" sz="1300">
                <a:solidFill>
                  <a:srgbClr val="222222"/>
                </a:solidFill>
                <a:latin typeface="Consolas" pitchFamily="34" charset="0"/>
                <a:ea typeface="Consolas" pitchFamily="34" charset="-122"/>
                <a:cs typeface="Consolas" pitchFamily="34" charset="-120"/>
              </a:rPr>
              <a:t>2026-07-21T23:59:59+02</a:t>
            </a:r>
            <a:endParaRPr lang="en-US" sz="13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globe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6B4FD8"/>
                </a:solidFill>
                <a:latin typeface="Arial" pitchFamily="34" charset="0"/>
                <a:ea typeface="Arial" pitchFamily="34" charset="-122"/>
                <a:cs typeface="Arial" pitchFamily="34" charset="-120"/>
              </a:rPr>
              <a:t>PARTIE 3 · JE VENDS SUR PLUSIEURS PAYS</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B1 · Le principe du multi-canal</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50">
                <a:solidFill>
                  <a:srgbClr val="222222"/>
                </a:solidFill>
                <a:latin typeface="Arial" pitchFamily="34" charset="0"/>
                <a:ea typeface="Arial" pitchFamily="34" charset="-122"/>
                <a:cs typeface="Arial" pitchFamily="34" charset="-120"/>
              </a:rPr>
              <a:t>Dès que vous vendez sur 2 canaux ou plus, </a:t>
            </a:r>
            <a:r>
              <a:rPr lang="en-US" sz="1450" b="1">
                <a:solidFill>
                  <a:srgbClr val="6B4FD8"/>
                </a:solidFill>
                <a:latin typeface="Arial" pitchFamily="34" charset="0"/>
                <a:ea typeface="Arial" pitchFamily="34" charset="-122"/>
                <a:cs typeface="Arial" pitchFamily="34" charset="-120"/>
              </a:rPr>
              <a:t>vous ne pouvez plus vous contenter des champs prix par défaut.</a:t>
            </a:r>
            <a:endParaRPr lang="en-US" sz="1450"/>
          </a:p>
        </p:txBody>
      </p:sp>
      <p:sp>
        <p:nvSpPr>
          <p:cNvPr id="13" name="Shape 9"/>
          <p:cNvSpPr/>
          <p:nvPr/>
        </p:nvSpPr>
        <p:spPr>
          <a:xfrm>
            <a:off x="777240" y="2240280"/>
            <a:ext cx="10634472" cy="1234440"/>
          </a:xfrm>
          <a:prstGeom prst="roundRect">
            <a:avLst>
              <a:gd name="adj" fmla="val 4444"/>
            </a:avLst>
          </a:prstGeom>
          <a:solidFill>
            <a:srgbClr val="F2F0FB"/>
          </a:solidFill>
          <a:ln w="12700">
            <a:solidFill>
              <a:srgbClr val="DAD2F4"/>
            </a:solidFill>
            <a:prstDash val="solid"/>
          </a:ln>
        </p:spPr>
        <p:txBody>
          <a:bodyPr/>
          <a:lstStyle/>
          <a:p>
            <a:endParaRPr lang="fr-FR"/>
          </a:p>
        </p:txBody>
      </p:sp>
      <p:pic>
        <p:nvPicPr>
          <p:cNvPr id="14" name="Image 2" descr="assets/icons/calendar_navy.png"/>
          <p:cNvPicPr>
            <a:picLocks noChangeAspect="1"/>
          </p:cNvPicPr>
          <p:nvPr/>
        </p:nvPicPr>
        <p:blipFill>
          <a:blip r:embed="rId5"/>
          <a:stretch>
            <a:fillRect/>
          </a:stretch>
        </p:blipFill>
        <p:spPr>
          <a:xfrm>
            <a:off x="1051560" y="2542032"/>
            <a:ext cx="457200" cy="457200"/>
          </a:xfrm>
          <a:prstGeom prst="rect">
            <a:avLst/>
          </a:prstGeom>
        </p:spPr>
      </p:pic>
      <p:sp>
        <p:nvSpPr>
          <p:cNvPr id="15" name="Text 10"/>
          <p:cNvSpPr/>
          <p:nvPr/>
        </p:nvSpPr>
        <p:spPr>
          <a:xfrm>
            <a:off x="1691640" y="2377440"/>
            <a:ext cx="9509760" cy="320040"/>
          </a:xfrm>
          <a:prstGeom prst="rect">
            <a:avLst/>
          </a:prstGeom>
          <a:noFill/>
          <a:ln/>
        </p:spPr>
        <p:txBody>
          <a:bodyPr wrap="square" rtlCol="0" anchor="ctr"/>
          <a:lstStyle/>
          <a:p>
            <a:pPr marL="0" indent="0" algn="l">
              <a:buNone/>
            </a:pPr>
            <a:r>
              <a:rPr lang="en-US" sz="1400" b="1">
                <a:solidFill>
                  <a:srgbClr val="6B4FD8"/>
                </a:solidFill>
                <a:latin typeface="Arial" pitchFamily="34" charset="0"/>
                <a:ea typeface="Arial" pitchFamily="34" charset="-122"/>
                <a:cs typeface="Arial" pitchFamily="34" charset="-120"/>
              </a:rPr>
              <a:t>Pourquoi ?</a:t>
            </a:r>
            <a:endParaRPr lang="en-US" sz="1400"/>
          </a:p>
        </p:txBody>
      </p:sp>
      <p:sp>
        <p:nvSpPr>
          <p:cNvPr id="16" name="Text 11"/>
          <p:cNvSpPr/>
          <p:nvPr/>
        </p:nvSpPr>
        <p:spPr>
          <a:xfrm>
            <a:off x="1691640" y="2724912"/>
            <a:ext cx="9509760" cy="685800"/>
          </a:xfrm>
          <a:prstGeom prst="rect">
            <a:avLst/>
          </a:prstGeom>
          <a:noFill/>
          <a:ln/>
        </p:spPr>
        <p:txBody>
          <a:bodyPr wrap="square" rtlCol="0" anchor="t"/>
          <a:lstStyle/>
          <a:p>
            <a:pPr marL="0" indent="0" algn="l">
              <a:buNone/>
            </a:pPr>
            <a:r>
              <a:rPr lang="en-US" sz="1250">
                <a:solidFill>
                  <a:srgbClr val="222222"/>
                </a:solidFill>
                <a:latin typeface="Arial" pitchFamily="34" charset="0"/>
                <a:ea typeface="Arial" pitchFamily="34" charset="-122"/>
                <a:cs typeface="Arial" pitchFamily="34" charset="-120"/>
              </a:rPr>
              <a:t>Les dates de soldes diffèrent d'un pays à l'autre. Vous êtes donc obligé d'utiliser des dates de remise contextualisées par canal (discount-start-date[channel=…]). Et mécaniquement, vous devez aussi renseigner des prix par canal.</a:t>
            </a:r>
            <a:endParaRPr lang="en-US" sz="1250"/>
          </a:p>
        </p:txBody>
      </p:sp>
      <p:sp>
        <p:nvSpPr>
          <p:cNvPr id="17" name="Text 12"/>
          <p:cNvSpPr/>
          <p:nvPr/>
        </p:nvSpPr>
        <p:spPr>
          <a:xfrm>
            <a:off x="777240" y="3657600"/>
            <a:ext cx="10634472" cy="365760"/>
          </a:xfrm>
          <a:prstGeom prst="rect">
            <a:avLst/>
          </a:prstGeom>
          <a:noFill/>
          <a:ln/>
        </p:spPr>
        <p:txBody>
          <a:bodyPr wrap="square" rtlCol="0" anchor="ctr"/>
          <a:lstStyle/>
          <a:p>
            <a:pPr marL="0" indent="0" algn="l">
              <a:buNone/>
            </a:pPr>
            <a:r>
              <a:rPr lang="en-US" sz="1350" b="1">
                <a:solidFill>
                  <a:srgbClr val="222222"/>
                </a:solidFill>
                <a:latin typeface="Arial" pitchFamily="34" charset="0"/>
                <a:ea typeface="Arial" pitchFamily="34" charset="-122"/>
                <a:cs typeface="Arial" pitchFamily="34" charset="-120"/>
              </a:rPr>
              <a:t>Pour CHAQUE canal sur lequel vous vendez, renseignez :</a:t>
            </a:r>
            <a:endParaRPr lang="en-US" sz="1350"/>
          </a:p>
        </p:txBody>
      </p:sp>
      <p:sp>
        <p:nvSpPr>
          <p:cNvPr id="18" name="Shape 13"/>
          <p:cNvSpPr/>
          <p:nvPr/>
        </p:nvSpPr>
        <p:spPr>
          <a:xfrm>
            <a:off x="777240" y="4114800"/>
            <a:ext cx="2697480" cy="594360"/>
          </a:xfrm>
          <a:prstGeom prst="roundRect">
            <a:avLst>
              <a:gd name="adj" fmla="val 9231"/>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19" name="Text 14"/>
          <p:cNvSpPr/>
          <p:nvPr/>
        </p:nvSpPr>
        <p:spPr>
          <a:xfrm>
            <a:off x="777240" y="4114800"/>
            <a:ext cx="2697480" cy="594360"/>
          </a:xfrm>
          <a:prstGeom prst="rect">
            <a:avLst/>
          </a:prstGeom>
          <a:noFill/>
          <a:ln/>
        </p:spPr>
        <p:txBody>
          <a:bodyPr wrap="square" rtlCol="0" anchor="ctr"/>
          <a:lstStyle/>
          <a:p>
            <a:pPr marL="0" indent="0" algn="ctr">
              <a:buNone/>
            </a:pPr>
            <a:r>
              <a:rPr lang="en-US" sz="1100" b="1">
                <a:solidFill>
                  <a:srgbClr val="FFFFFF"/>
                </a:solidFill>
                <a:latin typeface="Consolas" pitchFamily="34" charset="0"/>
                <a:ea typeface="Consolas" pitchFamily="34" charset="-122"/>
                <a:cs typeface="Consolas" pitchFamily="34" charset="-120"/>
              </a:rPr>
              <a:t>price[channel=…]</a:t>
            </a:r>
            <a:endParaRPr lang="en-US" sz="1100"/>
          </a:p>
        </p:txBody>
      </p:sp>
      <p:sp>
        <p:nvSpPr>
          <p:cNvPr id="20" name="Shape 15"/>
          <p:cNvSpPr/>
          <p:nvPr/>
        </p:nvSpPr>
        <p:spPr>
          <a:xfrm>
            <a:off x="3593592" y="4114800"/>
            <a:ext cx="2697480" cy="594360"/>
          </a:xfrm>
          <a:prstGeom prst="roundRect">
            <a:avLst>
              <a:gd name="adj" fmla="val 9231"/>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21" name="Text 16"/>
          <p:cNvSpPr/>
          <p:nvPr/>
        </p:nvSpPr>
        <p:spPr>
          <a:xfrm>
            <a:off x="3593592" y="4114800"/>
            <a:ext cx="2697480" cy="594360"/>
          </a:xfrm>
          <a:prstGeom prst="rect">
            <a:avLst/>
          </a:prstGeom>
          <a:noFill/>
          <a:ln/>
        </p:spPr>
        <p:txBody>
          <a:bodyPr wrap="square" rtlCol="0" anchor="ctr"/>
          <a:lstStyle/>
          <a:p>
            <a:pPr marL="0" indent="0" algn="ctr">
              <a:buNone/>
            </a:pPr>
            <a:r>
              <a:rPr lang="en-US" sz="1100" b="1">
                <a:solidFill>
                  <a:srgbClr val="FFFFFF"/>
                </a:solidFill>
                <a:latin typeface="Consolas" pitchFamily="34" charset="0"/>
                <a:ea typeface="Consolas" pitchFamily="34" charset="-122"/>
                <a:cs typeface="Consolas" pitchFamily="34" charset="-120"/>
              </a:rPr>
              <a:t>discount-price[channel=…]</a:t>
            </a:r>
            <a:endParaRPr lang="en-US" sz="1100"/>
          </a:p>
        </p:txBody>
      </p:sp>
      <p:sp>
        <p:nvSpPr>
          <p:cNvPr id="22" name="Shape 17"/>
          <p:cNvSpPr/>
          <p:nvPr/>
        </p:nvSpPr>
        <p:spPr>
          <a:xfrm>
            <a:off x="6409944" y="4114800"/>
            <a:ext cx="2697480" cy="594360"/>
          </a:xfrm>
          <a:prstGeom prst="roundRect">
            <a:avLst>
              <a:gd name="adj" fmla="val 9231"/>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23" name="Text 18"/>
          <p:cNvSpPr/>
          <p:nvPr/>
        </p:nvSpPr>
        <p:spPr>
          <a:xfrm>
            <a:off x="6409944" y="4114800"/>
            <a:ext cx="2697480" cy="594360"/>
          </a:xfrm>
          <a:prstGeom prst="rect">
            <a:avLst/>
          </a:prstGeom>
          <a:noFill/>
          <a:ln/>
        </p:spPr>
        <p:txBody>
          <a:bodyPr wrap="square" rtlCol="0" anchor="ctr"/>
          <a:lstStyle/>
          <a:p>
            <a:pPr marL="0" indent="0" algn="ctr">
              <a:buNone/>
            </a:pPr>
            <a:r>
              <a:rPr lang="en-US" sz="1100" b="1">
                <a:solidFill>
                  <a:srgbClr val="FFFFFF"/>
                </a:solidFill>
                <a:latin typeface="Consolas" pitchFamily="34" charset="0"/>
                <a:ea typeface="Consolas" pitchFamily="34" charset="-122"/>
                <a:cs typeface="Consolas" pitchFamily="34" charset="-120"/>
              </a:rPr>
              <a:t>discount-start-date[channel=…]</a:t>
            </a:r>
            <a:endParaRPr lang="en-US" sz="1100"/>
          </a:p>
        </p:txBody>
      </p:sp>
      <p:sp>
        <p:nvSpPr>
          <p:cNvPr id="24" name="Shape 19"/>
          <p:cNvSpPr/>
          <p:nvPr/>
        </p:nvSpPr>
        <p:spPr>
          <a:xfrm>
            <a:off x="9226296" y="4114800"/>
            <a:ext cx="2697480" cy="594360"/>
          </a:xfrm>
          <a:prstGeom prst="roundRect">
            <a:avLst>
              <a:gd name="adj" fmla="val 9231"/>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25" name="Text 20"/>
          <p:cNvSpPr/>
          <p:nvPr/>
        </p:nvSpPr>
        <p:spPr>
          <a:xfrm>
            <a:off x="9226296" y="4114800"/>
            <a:ext cx="2697480" cy="594360"/>
          </a:xfrm>
          <a:prstGeom prst="rect">
            <a:avLst/>
          </a:prstGeom>
          <a:noFill/>
          <a:ln/>
        </p:spPr>
        <p:txBody>
          <a:bodyPr wrap="square" rtlCol="0" anchor="ctr"/>
          <a:lstStyle/>
          <a:p>
            <a:pPr marL="0" indent="0" algn="ctr">
              <a:buNone/>
            </a:pPr>
            <a:r>
              <a:rPr lang="en-US" sz="1100" b="1">
                <a:solidFill>
                  <a:srgbClr val="FFFFFF"/>
                </a:solidFill>
                <a:latin typeface="Consolas" pitchFamily="34" charset="0"/>
                <a:ea typeface="Consolas" pitchFamily="34" charset="-122"/>
                <a:cs typeface="Consolas" pitchFamily="34" charset="-120"/>
              </a:rPr>
              <a:t>discount-end-date[channel=…]</a:t>
            </a:r>
            <a:endParaRPr lang="en-US" sz="1100"/>
          </a:p>
        </p:txBody>
      </p:sp>
      <p:sp>
        <p:nvSpPr>
          <p:cNvPr id="26" name="Shape 21"/>
          <p:cNvSpPr/>
          <p:nvPr/>
        </p:nvSpPr>
        <p:spPr>
          <a:xfrm>
            <a:off x="777240" y="4983480"/>
            <a:ext cx="10634472" cy="457200"/>
          </a:xfrm>
          <a:prstGeom prst="roundRect">
            <a:avLst>
              <a:gd name="adj" fmla="val 12000"/>
            </a:avLst>
          </a:prstGeom>
          <a:solidFill>
            <a:srgbClr val="E15B5B"/>
          </a:solidFill>
          <a:ln/>
        </p:spPr>
        <p:txBody>
          <a:bodyPr/>
          <a:lstStyle/>
          <a:p>
            <a:endParaRPr lang="fr-FR"/>
          </a:p>
        </p:txBody>
      </p:sp>
      <p:sp>
        <p:nvSpPr>
          <p:cNvPr id="27" name="Text 22"/>
          <p:cNvSpPr/>
          <p:nvPr/>
        </p:nvSpPr>
        <p:spPr>
          <a:xfrm>
            <a:off x="1005840" y="4983480"/>
            <a:ext cx="10177272" cy="457200"/>
          </a:xfrm>
          <a:prstGeom prst="rect">
            <a:avLst/>
          </a:prstGeom>
          <a:noFill/>
          <a:ln/>
        </p:spPr>
        <p:txBody>
          <a:bodyPr wrap="square" rtlCol="0" anchor="ctr"/>
          <a:lstStyle/>
          <a:p>
            <a:pPr marL="0" indent="0" algn="l">
              <a:buNone/>
            </a:pPr>
            <a:r>
              <a:rPr lang="en-US" sz="1250" b="1">
                <a:solidFill>
                  <a:srgbClr val="FFFFFF"/>
                </a:solidFill>
                <a:latin typeface="Arial" pitchFamily="34" charset="0"/>
                <a:ea typeface="Arial" pitchFamily="34" charset="-122"/>
                <a:cs typeface="Arial" pitchFamily="34" charset="-120"/>
              </a:rPr>
              <a:t>Sans oublier : </a:t>
            </a:r>
            <a:r>
              <a:rPr lang="en-US" sz="1250">
                <a:solidFill>
                  <a:srgbClr val="FFFFFF"/>
                </a:solidFill>
                <a:latin typeface="Arial" pitchFamily="34" charset="0"/>
                <a:ea typeface="Arial" pitchFamily="34" charset="-122"/>
                <a:cs typeface="Arial" pitchFamily="34" charset="-120"/>
              </a:rPr>
              <a:t>le champ « price » par défaut reste obligatoire (voir B4), sinon Mirakl rejette l'offre.</a:t>
            </a:r>
            <a:endParaRPr lang="en-US" sz="125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a:solidFill>
                  <a:srgbClr val="FFFFFF"/>
                </a:solidFill>
                <a:latin typeface="Arial" pitchFamily="34" charset="0"/>
                <a:ea typeface="Arial" pitchFamily="34" charset="-122"/>
                <a:cs typeface="Arial" pitchFamily="34" charset="-120"/>
              </a:rPr>
              <a:t>‹‹‹  Retour au sommaire</a:t>
            </a:r>
            <a:endParaRPr lang="en-US" sz="110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a:solidFill>
                  <a:srgbClr val="FFFFFF"/>
                </a:solidFill>
                <a:latin typeface="Georgia" pitchFamily="34" charset="0"/>
                <a:ea typeface="Georgia" pitchFamily="34" charset="-122"/>
                <a:cs typeface="Georgia" pitchFamily="34" charset="-120"/>
              </a:rPr>
              <a:t>Toujours plus pour les familles</a:t>
            </a:r>
            <a:endParaRPr lang="en-US" sz="140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layer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a:solidFill>
                  <a:srgbClr val="6B4FD8"/>
                </a:solidFill>
                <a:latin typeface="Arial" pitchFamily="34" charset="0"/>
                <a:ea typeface="Arial" pitchFamily="34" charset="-122"/>
                <a:cs typeface="Arial" pitchFamily="34" charset="-120"/>
              </a:rPr>
              <a:t>PARTIE 3 · JE VENDS SUR PLUSIEURS PAYS</a:t>
            </a:r>
            <a:endParaRPr lang="en-US" sz="120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a:solidFill>
                  <a:srgbClr val="222222"/>
                </a:solidFill>
                <a:latin typeface="Arial" pitchFamily="34" charset="0"/>
                <a:ea typeface="Arial" pitchFamily="34" charset="-122"/>
                <a:cs typeface="Arial" pitchFamily="34" charset="-120"/>
              </a:rPr>
              <a:t>B2 · Correspondance des canaux</a:t>
            </a:r>
            <a:endParaRPr lang="en-US" sz="270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11480"/>
          </a:xfrm>
          <a:prstGeom prst="rect">
            <a:avLst/>
          </a:prstGeom>
          <a:noFill/>
          <a:ln/>
        </p:spPr>
        <p:txBody>
          <a:bodyPr wrap="square" rtlCol="0" anchor="ctr"/>
          <a:lstStyle/>
          <a:p>
            <a:pPr marL="0" indent="0" algn="l">
              <a:buNone/>
            </a:pPr>
            <a:r>
              <a:rPr lang="en-US" sz="1400">
                <a:solidFill>
                  <a:srgbClr val="222222"/>
                </a:solidFill>
                <a:latin typeface="Arial" pitchFamily="34" charset="0"/>
                <a:ea typeface="Arial" pitchFamily="34" charset="-122"/>
                <a:cs typeface="Arial" pitchFamily="34" charset="-120"/>
              </a:rPr>
              <a:t>Chaque pays correspond à un numéro de canal. Voici les champs prix à utiliser pour chacun :</a:t>
            </a:r>
            <a:endParaRPr lang="en-US" sz="140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777240" y="2240280"/>
          <a:ext cx="10634470" cy="2971800"/>
        </p:xfrm>
        <a:graphic>
          <a:graphicData uri="http://schemas.openxmlformats.org/drawingml/2006/table">
            <a:tbl>
              <a:tblPr/>
              <a:tblGrid>
                <a:gridCol w="3200400">
                  <a:extLst>
                    <a:ext uri="{9D8B030D-6E8A-4147-A177-3AD203B41FA5}">
                      <a16:colId xmlns:a16="http://schemas.microsoft.com/office/drawing/2014/main" val="20000"/>
                    </a:ext>
                  </a:extLst>
                </a:gridCol>
                <a:gridCol w="1486814">
                  <a:extLst>
                    <a:ext uri="{9D8B030D-6E8A-4147-A177-3AD203B41FA5}">
                      <a16:colId xmlns:a16="http://schemas.microsoft.com/office/drawing/2014/main" val="20001"/>
                    </a:ext>
                  </a:extLst>
                </a:gridCol>
                <a:gridCol w="1486814">
                  <a:extLst>
                    <a:ext uri="{9D8B030D-6E8A-4147-A177-3AD203B41FA5}">
                      <a16:colId xmlns:a16="http://schemas.microsoft.com/office/drawing/2014/main" val="20002"/>
                    </a:ext>
                  </a:extLst>
                </a:gridCol>
                <a:gridCol w="1486814">
                  <a:extLst>
                    <a:ext uri="{9D8B030D-6E8A-4147-A177-3AD203B41FA5}">
                      <a16:colId xmlns:a16="http://schemas.microsoft.com/office/drawing/2014/main" val="20003"/>
                    </a:ext>
                  </a:extLst>
                </a:gridCol>
                <a:gridCol w="1486814">
                  <a:extLst>
                    <a:ext uri="{9D8B030D-6E8A-4147-A177-3AD203B41FA5}">
                      <a16:colId xmlns:a16="http://schemas.microsoft.com/office/drawing/2014/main" val="20004"/>
                    </a:ext>
                  </a:extLst>
                </a:gridCol>
                <a:gridCol w="1486814">
                  <a:extLst>
                    <a:ext uri="{9D8B030D-6E8A-4147-A177-3AD203B41FA5}">
                      <a16:colId xmlns:a16="http://schemas.microsoft.com/office/drawing/2014/main" val="20005"/>
                    </a:ext>
                  </a:extLst>
                </a:gridCol>
              </a:tblGrid>
              <a:tr h="457200">
                <a:tc>
                  <a:txBody>
                    <a:bodyPr/>
                    <a:lstStyle/>
                    <a:p>
                      <a:pPr marL="0" indent="0" algn="ctr">
                        <a:buNone/>
                      </a:pPr>
                      <a:endParaRPr lang="en-US" sz="13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a:solidFill>
                            <a:srgbClr val="FFFFFF"/>
                          </a:solidFill>
                          <a:latin typeface="Arial" pitchFamily="34" charset="0"/>
                          <a:ea typeface="Arial" pitchFamily="34" charset="-122"/>
                          <a:cs typeface="Arial" pitchFamily="34" charset="-120"/>
                        </a:rPr>
                        <a:t>France</a:t>
                      </a:r>
                      <a:endParaRPr lang="en-US" sz="13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a:solidFill>
                            <a:srgbClr val="FFFFFF"/>
                          </a:solidFill>
                          <a:latin typeface="Arial" pitchFamily="34" charset="0"/>
                          <a:ea typeface="Arial" pitchFamily="34" charset="-122"/>
                          <a:cs typeface="Arial" pitchFamily="34" charset="-120"/>
                        </a:rPr>
                        <a:t>Espagne</a:t>
                      </a:r>
                      <a:endParaRPr lang="en-US" sz="13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a:solidFill>
                            <a:srgbClr val="FFFFFF"/>
                          </a:solidFill>
                          <a:latin typeface="Arial" pitchFamily="34" charset="0"/>
                          <a:ea typeface="Arial" pitchFamily="34" charset="-122"/>
                          <a:cs typeface="Arial" pitchFamily="34" charset="-120"/>
                        </a:rPr>
                        <a:t>Italie</a:t>
                      </a:r>
                      <a:endParaRPr lang="en-US" sz="13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a:solidFill>
                            <a:srgbClr val="FFFFFF"/>
                          </a:solidFill>
                          <a:latin typeface="Arial" pitchFamily="34" charset="0"/>
                          <a:ea typeface="Arial" pitchFamily="34" charset="-122"/>
                          <a:cs typeface="Arial" pitchFamily="34" charset="-120"/>
                        </a:rPr>
                        <a:t>Belgique</a:t>
                      </a:r>
                      <a:endParaRPr lang="en-US" sz="13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a:solidFill>
                            <a:srgbClr val="FFFFFF"/>
                          </a:solidFill>
                          <a:latin typeface="Arial" pitchFamily="34" charset="0"/>
                          <a:ea typeface="Arial" pitchFamily="34" charset="-122"/>
                          <a:cs typeface="Arial" pitchFamily="34" charset="-120"/>
                        </a:rPr>
                        <a:t>Portugal</a:t>
                      </a:r>
                      <a:endParaRPr lang="en-US" sz="13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extLst>
                  <a:ext uri="{0D108BD9-81ED-4DB2-BD59-A6C34878D82A}">
                    <a16:rowId xmlns:a16="http://schemas.microsoft.com/office/drawing/2014/main" val="10000"/>
                  </a:ext>
                </a:extLst>
              </a:tr>
              <a:tr h="502920">
                <a:tc>
                  <a:txBody>
                    <a:bodyPr/>
                    <a:lstStyle/>
                    <a:p>
                      <a:pPr marL="0" indent="0" algn="l">
                        <a:buNone/>
                      </a:pPr>
                      <a:r>
                        <a:rPr lang="en-US" sz="1100" b="1">
                          <a:solidFill>
                            <a:srgbClr val="FFFFFF"/>
                          </a:solidFill>
                          <a:latin typeface="Consolas" pitchFamily="34" charset="0"/>
                          <a:ea typeface="Consolas" pitchFamily="34" charset="-122"/>
                          <a:cs typeface="Consolas" pitchFamily="34" charset="-120"/>
                        </a:rPr>
                        <a:t>Canal</a:t>
                      </a:r>
                      <a:endParaRPr lang="en-US" sz="110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400" b="1">
                          <a:solidFill>
                            <a:srgbClr val="1A1A6E"/>
                          </a:solidFill>
                          <a:latin typeface="Arial" pitchFamily="34" charset="0"/>
                          <a:ea typeface="Arial" pitchFamily="34" charset="-122"/>
                          <a:cs typeface="Arial" pitchFamily="34" charset="-120"/>
                        </a:rPr>
                        <a:t>100</a:t>
                      </a:r>
                      <a:endParaRPr lang="en-US" sz="14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400" b="1">
                          <a:solidFill>
                            <a:srgbClr val="1A1A6E"/>
                          </a:solidFill>
                          <a:latin typeface="Arial" pitchFamily="34" charset="0"/>
                          <a:ea typeface="Arial" pitchFamily="34" charset="-122"/>
                          <a:cs typeface="Arial" pitchFamily="34" charset="-120"/>
                        </a:rPr>
                        <a:t>200</a:t>
                      </a:r>
                      <a:endParaRPr lang="en-US" sz="14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400" b="1">
                          <a:solidFill>
                            <a:srgbClr val="1A1A6E"/>
                          </a:solidFill>
                          <a:latin typeface="Arial" pitchFamily="34" charset="0"/>
                          <a:ea typeface="Arial" pitchFamily="34" charset="-122"/>
                          <a:cs typeface="Arial" pitchFamily="34" charset="-120"/>
                        </a:rPr>
                        <a:t>300</a:t>
                      </a:r>
                      <a:endParaRPr lang="en-US" sz="14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400" b="1">
                          <a:solidFill>
                            <a:srgbClr val="1A1A6E"/>
                          </a:solidFill>
                          <a:latin typeface="Arial" pitchFamily="34" charset="0"/>
                          <a:ea typeface="Arial" pitchFamily="34" charset="-122"/>
                          <a:cs typeface="Arial" pitchFamily="34" charset="-120"/>
                        </a:rPr>
                        <a:t>400</a:t>
                      </a:r>
                      <a:endParaRPr lang="en-US" sz="14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400" b="1">
                          <a:solidFill>
                            <a:srgbClr val="1A1A6E"/>
                          </a:solidFill>
                          <a:latin typeface="Arial" pitchFamily="34" charset="0"/>
                          <a:ea typeface="Arial" pitchFamily="34" charset="-122"/>
                          <a:cs typeface="Arial" pitchFamily="34" charset="-120"/>
                        </a:rPr>
                        <a:t>800</a:t>
                      </a:r>
                      <a:endParaRPr lang="en-US" sz="140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extLst>
                  <a:ext uri="{0D108BD9-81ED-4DB2-BD59-A6C34878D82A}">
                    <a16:rowId xmlns:a16="http://schemas.microsoft.com/office/drawing/2014/main" val="10001"/>
                  </a:ext>
                </a:extLst>
              </a:tr>
              <a:tr h="502920">
                <a:tc>
                  <a:txBody>
                    <a:bodyPr/>
                    <a:lstStyle/>
                    <a:p>
                      <a:pPr marL="0" indent="0" algn="l">
                        <a:buNone/>
                      </a:pPr>
                      <a:r>
                        <a:rPr lang="en-US" sz="1100" b="1">
                          <a:solidFill>
                            <a:srgbClr val="FFFFFF"/>
                          </a:solidFill>
                          <a:latin typeface="Consolas" pitchFamily="34" charset="0"/>
                          <a:ea typeface="Consolas" pitchFamily="34" charset="-122"/>
                          <a:cs typeface="Consolas" pitchFamily="34" charset="-120"/>
                        </a:rPr>
                        <a:t>price[channel=]</a:t>
                      </a:r>
                      <a:endParaRPr lang="en-US" sz="110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100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200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300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400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800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02920">
                <a:tc>
                  <a:txBody>
                    <a:bodyPr/>
                    <a:lstStyle/>
                    <a:p>
                      <a:pPr marL="0" indent="0" algn="l">
                        <a:buNone/>
                      </a:pPr>
                      <a:r>
                        <a:rPr lang="en-US" sz="1100" b="1">
                          <a:solidFill>
                            <a:srgbClr val="FFFFFF"/>
                          </a:solidFill>
                          <a:latin typeface="Consolas" pitchFamily="34" charset="0"/>
                          <a:ea typeface="Consolas" pitchFamily="34" charset="-122"/>
                          <a:cs typeface="Consolas" pitchFamily="34" charset="-120"/>
                        </a:rPr>
                        <a:t>discount-price[channel=]</a:t>
                      </a:r>
                      <a:endParaRPr lang="en-US" sz="110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100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200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300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400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800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02920">
                <a:tc>
                  <a:txBody>
                    <a:bodyPr/>
                    <a:lstStyle/>
                    <a:p>
                      <a:pPr marL="0" indent="0" algn="l">
                        <a:buNone/>
                      </a:pPr>
                      <a:r>
                        <a:rPr lang="en-US" sz="1100" b="1">
                          <a:solidFill>
                            <a:srgbClr val="FFFFFF"/>
                          </a:solidFill>
                          <a:latin typeface="Consolas" pitchFamily="34" charset="0"/>
                          <a:ea typeface="Consolas" pitchFamily="34" charset="-122"/>
                          <a:cs typeface="Consolas" pitchFamily="34" charset="-120"/>
                        </a:rPr>
                        <a:t>discount-start-date[channel=]</a:t>
                      </a:r>
                      <a:endParaRPr lang="en-US" sz="110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100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200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300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400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800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02920">
                <a:tc>
                  <a:txBody>
                    <a:bodyPr/>
                    <a:lstStyle/>
                    <a:p>
                      <a:pPr marL="0" indent="0" algn="l">
                        <a:buNone/>
                      </a:pPr>
                      <a:r>
                        <a:rPr lang="en-US" sz="1100" b="1">
                          <a:solidFill>
                            <a:srgbClr val="FFFFFF"/>
                          </a:solidFill>
                          <a:latin typeface="Consolas" pitchFamily="34" charset="0"/>
                          <a:ea typeface="Consolas" pitchFamily="34" charset="-122"/>
                          <a:cs typeface="Consolas" pitchFamily="34" charset="-120"/>
                        </a:rPr>
                        <a:t>discount-end-date[channel=]</a:t>
                      </a:r>
                      <a:endParaRPr lang="en-US" sz="110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100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200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300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400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a:solidFill>
                            <a:srgbClr val="222222"/>
                          </a:solidFill>
                          <a:latin typeface="Consolas" pitchFamily="34" charset="0"/>
                          <a:ea typeface="Consolas" pitchFamily="34" charset="-122"/>
                          <a:cs typeface="Consolas" pitchFamily="34" charset="-120"/>
                        </a:rPr>
                        <a:t>800</a:t>
                      </a:r>
                      <a:endParaRPr lang="en-US" sz="105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pic>
        <p:nvPicPr>
          <p:cNvPr id="14" name="Image 2" descr="assets/icons/info_coral.png"/>
          <p:cNvPicPr>
            <a:picLocks noChangeAspect="1"/>
          </p:cNvPicPr>
          <p:nvPr/>
        </p:nvPicPr>
        <p:blipFill>
          <a:blip r:embed="rId5"/>
          <a:stretch>
            <a:fillRect/>
          </a:stretch>
        </p:blipFill>
        <p:spPr>
          <a:xfrm>
            <a:off x="777240" y="5486400"/>
            <a:ext cx="274320" cy="274320"/>
          </a:xfrm>
          <a:prstGeom prst="rect">
            <a:avLst/>
          </a:prstGeom>
        </p:spPr>
      </p:pic>
      <p:sp>
        <p:nvSpPr>
          <p:cNvPr id="15" name="Text 9"/>
          <p:cNvSpPr/>
          <p:nvPr/>
        </p:nvSpPr>
        <p:spPr>
          <a:xfrm>
            <a:off x="1115568" y="5440680"/>
            <a:ext cx="10177272" cy="411480"/>
          </a:xfrm>
          <a:prstGeom prst="rect">
            <a:avLst/>
          </a:prstGeom>
          <a:noFill/>
          <a:ln/>
        </p:spPr>
        <p:txBody>
          <a:bodyPr wrap="square" rtlCol="0" anchor="ctr"/>
          <a:lstStyle/>
          <a:p>
            <a:pPr marL="0" indent="0" algn="l">
              <a:buNone/>
            </a:pPr>
            <a:r>
              <a:rPr lang="en-US" sz="1150" i="1">
                <a:solidFill>
                  <a:srgbClr val="5A5A5A"/>
                </a:solidFill>
                <a:latin typeface="Arial" pitchFamily="34" charset="0"/>
                <a:ea typeface="Arial" pitchFamily="34" charset="-122"/>
                <a:cs typeface="Arial" pitchFamily="34" charset="-120"/>
              </a:rPr>
              <a:t>Vous ne renseignez que les colonnes des pays sur lesquels vous vendez réellement. La colonne de gauche rappelle le nom de base du champ, à compléter par le numéro de canal.</a:t>
            </a:r>
            <a:endParaRPr lang="en-US" sz="115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FBD1D645212874EB95D73D844E84229" ma:contentTypeVersion="19" ma:contentTypeDescription="Crée un document." ma:contentTypeScope="" ma:versionID="a4e82ae7088832a012a26cbf58d13779">
  <xsd:schema xmlns:xsd="http://www.w3.org/2001/XMLSchema" xmlns:xs="http://www.w3.org/2001/XMLSchema" xmlns:p="http://schemas.microsoft.com/office/2006/metadata/properties" xmlns:ns2="9d909f02-367f-4c48-b3ee-d6b46bbc84e9" xmlns:ns3="332d6975-0523-492a-b79c-d7f229c638eb" targetNamespace="http://schemas.microsoft.com/office/2006/metadata/properties" ma:root="true" ma:fieldsID="f94919a397058a3d6dcd3b525b6d2a51" ns2:_="" ns3:_="">
    <xsd:import namespace="9d909f02-367f-4c48-b3ee-d6b46bbc84e9"/>
    <xsd:import namespace="332d6975-0523-492a-b79c-d7f229c638e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909f02-367f-4c48-b3ee-d6b46bbc84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84d13a45-aaa9-4d20-8272-0ce0f3bec03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32d6975-0523-492a-b79c-d7f229c638eb"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TaxCatchAll" ma:index="22" nillable="true" ma:displayName="Taxonomy Catch All Column" ma:hidden="true" ma:list="{005e00eb-b191-48e2-a3df-06484f9690ef}" ma:internalName="TaxCatchAll" ma:showField="CatchAllData" ma:web="332d6975-0523-492a-b79c-d7f229c638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32d6975-0523-492a-b79c-d7f229c638eb" xsi:nil="true"/>
    <lcf76f155ced4ddcb4097134ff3c332f xmlns="9d909f02-367f-4c48-b3ee-d6b46bbc84e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CD819BA-B8CD-4BC4-A23A-635E8117F9FE}">
  <ds:schemaRefs>
    <ds:schemaRef ds:uri="332d6975-0523-492a-b79c-d7f229c638eb"/>
    <ds:schemaRef ds:uri="9d909f02-367f-4c48-b3ee-d6b46bbc84e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329A0D6-604A-49B4-908D-B2D1DB666D8E}">
  <ds:schemaRefs>
    <ds:schemaRef ds:uri="http://schemas.microsoft.com/sharepoint/v3/contenttype/forms"/>
  </ds:schemaRefs>
</ds:datastoreItem>
</file>

<file path=customXml/itemProps3.xml><?xml version="1.0" encoding="utf-8"?>
<ds:datastoreItem xmlns:ds="http://schemas.openxmlformats.org/officeDocument/2006/customXml" ds:itemID="{3ADAFC48-BDB1-46A1-970B-4B038DE9E31D}">
  <ds:schemaRefs>
    <ds:schemaRef ds:uri="332d6975-0523-492a-b79c-d7f229c638eb"/>
    <ds:schemaRef ds:uri="9d909f02-367f-4c48-b3ee-d6b46bbc84e9"/>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21</Slides>
  <Notes>21</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FAQ Soldes d'été 2026 - Marketplace Kiabi</dc:title>
  <dc:subject>PptxGenJS Presentation</dc:subject>
  <dc:creator>Kiabi Marketplace</dc:creator>
  <cp:revision>1</cp:revision>
  <dcterms:created xsi:type="dcterms:W3CDTF">2026-05-21T08:47:35Z</dcterms:created>
  <dcterms:modified xsi:type="dcterms:W3CDTF">2026-05-26T12:48:25Z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0x0101005FBD1D645212874EB95D73D844E84229</vt:lpwstr>
  </property>
  <property fmtid="{D5CDD505-2E9C-101B-9397-08002B2CF9AE}" pid="3" name="MediaServiceImageTags">
    <vt:lpwstr/>
  </property>
</Properties>
</file>