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revisionInfo.xml" ContentType="application/vnd.ms-powerpoint.revisioninfo+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3"/>
  </p:notesMasterIdLst>
  <p:sldIdLst>
    <p:sldId id="256" r:id="rId2"/>
    <p:sldId id="257" r:id="rId3"/>
    <p:sldId id="258" r:id="rId4"/>
    <p:sldId id="260" r:id="rId5"/>
    <p:sldId id="259"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932BA0C-CE73-4C89-A92C-B91CCF97D624}" v="1" dt="2026-05-26T12:38:18.52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610"/>
  </p:normalViewPr>
  <p:slideViewPr>
    <p:cSldViewPr snapToGrid="0" snapToObjects="1">
      <p:cViewPr varScale="1">
        <p:scale>
          <a:sx n="90" d="100"/>
          <a:sy n="90" d="100"/>
        </p:scale>
        <p:origin x="370"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ustomXml" Target="../customXml/item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 Id="rId30" Type="http://schemas.openxmlformats.org/officeDocument/2006/relationships/customXml" Target="../customXml/item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3834459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xml"/><Relationship Id="rId6" Type="http://schemas.openxmlformats.org/officeDocument/2006/relationships/image" Target="../media/image18.png"/><Relationship Id="rId5" Type="http://schemas.openxmlformats.org/officeDocument/2006/relationships/image" Target="../media/image17.png"/><Relationship Id="rId4" Type="http://schemas.openxmlformats.org/officeDocument/2006/relationships/image" Target="../media/image16.pn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1.xml"/><Relationship Id="rId6" Type="http://schemas.openxmlformats.org/officeDocument/2006/relationships/image" Target="../media/image17.png"/><Relationship Id="rId5" Type="http://schemas.openxmlformats.org/officeDocument/2006/relationships/image" Target="../media/image20.png"/><Relationship Id="rId4" Type="http://schemas.openxmlformats.org/officeDocument/2006/relationships/image" Target="../media/image19.png"/></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21.png"/></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1.xml"/><Relationship Id="rId6" Type="http://schemas.openxmlformats.org/officeDocument/2006/relationships/image" Target="../media/image23.png"/><Relationship Id="rId5" Type="http://schemas.openxmlformats.org/officeDocument/2006/relationships/hyperlink" Target="https://kiabi.mirakl.net/mmp/shop/offer" TargetMode="External"/><Relationship Id="rId4" Type="http://schemas.openxmlformats.org/officeDocument/2006/relationships/image" Target="../media/image22.png"/></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image" Target="../media/image24.png"/></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1.xml"/><Relationship Id="rId4" Type="http://schemas.openxmlformats.org/officeDocument/2006/relationships/image" Target="../media/image25.png"/></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1.xml"/><Relationship Id="rId5" Type="http://schemas.openxmlformats.org/officeDocument/2006/relationships/image" Target="../media/image27.png"/><Relationship Id="rId4" Type="http://schemas.openxmlformats.org/officeDocument/2006/relationships/image" Target="../media/image26.png"/></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1.xml"/><Relationship Id="rId6" Type="http://schemas.openxmlformats.org/officeDocument/2006/relationships/image" Target="../media/image30.png"/><Relationship Id="rId5" Type="http://schemas.openxmlformats.org/officeDocument/2006/relationships/image" Target="../media/image29.png"/><Relationship Id="rId4" Type="http://schemas.openxmlformats.org/officeDocument/2006/relationships/image" Target="../media/image28.png"/></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1.xml"/><Relationship Id="rId5" Type="http://schemas.openxmlformats.org/officeDocument/2006/relationships/hyperlink" Target="https://vimeo.com/1194359144/371b152df1" TargetMode="External"/><Relationship Id="rId4" Type="http://schemas.openxmlformats.org/officeDocument/2006/relationships/image" Target="../media/image31.png"/></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1.xml"/><Relationship Id="rId5" Type="http://schemas.openxmlformats.org/officeDocument/2006/relationships/image" Target="../media/image32.png"/><Relationship Id="rId4" Type="http://schemas.openxmlformats.org/officeDocument/2006/relationships/image" Target="../media/image31.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0.xml"/><Relationship Id="rId1" Type="http://schemas.openxmlformats.org/officeDocument/2006/relationships/slideLayout" Target="../slideLayouts/slideLayout1.xml"/><Relationship Id="rId6" Type="http://schemas.openxmlformats.org/officeDocument/2006/relationships/image" Target="../media/image33.png"/><Relationship Id="rId5" Type="http://schemas.openxmlformats.org/officeDocument/2006/relationships/image" Target="../media/image22.png"/><Relationship Id="rId4" Type="http://schemas.openxmlformats.org/officeDocument/2006/relationships/image" Target="../media/image19.png"/></Relationships>
</file>

<file path=ppt/slides/_rels/slide21.xml.rels><?xml version="1.0" encoding="UTF-8" standalone="yes"?>
<Relationships xmlns="http://schemas.openxmlformats.org/package/2006/relationships"><Relationship Id="rId3" Type="http://schemas.openxmlformats.org/officeDocument/2006/relationships/image" Target="../media/image33.png"/><Relationship Id="rId2" Type="http://schemas.openxmlformats.org/officeDocument/2006/relationships/notesSlide" Target="../notesSlides/notesSlide21.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8.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9.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10.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 Id="rId5" Type="http://schemas.openxmlformats.org/officeDocument/2006/relationships/image" Target="../media/image13.png"/><Relationship Id="rId4" Type="http://schemas.openxmlformats.org/officeDocument/2006/relationships/image" Target="../media/image12.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 Id="rId5" Type="http://schemas.openxmlformats.org/officeDocument/2006/relationships/image" Target="../media/image14.png"/><Relationship Id="rId4" Type="http://schemas.openxmlformats.org/officeDocument/2006/relationships/image" Target="../media/image11.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15.png"/></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E15B5B"/>
        </a:solidFill>
        <a:effectLst/>
      </p:bgPr>
    </p:bg>
    <p:spTree>
      <p:nvGrpSpPr>
        <p:cNvPr id="1" name=""/>
        <p:cNvGrpSpPr/>
        <p:nvPr/>
      </p:nvGrpSpPr>
      <p:grpSpPr>
        <a:xfrm>
          <a:off x="0" y="0"/>
          <a:ext cx="0" cy="0"/>
          <a:chOff x="0" y="0"/>
          <a:chExt cx="0" cy="0"/>
        </a:xfrm>
      </p:grpSpPr>
      <p:sp>
        <p:nvSpPr>
          <p:cNvPr id="2" name="Shape 0"/>
          <p:cNvSpPr/>
          <p:nvPr/>
        </p:nvSpPr>
        <p:spPr>
          <a:xfrm>
            <a:off x="274320" y="375920"/>
            <a:ext cx="11643360" cy="5839823"/>
          </a:xfrm>
          <a:prstGeom prst="rect">
            <a:avLst/>
          </a:prstGeom>
          <a:solidFill>
            <a:srgbClr val="FFFFFF"/>
          </a:solidFill>
          <a:ln/>
        </p:spPr>
        <p:txBody>
          <a:bodyPr/>
          <a:lstStyle/>
          <a:p>
            <a:endParaRPr lang="fr-FR" dirty="0"/>
          </a:p>
        </p:txBody>
      </p:sp>
      <p:sp>
        <p:nvSpPr>
          <p:cNvPr id="3" name="Shape 1"/>
          <p:cNvSpPr/>
          <p:nvPr/>
        </p:nvSpPr>
        <p:spPr>
          <a:xfrm>
            <a:off x="274320" y="360679"/>
            <a:ext cx="11643360" cy="5855064"/>
          </a:xfrm>
          <a:prstGeom prst="rect">
            <a:avLst/>
          </a:prstGeom>
          <a:solidFill>
            <a:srgbClr val="1A1A6E"/>
          </a:solidFill>
          <a:ln/>
        </p:spPr>
        <p:txBody>
          <a:bodyPr/>
          <a:lstStyle/>
          <a:p>
            <a:endParaRPr lang="fr-FR" dirty="0"/>
          </a:p>
        </p:txBody>
      </p:sp>
      <p:sp>
        <p:nvSpPr>
          <p:cNvPr id="4" name="Text 2"/>
          <p:cNvSpPr/>
          <p:nvPr/>
        </p:nvSpPr>
        <p:spPr>
          <a:xfrm>
            <a:off x="457200" y="868680"/>
            <a:ext cx="11274552" cy="457200"/>
          </a:xfrm>
          <a:prstGeom prst="rect">
            <a:avLst/>
          </a:prstGeom>
          <a:noFill/>
          <a:ln/>
        </p:spPr>
        <p:txBody>
          <a:bodyPr wrap="square" rtlCol="0" anchor="ctr"/>
          <a:lstStyle/>
          <a:p>
            <a:pPr marL="0" indent="0" algn="ctr">
              <a:buNone/>
            </a:pPr>
            <a:r>
              <a:rPr lang="en-US" b="1" kern="0" spc="400" dirty="0">
                <a:solidFill>
                  <a:srgbClr val="EBC23A"/>
                </a:solidFill>
                <a:latin typeface="Arial" pitchFamily="34" charset="0"/>
                <a:ea typeface="Arial" pitchFamily="34" charset="-122"/>
                <a:cs typeface="Arial" pitchFamily="34" charset="-120"/>
              </a:rPr>
              <a:t>SUMMER SALE 2026</a:t>
            </a:r>
            <a:endParaRPr lang="en-US" dirty="0"/>
          </a:p>
        </p:txBody>
      </p:sp>
      <p:sp>
        <p:nvSpPr>
          <p:cNvPr id="5" name="Text 3"/>
          <p:cNvSpPr/>
          <p:nvPr/>
        </p:nvSpPr>
        <p:spPr>
          <a:xfrm>
            <a:off x="457200" y="1737360"/>
            <a:ext cx="11274552" cy="1005840"/>
          </a:xfrm>
          <a:prstGeom prst="rect">
            <a:avLst/>
          </a:prstGeom>
          <a:noFill/>
          <a:ln/>
        </p:spPr>
        <p:txBody>
          <a:bodyPr wrap="square" rtlCol="0" anchor="ctr"/>
          <a:lstStyle/>
          <a:p>
            <a:pPr marL="0" indent="0" algn="ctr">
              <a:buNone/>
            </a:pPr>
            <a:endParaRPr lang="en-US" sz="5200" b="1" dirty="0">
              <a:solidFill>
                <a:srgbClr val="FFFFFF"/>
              </a:solidFill>
              <a:latin typeface="Arial" pitchFamily="34" charset="0"/>
              <a:ea typeface="Arial" pitchFamily="34" charset="-122"/>
              <a:cs typeface="Arial" pitchFamily="34" charset="-120"/>
            </a:endParaRPr>
          </a:p>
          <a:p>
            <a:pPr marL="0" indent="0" algn="ctr">
              <a:buNone/>
            </a:pPr>
            <a:endParaRPr lang="en-US" sz="5200" b="1" dirty="0">
              <a:solidFill>
                <a:srgbClr val="FFFFFF"/>
              </a:solidFill>
              <a:latin typeface="Arial" pitchFamily="34" charset="0"/>
              <a:ea typeface="Arial" pitchFamily="34" charset="-122"/>
              <a:cs typeface="Arial" pitchFamily="34" charset="-120"/>
            </a:endParaRPr>
          </a:p>
          <a:p>
            <a:pPr marL="0" indent="0" algn="ctr">
              <a:buNone/>
            </a:pPr>
            <a:r>
              <a:rPr lang="en-US" sz="4000" b="1" dirty="0">
                <a:solidFill>
                  <a:srgbClr val="FFFFFF"/>
                </a:solidFill>
                <a:latin typeface="Arial" pitchFamily="34" charset="0"/>
                <a:ea typeface="Arial" pitchFamily="34" charset="-122"/>
                <a:cs typeface="Arial" pitchFamily="34" charset="-120"/>
              </a:rPr>
              <a:t>Guide: How </a:t>
            </a:r>
            <a:r>
              <a:rPr lang="en-US" sz="4000" b="1" dirty="0" err="1">
                <a:solidFill>
                  <a:srgbClr val="FFFFFF"/>
                </a:solidFill>
                <a:latin typeface="Arial" pitchFamily="34" charset="0"/>
                <a:ea typeface="Arial" pitchFamily="34" charset="-122"/>
                <a:cs typeface="Arial" pitchFamily="34" charset="-120"/>
              </a:rPr>
              <a:t>to set up your</a:t>
            </a:r>
            <a:r>
              <a:rPr lang="en-US" sz="4000" b="1" dirty="0">
                <a:solidFill>
                  <a:srgbClr val="FFFFFF"/>
                </a:solidFill>
                <a:latin typeface="Arial" pitchFamily="34" charset="0"/>
                <a:ea typeface="Arial" pitchFamily="34" charset="-122"/>
                <a:cs typeface="Arial" pitchFamily="34" charset="-120"/>
              </a:rPr>
              <a:t> 2026 </a:t>
            </a:r>
            <a:r>
              <a:rPr lang="en-US" sz="4000" b="1" dirty="0" err="1">
                <a:solidFill>
                  <a:srgbClr val="FFFFFF"/>
                </a:solidFill>
                <a:latin typeface="Arial" pitchFamily="34" charset="0"/>
                <a:ea typeface="Arial" pitchFamily="34" charset="-122"/>
                <a:cs typeface="Arial" pitchFamily="34" charset="-120"/>
              </a:rPr>
              <a:t>summer sale </a:t>
            </a:r>
            <a:r>
              <a:rPr lang="en-US" sz="4000" b="1" dirty="0">
                <a:solidFill>
                  <a:srgbClr val="FFFFFF"/>
                </a:solidFill>
                <a:latin typeface="Arial" pitchFamily="34" charset="0"/>
                <a:ea typeface="Arial" pitchFamily="34" charset="-122"/>
                <a:cs typeface="Arial" pitchFamily="34" charset="-120"/>
              </a:rPr>
              <a:t>on </a:t>
            </a:r>
            <a:r>
              <a:rPr lang="en-US" sz="4000" b="1" dirty="0" err="1">
                <a:solidFill>
                  <a:srgbClr val="FFFFFF"/>
                </a:solidFill>
                <a:latin typeface="Arial" pitchFamily="34" charset="0"/>
                <a:ea typeface="Arial" pitchFamily="34" charset="-122"/>
                <a:cs typeface="Arial" pitchFamily="34" charset="-120"/>
              </a:rPr>
              <a:t>Kiabi</a:t>
            </a:r>
            <a:r>
              <a:rPr lang="en-US" sz="4000" b="1" dirty="0">
                <a:solidFill>
                  <a:srgbClr val="FFFFFF"/>
                </a:solidFill>
                <a:latin typeface="Arial" pitchFamily="34" charset="0"/>
                <a:ea typeface="Arial" pitchFamily="34" charset="-122"/>
                <a:cs typeface="Arial" pitchFamily="34" charset="-120"/>
              </a:rPr>
              <a:t>?</a:t>
            </a:r>
            <a:endParaRPr lang="en-US" sz="4000" dirty="0"/>
          </a:p>
        </p:txBody>
      </p:sp>
      <p:sp>
        <p:nvSpPr>
          <p:cNvPr id="6" name="Text 4"/>
          <p:cNvSpPr/>
          <p:nvPr/>
        </p:nvSpPr>
        <p:spPr>
          <a:xfrm>
            <a:off x="1371600" y="3017520"/>
            <a:ext cx="9445752" cy="731520"/>
          </a:xfrm>
          <a:prstGeom prst="rect">
            <a:avLst/>
          </a:prstGeom>
          <a:noFill/>
          <a:ln/>
        </p:spPr>
        <p:txBody>
          <a:bodyPr wrap="square" rtlCol="0" anchor="ctr"/>
          <a:lstStyle/>
          <a:p>
            <a:pPr marL="0" indent="0" algn="ctr">
              <a:buNone/>
            </a:pPr>
            <a:endParaRPr lang="en-US" sz="1700" dirty="0"/>
          </a:p>
        </p:txBody>
      </p:sp>
      <p:sp>
        <p:nvSpPr>
          <p:cNvPr id="9" name="Text 6"/>
          <p:cNvSpPr/>
          <p:nvPr/>
        </p:nvSpPr>
        <p:spPr>
          <a:xfrm>
            <a:off x="2743200" y="4023360"/>
            <a:ext cx="2651760" cy="1051560"/>
          </a:xfrm>
          <a:prstGeom prst="rect">
            <a:avLst/>
          </a:prstGeom>
          <a:noFill/>
          <a:ln/>
        </p:spPr>
        <p:txBody>
          <a:bodyPr wrap="square" rtlCol="0" anchor="ctr"/>
          <a:lstStyle/>
          <a:p>
            <a:pPr marL="0" indent="0" algn="l">
              <a:buNone/>
            </a:pPr>
            <a:endParaRPr lang="en-US" sz="1400" dirty="0"/>
          </a:p>
        </p:txBody>
      </p:sp>
      <p:sp>
        <p:nvSpPr>
          <p:cNvPr id="12" name="Text 8"/>
          <p:cNvSpPr/>
          <p:nvPr/>
        </p:nvSpPr>
        <p:spPr>
          <a:xfrm>
            <a:off x="7616952" y="4023360"/>
            <a:ext cx="2651760" cy="1051560"/>
          </a:xfrm>
          <a:prstGeom prst="rect">
            <a:avLst/>
          </a:prstGeom>
          <a:noFill/>
          <a:ln/>
        </p:spPr>
        <p:txBody>
          <a:bodyPr wrap="square" rtlCol="0" anchor="ctr"/>
          <a:lstStyle/>
          <a:p>
            <a:pPr marL="0" indent="0" algn="l">
              <a:buNone/>
            </a:pPr>
            <a:endParaRPr lang="en-US" sz="1400" dirty="0"/>
          </a:p>
        </p:txBody>
      </p:sp>
      <p:sp>
        <p:nvSpPr>
          <p:cNvPr id="13" name="Text 9"/>
          <p:cNvSpPr/>
          <p:nvPr/>
        </p:nvSpPr>
        <p:spPr>
          <a:xfrm>
            <a:off x="457200" y="6352344"/>
            <a:ext cx="6400800" cy="365760"/>
          </a:xfrm>
          <a:prstGeom prst="rect">
            <a:avLst/>
          </a:prstGeom>
          <a:noFill/>
          <a:ln/>
        </p:spPr>
        <p:txBody>
          <a:bodyPr wrap="square" rtlCol="0" anchor="ctr"/>
          <a:lstStyle/>
          <a:p>
            <a:pPr marL="0" indent="0" algn="l">
              <a:buNone/>
            </a:pPr>
            <a:r>
              <a:rPr lang="en-US" sz="1400" b="1" i="1" dirty="0">
                <a:solidFill>
                  <a:srgbClr val="1A1A6E"/>
                </a:solidFill>
                <a:latin typeface="Georgia" pitchFamily="34" charset="0"/>
                <a:ea typeface="Georgia" pitchFamily="34" charset="-122"/>
                <a:cs typeface="Georgia" pitchFamily="34" charset="-120"/>
              </a:rPr>
              <a:t>Even more for families</a:t>
            </a:r>
            <a:endParaRPr lang="en-US" sz="1400" dirty="0"/>
          </a:p>
        </p:txBody>
      </p:sp>
      <p:pic>
        <p:nvPicPr>
          <p:cNvPr id="14" name="Image 2" descr="assets/kiabi_logo_real.png"/>
          <p:cNvPicPr>
            <a:picLocks noChangeAspect="1"/>
          </p:cNvPicPr>
          <p:nvPr/>
        </p:nvPicPr>
        <p:blipFill>
          <a:blip r:embed="rId3"/>
          <a:stretch>
            <a:fillRect/>
          </a:stretch>
        </p:blipFill>
        <p:spPr>
          <a:xfrm>
            <a:off x="10371038" y="6361945"/>
            <a:ext cx="1554480" cy="346558"/>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E15B5B"/>
        </a:solidFill>
        <a:effectLst/>
      </p:bgPr>
    </p:bg>
    <p:spTree>
      <p:nvGrpSpPr>
        <p:cNvPr id="1" name=""/>
        <p:cNvGrpSpPr/>
        <p:nvPr/>
      </p:nvGrpSpPr>
      <p:grpSpPr>
        <a:xfrm>
          <a:off x="0" y="0"/>
          <a:ext cx="0" cy="0"/>
          <a:chOff x="0" y="0"/>
          <a:chExt cx="0" cy="0"/>
        </a:xfrm>
      </p:grpSpPr>
      <p:sp>
        <p:nvSpPr>
          <p:cNvPr id="2" name="Shape 0"/>
          <p:cNvSpPr/>
          <p:nvPr/>
        </p:nvSpPr>
        <p:spPr>
          <a:xfrm>
            <a:off x="292608" y="292608"/>
            <a:ext cx="11603736" cy="5943600"/>
          </a:xfrm>
          <a:prstGeom prst="rect">
            <a:avLst/>
          </a:prstGeom>
          <a:solidFill>
            <a:srgbClr val="FFFFFF"/>
          </a:solidFill>
          <a:ln/>
        </p:spPr>
        <p:txBody>
          <a:bodyPr/>
          <a:lstStyle/>
          <a:p>
            <a:endParaRPr lang="fr-FR"/>
          </a:p>
        </p:txBody>
      </p:sp>
      <p:sp>
        <p:nvSpPr>
          <p:cNvPr id="3" name="Text 1"/>
          <p:cNvSpPr/>
          <p:nvPr/>
        </p:nvSpPr>
        <p:spPr>
          <a:xfrm>
            <a:off x="274320" y="27432"/>
            <a:ext cx="4572000" cy="256032"/>
          </a:xfrm>
          <a:prstGeom prst="rect">
            <a:avLst/>
          </a:prstGeom>
          <a:noFill/>
          <a:ln/>
        </p:spPr>
        <p:txBody>
          <a:bodyPr wrap="square" rtlCol="0" anchor="ctr"/>
          <a:lstStyle/>
          <a:p>
            <a:pPr marL="0" indent="0" algn="l">
              <a:buNone/>
            </a:pPr>
            <a:r>
              <a:rPr lang="en-US" sz="1100" b="1" dirty="0">
                <a:solidFill>
                  <a:srgbClr val="FFFFFF"/>
                </a:solidFill>
                <a:latin typeface="Arial" pitchFamily="34" charset="0"/>
                <a:ea typeface="Arial" pitchFamily="34" charset="-122"/>
                <a:cs typeface="Arial" pitchFamily="34" charset="-120"/>
              </a:rPr>
              <a:t>&lt;&lt;&lt;  Back to the contents</a:t>
            </a:r>
            <a:endParaRPr lang="en-US" sz="1100" dirty="0"/>
          </a:p>
        </p:txBody>
      </p:sp>
      <p:sp>
        <p:nvSpPr>
          <p:cNvPr id="4" name="Text 2"/>
          <p:cNvSpPr/>
          <p:nvPr/>
        </p:nvSpPr>
        <p:spPr>
          <a:xfrm>
            <a:off x="411480" y="6355080"/>
            <a:ext cx="6400800" cy="365760"/>
          </a:xfrm>
          <a:prstGeom prst="rect">
            <a:avLst/>
          </a:prstGeom>
          <a:noFill/>
          <a:ln/>
        </p:spPr>
        <p:txBody>
          <a:bodyPr wrap="square" rtlCol="0" anchor="ctr"/>
          <a:lstStyle/>
          <a:p>
            <a:pPr marL="0" indent="0" algn="l">
              <a:buNone/>
            </a:pPr>
            <a:r>
              <a:rPr lang="en-US" sz="1400" b="1" i="1" dirty="0">
                <a:solidFill>
                  <a:srgbClr val="FFFFFF"/>
                </a:solidFill>
                <a:latin typeface="Georgia" pitchFamily="34" charset="0"/>
                <a:ea typeface="Georgia" pitchFamily="34" charset="-122"/>
                <a:cs typeface="Georgia" pitchFamily="34" charset="-120"/>
              </a:rPr>
              <a:t>More and more for families</a:t>
            </a:r>
            <a:endParaRPr lang="en-US" sz="1400" dirty="0"/>
          </a:p>
        </p:txBody>
      </p:sp>
      <p:sp>
        <p:nvSpPr>
          <p:cNvPr id="5" name="Shape 3"/>
          <p:cNvSpPr/>
          <p:nvPr/>
        </p:nvSpPr>
        <p:spPr>
          <a:xfrm>
            <a:off x="10250424" y="6327648"/>
            <a:ext cx="1572768" cy="384048"/>
          </a:xfrm>
          <a:prstGeom prst="roundRect">
            <a:avLst>
              <a:gd name="adj" fmla="val 11905"/>
            </a:avLst>
          </a:prstGeom>
          <a:solidFill>
            <a:srgbClr val="FFFFFF"/>
          </a:solidFill>
          <a:ln/>
        </p:spPr>
        <p:txBody>
          <a:bodyPr/>
          <a:lstStyle/>
          <a:p>
            <a:endParaRPr lang="fr-FR"/>
          </a:p>
        </p:txBody>
      </p:sp>
      <p:pic>
        <p:nvPicPr>
          <p:cNvPr id="6" name="Image 0" descr="assets/kiabi_logo_real.png"/>
          <p:cNvPicPr>
            <a:picLocks noChangeAspect="1"/>
          </p:cNvPicPr>
          <p:nvPr/>
        </p:nvPicPr>
        <p:blipFill>
          <a:blip r:embed="rId3"/>
          <a:stretch>
            <a:fillRect/>
          </a:stretch>
        </p:blipFill>
        <p:spPr>
          <a:xfrm>
            <a:off x="10387584" y="6400800"/>
            <a:ext cx="1298448" cy="288950"/>
          </a:xfrm>
          <a:prstGeom prst="rect">
            <a:avLst/>
          </a:prstGeom>
        </p:spPr>
      </p:pic>
      <p:sp>
        <p:nvSpPr>
          <p:cNvPr id="7" name="Shape 4"/>
          <p:cNvSpPr/>
          <p:nvPr/>
        </p:nvSpPr>
        <p:spPr>
          <a:xfrm>
            <a:off x="640080" y="566928"/>
            <a:ext cx="841248" cy="841248"/>
          </a:xfrm>
          <a:prstGeom prst="ellipse">
            <a:avLst/>
          </a:prstGeom>
          <a:solidFill>
            <a:srgbClr val="1A1A6E"/>
          </a:solidFill>
          <a:ln/>
          <a:effectLst>
            <a:outerShdw blurRad="63500" dist="25400" dir="8100000" algn="bl" rotWithShape="0">
              <a:srgbClr val="000000">
                <a:alpha val="10000"/>
              </a:srgbClr>
            </a:outerShdw>
          </a:effectLst>
        </p:spPr>
        <p:txBody>
          <a:bodyPr/>
          <a:lstStyle/>
          <a:p>
            <a:endParaRPr lang="fr-FR"/>
          </a:p>
        </p:txBody>
      </p:sp>
      <p:pic>
        <p:nvPicPr>
          <p:cNvPr id="8" name="Image 1" descr="assets/icons/tags_white.png"/>
          <p:cNvPicPr>
            <a:picLocks noChangeAspect="1"/>
          </p:cNvPicPr>
          <p:nvPr/>
        </p:nvPicPr>
        <p:blipFill>
          <a:blip r:embed="rId4"/>
          <a:stretch>
            <a:fillRect/>
          </a:stretch>
        </p:blipFill>
        <p:spPr>
          <a:xfrm>
            <a:off x="832104" y="758952"/>
            <a:ext cx="457200" cy="457200"/>
          </a:xfrm>
          <a:prstGeom prst="rect">
            <a:avLst/>
          </a:prstGeom>
        </p:spPr>
      </p:pic>
      <p:sp>
        <p:nvSpPr>
          <p:cNvPr id="9" name="Text 5"/>
          <p:cNvSpPr/>
          <p:nvPr/>
        </p:nvSpPr>
        <p:spPr>
          <a:xfrm>
            <a:off x="1691640" y="548640"/>
            <a:ext cx="9765792" cy="292608"/>
          </a:xfrm>
          <a:prstGeom prst="rect">
            <a:avLst/>
          </a:prstGeom>
          <a:noFill/>
          <a:ln/>
        </p:spPr>
        <p:txBody>
          <a:bodyPr wrap="square" lIns="0" tIns="0" rIns="0" bIns="0" rtlCol="0" anchor="ctr"/>
          <a:lstStyle/>
          <a:p>
            <a:pPr marL="0" indent="0" algn="l">
              <a:buNone/>
            </a:pPr>
            <a:r>
              <a:rPr lang="en-US" sz="1200" b="1" kern="0" spc="200" dirty="0">
                <a:solidFill>
                  <a:srgbClr val="6B4FD8"/>
                </a:solidFill>
                <a:latin typeface="Arial" pitchFamily="34" charset="0"/>
                <a:ea typeface="Arial" pitchFamily="34" charset="-122"/>
                <a:cs typeface="Arial" pitchFamily="34" charset="-120"/>
              </a:rPr>
              <a:t>PART 3 · I SELL IN SEVERAL COUNTRIES</a:t>
            </a:r>
            <a:endParaRPr lang="en-US" sz="1200" dirty="0"/>
          </a:p>
        </p:txBody>
      </p:sp>
      <p:sp>
        <p:nvSpPr>
          <p:cNvPr id="10" name="Text 6"/>
          <p:cNvSpPr/>
          <p:nvPr/>
        </p:nvSpPr>
        <p:spPr>
          <a:xfrm>
            <a:off x="1691640" y="822960"/>
            <a:ext cx="9765792" cy="658368"/>
          </a:xfrm>
          <a:prstGeom prst="rect">
            <a:avLst/>
          </a:prstGeom>
          <a:noFill/>
          <a:ln/>
        </p:spPr>
        <p:txBody>
          <a:bodyPr wrap="square" lIns="0" tIns="0" rIns="0" bIns="0" rtlCol="0" anchor="ctr"/>
          <a:lstStyle/>
          <a:p>
            <a:pPr marL="0" indent="0" algn="l">
              <a:buNone/>
            </a:pPr>
            <a:r>
              <a:rPr lang="en-US" sz="2700" b="1" dirty="0">
                <a:solidFill>
                  <a:srgbClr val="222222"/>
                </a:solidFill>
                <a:latin typeface="Arial" pitchFamily="34" charset="0"/>
                <a:ea typeface="Arial" pitchFamily="34" charset="-122"/>
                <a:cs typeface="Arial" pitchFamily="34" charset="-120"/>
              </a:rPr>
              <a:t>B3 · Practical example of configuration</a:t>
            </a:r>
            <a:endParaRPr lang="en-US" sz="2700" dirty="0"/>
          </a:p>
        </p:txBody>
      </p:sp>
      <p:sp>
        <p:nvSpPr>
          <p:cNvPr id="11" name="Shape 7"/>
          <p:cNvSpPr/>
          <p:nvPr/>
        </p:nvSpPr>
        <p:spPr>
          <a:xfrm>
            <a:off x="777240" y="1481328"/>
            <a:ext cx="10634472" cy="20117"/>
          </a:xfrm>
          <a:prstGeom prst="rect">
            <a:avLst/>
          </a:prstGeom>
          <a:solidFill>
            <a:srgbClr val="E15B5B"/>
          </a:solidFill>
          <a:ln/>
        </p:spPr>
        <p:txBody>
          <a:bodyPr/>
          <a:lstStyle/>
          <a:p>
            <a:endParaRPr lang="fr-FR"/>
          </a:p>
        </p:txBody>
      </p:sp>
      <p:sp>
        <p:nvSpPr>
          <p:cNvPr id="12" name="Text 8"/>
          <p:cNvSpPr/>
          <p:nvPr/>
        </p:nvSpPr>
        <p:spPr>
          <a:xfrm>
            <a:off x="777240" y="1664208"/>
            <a:ext cx="10634472" cy="365760"/>
          </a:xfrm>
          <a:prstGeom prst="rect">
            <a:avLst/>
          </a:prstGeom>
          <a:noFill/>
          <a:ln/>
        </p:spPr>
        <p:txBody>
          <a:bodyPr wrap="square" rtlCol="0" anchor="ctr"/>
          <a:lstStyle/>
          <a:p>
            <a:pPr marL="0" indent="0" algn="l">
              <a:buNone/>
            </a:pPr>
            <a:r>
              <a:rPr lang="en-US" sz="1300" b="1" dirty="0">
                <a:solidFill>
                  <a:srgbClr val="2E9E5B"/>
                </a:solidFill>
                <a:latin typeface="Arial" pitchFamily="34" charset="0"/>
                <a:ea typeface="Arial" pitchFamily="34" charset="-122"/>
                <a:cs typeface="Arial" pitchFamily="34" charset="-120"/>
              </a:rPr>
              <a:t>Example: </a:t>
            </a:r>
            <a:r>
              <a:rPr lang="en-US" sz="1300" dirty="0">
                <a:solidFill>
                  <a:srgbClr val="222222"/>
                </a:solidFill>
                <a:latin typeface="Arial" pitchFamily="34" charset="0"/>
                <a:ea typeface="Arial" pitchFamily="34" charset="-122"/>
                <a:cs typeface="Arial" pitchFamily="34" charset="-120"/>
              </a:rPr>
              <a:t>you sell a product in </a:t>
            </a:r>
            <a:r>
              <a:rPr lang="en-US" sz="1300" b="1" dirty="0">
                <a:solidFill>
                  <a:srgbClr val="1A1A6E"/>
                </a:solidFill>
                <a:latin typeface="Arial" pitchFamily="34" charset="0"/>
                <a:ea typeface="Arial" pitchFamily="34" charset="-122"/>
                <a:cs typeface="Arial" pitchFamily="34" charset="-120"/>
              </a:rPr>
              <a:t>France</a:t>
            </a:r>
            <a:r>
              <a:rPr lang="en-US" sz="1300" dirty="0">
                <a:solidFill>
                  <a:srgbClr val="222222"/>
                </a:solidFill>
                <a:latin typeface="Arial" pitchFamily="34" charset="0"/>
                <a:ea typeface="Arial" pitchFamily="34" charset="-122"/>
                <a:cs typeface="Arial" pitchFamily="34" charset="-120"/>
              </a:rPr>
              <a:t>, </a:t>
            </a:r>
            <a:r>
              <a:rPr lang="en-US" sz="1300" b="1" dirty="0">
                <a:solidFill>
                  <a:srgbClr val="1A1A6E"/>
                </a:solidFill>
                <a:latin typeface="Arial" pitchFamily="34" charset="0"/>
                <a:ea typeface="Arial" pitchFamily="34" charset="-122"/>
                <a:cs typeface="Arial" pitchFamily="34" charset="-120"/>
              </a:rPr>
              <a:t>Spain </a:t>
            </a:r>
            <a:r>
              <a:rPr lang="en-US" sz="1300" dirty="0">
                <a:solidFill>
                  <a:srgbClr val="222222"/>
                </a:solidFill>
                <a:latin typeface="Arial" pitchFamily="34" charset="0"/>
                <a:ea typeface="Arial" pitchFamily="34" charset="-122"/>
                <a:cs typeface="Arial" pitchFamily="34" charset="-120"/>
              </a:rPr>
              <a:t>and </a:t>
            </a:r>
            <a:r>
              <a:rPr lang="en-US" sz="1300" b="1" dirty="0">
                <a:solidFill>
                  <a:srgbClr val="1A1A6E"/>
                </a:solidFill>
                <a:latin typeface="Arial" pitchFamily="34" charset="0"/>
                <a:ea typeface="Arial" pitchFamily="34" charset="-122"/>
                <a:cs typeface="Arial" pitchFamily="34" charset="-120"/>
              </a:rPr>
              <a:t>Italy</a:t>
            </a:r>
            <a:r>
              <a:rPr lang="en-US" sz="1300" dirty="0">
                <a:solidFill>
                  <a:srgbClr val="222222"/>
                </a:solidFill>
                <a:latin typeface="Arial" pitchFamily="34" charset="0"/>
                <a:ea typeface="Arial" pitchFamily="34" charset="-122"/>
                <a:cs typeface="Arial" pitchFamily="34" charset="-120"/>
              </a:rPr>
              <a:t>. Discount of €12 (FR), €15 (ES) and €15 (IT).</a:t>
            </a:r>
            <a:endParaRPr lang="en-US" sz="1300" dirty="0"/>
          </a:p>
        </p:txBody>
      </p:sp>
      <p:sp>
        <p:nvSpPr>
          <p:cNvPr id="13" name="Shape 9"/>
          <p:cNvSpPr/>
          <p:nvPr/>
        </p:nvSpPr>
        <p:spPr>
          <a:xfrm>
            <a:off x="777240" y="2084832"/>
            <a:ext cx="10634472" cy="2788920"/>
          </a:xfrm>
          <a:prstGeom prst="roundRect">
            <a:avLst>
              <a:gd name="adj" fmla="val 1967"/>
            </a:avLst>
          </a:prstGeom>
          <a:solidFill>
            <a:srgbClr val="1E1E3A"/>
          </a:solidFill>
          <a:ln/>
          <a:effectLst>
            <a:outerShdw blurRad="88900" dist="38100" dir="8100000" algn="bl" rotWithShape="0">
              <a:srgbClr val="000000">
                <a:alpha val="13000"/>
              </a:srgbClr>
            </a:outerShdw>
          </a:effectLst>
        </p:spPr>
        <p:txBody>
          <a:bodyPr/>
          <a:lstStyle/>
          <a:p>
            <a:endParaRPr lang="fr-FR"/>
          </a:p>
        </p:txBody>
      </p:sp>
      <p:sp>
        <p:nvSpPr>
          <p:cNvPr id="14" name="Text 10"/>
          <p:cNvSpPr/>
          <p:nvPr/>
        </p:nvSpPr>
        <p:spPr>
          <a:xfrm>
            <a:off x="1051560" y="2212848"/>
            <a:ext cx="10085832" cy="2542032"/>
          </a:xfrm>
          <a:prstGeom prst="rect">
            <a:avLst/>
          </a:prstGeom>
          <a:noFill/>
          <a:ln/>
        </p:spPr>
        <p:txBody>
          <a:bodyPr wrap="square" rtlCol="0" anchor="t"/>
          <a:lstStyle/>
          <a:p>
            <a:pPr marL="0" indent="0" algn="l">
              <a:lnSpc>
                <a:spcPct val="112000"/>
              </a:lnSpc>
              <a:buNone/>
            </a:pPr>
            <a:r>
              <a:rPr lang="en-US" sz="1050" dirty="0">
                <a:solidFill>
                  <a:srgbClr val="8C8CB8"/>
                </a:solidFill>
                <a:latin typeface="Consolas" pitchFamily="34" charset="0"/>
                <a:ea typeface="Consolas" pitchFamily="34" charset="-122"/>
                <a:cs typeface="Consolas" pitchFamily="34" charset="-120"/>
              </a:rPr>
              <a:t># Default price — MANDATORY (otherwise rejected by Mirakl)</a:t>
            </a:r>
            <a:endParaRPr lang="en-US" sz="1050" dirty="0"/>
          </a:p>
          <a:p>
            <a:pPr marL="0" indent="0" algn="l">
              <a:lnSpc>
                <a:spcPct val="112000"/>
              </a:lnSpc>
              <a:buNone/>
            </a:pPr>
            <a:r>
              <a:rPr lang="en-US" sz="1050" dirty="0">
                <a:solidFill>
                  <a:srgbClr val="F2C84B"/>
                </a:solidFill>
                <a:latin typeface="Consolas" pitchFamily="34" charset="0"/>
                <a:ea typeface="Consolas" pitchFamily="34" charset="-122"/>
                <a:cs typeface="Consolas" pitchFamily="34" charset="-120"/>
              </a:rPr>
              <a:t>price </a:t>
            </a:r>
            <a:r>
              <a:rPr lang="en-US" sz="1050" dirty="0">
                <a:solidFill>
                  <a:srgbClr val="AAAAD0"/>
                </a:solidFill>
                <a:latin typeface="Consolas" pitchFamily="34" charset="0"/>
                <a:ea typeface="Consolas" pitchFamily="34" charset="-122"/>
                <a:cs typeface="Consolas" pitchFamily="34" charset="-120"/>
              </a:rPr>
              <a:t>= </a:t>
            </a:r>
            <a:r>
              <a:rPr lang="en-US" sz="1050" dirty="0">
                <a:solidFill>
                  <a:srgbClr val="8CE0A5"/>
                </a:solidFill>
                <a:latin typeface="Consolas" pitchFamily="34" charset="0"/>
                <a:ea typeface="Consolas" pitchFamily="34" charset="-122"/>
                <a:cs typeface="Consolas" pitchFamily="34" charset="-120"/>
              </a:rPr>
              <a:t>€20</a:t>
            </a:r>
            <a:endParaRPr lang="en-US" sz="1050" dirty="0"/>
          </a:p>
          <a:p>
            <a:pPr marL="0" indent="0" algn="l">
              <a:lnSpc>
                <a:spcPct val="112000"/>
              </a:lnSpc>
              <a:buNone/>
            </a:pPr>
            <a:endParaRPr lang="en-US" sz="1050" dirty="0"/>
          </a:p>
          <a:p>
            <a:pPr marL="0" indent="0" algn="l">
              <a:lnSpc>
                <a:spcPct val="112000"/>
              </a:lnSpc>
              <a:buNone/>
            </a:pPr>
            <a:r>
              <a:rPr lang="en-US" sz="1050" dirty="0">
                <a:solidFill>
                  <a:srgbClr val="8C8CB8"/>
                </a:solidFill>
                <a:latin typeface="Consolas" pitchFamily="34" charset="0"/>
                <a:ea typeface="Consolas" pitchFamily="34" charset="-122"/>
                <a:cs typeface="Consolas" pitchFamily="34" charset="-120"/>
              </a:rPr>
              <a:t># France channel (100)</a:t>
            </a:r>
            <a:endParaRPr lang="en-US" sz="1050" dirty="0"/>
          </a:p>
          <a:p>
            <a:pPr marL="0" indent="0" algn="l">
              <a:lnSpc>
                <a:spcPct val="112000"/>
              </a:lnSpc>
              <a:buNone/>
            </a:pPr>
            <a:r>
              <a:rPr lang="en-US" sz="1050" dirty="0">
                <a:solidFill>
                  <a:srgbClr val="F2C84B"/>
                </a:solidFill>
                <a:latin typeface="Consolas" pitchFamily="34" charset="0"/>
                <a:ea typeface="Consolas" pitchFamily="34" charset="-122"/>
                <a:cs typeface="Consolas" pitchFamily="34" charset="-120"/>
              </a:rPr>
              <a:t>price[channel=100] </a:t>
            </a:r>
            <a:r>
              <a:rPr lang="en-US" sz="1050" dirty="0">
                <a:solidFill>
                  <a:srgbClr val="8CE0A5"/>
                </a:solidFill>
                <a:latin typeface="Consolas" pitchFamily="34" charset="0"/>
                <a:ea typeface="Consolas" pitchFamily="34" charset="-122"/>
                <a:cs typeface="Consolas" pitchFamily="34" charset="-120"/>
              </a:rPr>
              <a:t>= €20 </a:t>
            </a:r>
            <a:r>
              <a:rPr lang="en-US" sz="1050" dirty="0">
                <a:solidFill>
                  <a:srgbClr val="F2C84B"/>
                </a:solidFill>
                <a:latin typeface="Consolas" pitchFamily="34" charset="0"/>
                <a:ea typeface="Consolas" pitchFamily="34" charset="-122"/>
                <a:cs typeface="Consolas" pitchFamily="34" charset="-120"/>
              </a:rPr>
              <a:t>  discount-price[channel=100] </a:t>
            </a:r>
            <a:r>
              <a:rPr lang="en-US" sz="1050" dirty="0">
                <a:solidFill>
                  <a:srgbClr val="8CE0A5"/>
                </a:solidFill>
                <a:latin typeface="Consolas" pitchFamily="34" charset="0"/>
                <a:ea typeface="Consolas" pitchFamily="34" charset="-122"/>
                <a:cs typeface="Consolas" pitchFamily="34" charset="-120"/>
              </a:rPr>
              <a:t>= €12</a:t>
            </a:r>
            <a:endParaRPr lang="en-US" sz="1050" dirty="0"/>
          </a:p>
          <a:p>
            <a:pPr marL="0" indent="0" algn="l">
              <a:lnSpc>
                <a:spcPct val="112000"/>
              </a:lnSpc>
              <a:buNone/>
            </a:pPr>
            <a:r>
              <a:rPr lang="en-US" sz="1050" dirty="0">
                <a:solidFill>
                  <a:srgbClr val="F2C84B"/>
                </a:solidFill>
                <a:latin typeface="Consolas" pitchFamily="34" charset="0"/>
                <a:ea typeface="Consolas" pitchFamily="34" charset="-122"/>
                <a:cs typeface="Consolas" pitchFamily="34" charset="-120"/>
              </a:rPr>
              <a:t>discount-start-date[channel=100] </a:t>
            </a:r>
            <a:r>
              <a:rPr lang="en-US" sz="1050" dirty="0">
                <a:solidFill>
                  <a:srgbClr val="8CE0A5"/>
                </a:solidFill>
                <a:latin typeface="Consolas" pitchFamily="34" charset="0"/>
                <a:ea typeface="Consolas" pitchFamily="34" charset="-122"/>
                <a:cs typeface="Consolas" pitchFamily="34" charset="-120"/>
              </a:rPr>
              <a:t>= 2026-06-24 </a:t>
            </a:r>
            <a:r>
              <a:rPr lang="en-US" sz="1050" dirty="0">
                <a:solidFill>
                  <a:srgbClr val="F2C84B"/>
                </a:solidFill>
                <a:latin typeface="Consolas" pitchFamily="34" charset="0"/>
                <a:ea typeface="Consolas" pitchFamily="34" charset="-122"/>
                <a:cs typeface="Consolas" pitchFamily="34" charset="-120"/>
              </a:rPr>
              <a:t>  discount-end-date[channel=100] </a:t>
            </a:r>
            <a:r>
              <a:rPr lang="en-US" sz="1050" dirty="0">
                <a:solidFill>
                  <a:srgbClr val="8CE0A5"/>
                </a:solidFill>
                <a:latin typeface="Consolas" pitchFamily="34" charset="0"/>
                <a:ea typeface="Consolas" pitchFamily="34" charset="-122"/>
                <a:cs typeface="Consolas" pitchFamily="34" charset="-120"/>
              </a:rPr>
              <a:t>= 2026-07-21</a:t>
            </a:r>
            <a:endParaRPr lang="en-US" sz="1050" dirty="0"/>
          </a:p>
          <a:p>
            <a:pPr marL="0" indent="0" algn="l">
              <a:lnSpc>
                <a:spcPct val="112000"/>
              </a:lnSpc>
              <a:buNone/>
            </a:pPr>
            <a:endParaRPr lang="en-US" sz="1050" dirty="0"/>
          </a:p>
          <a:p>
            <a:pPr marL="0" indent="0" algn="l">
              <a:lnSpc>
                <a:spcPct val="112000"/>
              </a:lnSpc>
              <a:buNone/>
            </a:pPr>
            <a:r>
              <a:rPr lang="en-US" sz="1050" dirty="0">
                <a:solidFill>
                  <a:srgbClr val="8C8CB8"/>
                </a:solidFill>
                <a:latin typeface="Consolas" pitchFamily="34" charset="0"/>
                <a:ea typeface="Consolas" pitchFamily="34" charset="-122"/>
                <a:cs typeface="Consolas" pitchFamily="34" charset="-120"/>
              </a:rPr>
              <a:t># Canal Spain (200)</a:t>
            </a:r>
            <a:endParaRPr lang="en-US" sz="1050" dirty="0"/>
          </a:p>
          <a:p>
            <a:pPr marL="0" indent="0" algn="l">
              <a:lnSpc>
                <a:spcPct val="112000"/>
              </a:lnSpc>
              <a:buNone/>
            </a:pPr>
            <a:r>
              <a:rPr lang="en-US" sz="1050" dirty="0">
                <a:solidFill>
                  <a:srgbClr val="F2C84B"/>
                </a:solidFill>
                <a:latin typeface="Consolas" pitchFamily="34" charset="0"/>
                <a:ea typeface="Consolas" pitchFamily="34" charset="-122"/>
                <a:cs typeface="Consolas" pitchFamily="34" charset="-120"/>
              </a:rPr>
              <a:t>price[channel=200] </a:t>
            </a:r>
            <a:r>
              <a:rPr lang="en-US" sz="1050" dirty="0">
                <a:solidFill>
                  <a:srgbClr val="8CE0A5"/>
                </a:solidFill>
                <a:latin typeface="Consolas" pitchFamily="34" charset="0"/>
                <a:ea typeface="Consolas" pitchFamily="34" charset="-122"/>
                <a:cs typeface="Consolas" pitchFamily="34" charset="-120"/>
              </a:rPr>
              <a:t>= €20 </a:t>
            </a:r>
            <a:r>
              <a:rPr lang="en-US" sz="1050" dirty="0">
                <a:solidFill>
                  <a:srgbClr val="F2C84B"/>
                </a:solidFill>
                <a:latin typeface="Consolas" pitchFamily="34" charset="0"/>
                <a:ea typeface="Consolas" pitchFamily="34" charset="-122"/>
                <a:cs typeface="Consolas" pitchFamily="34" charset="-120"/>
              </a:rPr>
              <a:t>  discount-price[channel=200] </a:t>
            </a:r>
            <a:r>
              <a:rPr lang="en-US" sz="1050" dirty="0">
                <a:solidFill>
                  <a:srgbClr val="8CE0A5"/>
                </a:solidFill>
                <a:latin typeface="Consolas" pitchFamily="34" charset="0"/>
                <a:ea typeface="Consolas" pitchFamily="34" charset="-122"/>
                <a:cs typeface="Consolas" pitchFamily="34" charset="-120"/>
              </a:rPr>
              <a:t>= €15</a:t>
            </a:r>
            <a:endParaRPr lang="en-US" sz="1050" dirty="0"/>
          </a:p>
          <a:p>
            <a:pPr marL="0" indent="0" algn="l">
              <a:lnSpc>
                <a:spcPct val="112000"/>
              </a:lnSpc>
              <a:buNone/>
            </a:pPr>
            <a:r>
              <a:rPr lang="en-US" sz="1050" dirty="0">
                <a:solidFill>
                  <a:srgbClr val="F2C84B"/>
                </a:solidFill>
                <a:latin typeface="Consolas" pitchFamily="34" charset="0"/>
                <a:ea typeface="Consolas" pitchFamily="34" charset="-122"/>
                <a:cs typeface="Consolas" pitchFamily="34" charset="-120"/>
              </a:rPr>
              <a:t>discount-start-date[channel=200] </a:t>
            </a:r>
            <a:r>
              <a:rPr lang="en-US" sz="1050" dirty="0">
                <a:solidFill>
                  <a:srgbClr val="8CE0A5"/>
                </a:solidFill>
                <a:latin typeface="Consolas" pitchFamily="34" charset="0"/>
                <a:ea typeface="Consolas" pitchFamily="34" charset="-122"/>
                <a:cs typeface="Consolas" pitchFamily="34" charset="-120"/>
              </a:rPr>
              <a:t>= 4 July 2026 </a:t>
            </a:r>
            <a:r>
              <a:rPr lang="en-US" sz="1050" dirty="0">
                <a:solidFill>
                  <a:srgbClr val="F2C84B"/>
                </a:solidFill>
                <a:latin typeface="Consolas" pitchFamily="34" charset="0"/>
                <a:ea typeface="Consolas" pitchFamily="34" charset="-122"/>
                <a:cs typeface="Consolas" pitchFamily="34" charset="-120"/>
              </a:rPr>
              <a:t>  discount-end-date[channel=200] </a:t>
            </a:r>
            <a:r>
              <a:rPr lang="en-US" sz="1050" dirty="0">
                <a:solidFill>
                  <a:srgbClr val="8CE0A5"/>
                </a:solidFill>
                <a:latin typeface="Consolas" pitchFamily="34" charset="0"/>
                <a:ea typeface="Consolas" pitchFamily="34" charset="-122"/>
                <a:cs typeface="Consolas" pitchFamily="34" charset="-120"/>
              </a:rPr>
              <a:t>= 23 August 2026</a:t>
            </a:r>
            <a:endParaRPr lang="en-US" sz="1050" dirty="0"/>
          </a:p>
          <a:p>
            <a:pPr marL="0" indent="0" algn="l">
              <a:lnSpc>
                <a:spcPct val="112000"/>
              </a:lnSpc>
              <a:buNone/>
            </a:pPr>
            <a:endParaRPr lang="en-US" sz="1050" dirty="0"/>
          </a:p>
          <a:p>
            <a:pPr marL="0" indent="0" algn="l">
              <a:lnSpc>
                <a:spcPct val="112000"/>
              </a:lnSpc>
              <a:buNone/>
            </a:pPr>
            <a:r>
              <a:rPr lang="en-US" sz="1050" dirty="0">
                <a:solidFill>
                  <a:srgbClr val="8C8CB8"/>
                </a:solidFill>
                <a:latin typeface="Consolas" pitchFamily="34" charset="0"/>
                <a:ea typeface="Consolas" pitchFamily="34" charset="-122"/>
                <a:cs typeface="Consolas" pitchFamily="34" charset="-120"/>
              </a:rPr>
              <a:t># Italy Channel (300)</a:t>
            </a:r>
            <a:endParaRPr lang="en-US" sz="1050" dirty="0"/>
          </a:p>
          <a:p>
            <a:pPr marL="0" indent="0" algn="l">
              <a:lnSpc>
                <a:spcPct val="112000"/>
              </a:lnSpc>
              <a:buNone/>
            </a:pPr>
            <a:r>
              <a:rPr lang="en-US" sz="1050" dirty="0">
                <a:solidFill>
                  <a:srgbClr val="F2C84B"/>
                </a:solidFill>
                <a:latin typeface="Consolas" pitchFamily="34" charset="0"/>
                <a:ea typeface="Consolas" pitchFamily="34" charset="-122"/>
                <a:cs typeface="Consolas" pitchFamily="34" charset="-120"/>
              </a:rPr>
              <a:t>price[channel=300] </a:t>
            </a:r>
            <a:r>
              <a:rPr lang="en-US" sz="1050" dirty="0">
                <a:solidFill>
                  <a:srgbClr val="8CE0A5"/>
                </a:solidFill>
                <a:latin typeface="Consolas" pitchFamily="34" charset="0"/>
                <a:ea typeface="Consolas" pitchFamily="34" charset="-122"/>
                <a:cs typeface="Consolas" pitchFamily="34" charset="-120"/>
              </a:rPr>
              <a:t>= €20 </a:t>
            </a:r>
            <a:r>
              <a:rPr lang="en-US" sz="1050" dirty="0">
                <a:solidFill>
                  <a:srgbClr val="F2C84B"/>
                </a:solidFill>
                <a:latin typeface="Consolas" pitchFamily="34" charset="0"/>
                <a:ea typeface="Consolas" pitchFamily="34" charset="-122"/>
                <a:cs typeface="Consolas" pitchFamily="34" charset="-120"/>
              </a:rPr>
              <a:t>  discount-price[channel=300] </a:t>
            </a:r>
            <a:r>
              <a:rPr lang="en-US" sz="1050" dirty="0">
                <a:solidFill>
                  <a:srgbClr val="8CE0A5"/>
                </a:solidFill>
                <a:latin typeface="Consolas" pitchFamily="34" charset="0"/>
                <a:ea typeface="Consolas" pitchFamily="34" charset="-122"/>
                <a:cs typeface="Consolas" pitchFamily="34" charset="-120"/>
              </a:rPr>
              <a:t>= €15</a:t>
            </a:r>
            <a:endParaRPr lang="en-US" sz="1050" dirty="0"/>
          </a:p>
          <a:p>
            <a:pPr marL="0" indent="0" algn="l">
              <a:lnSpc>
                <a:spcPct val="112000"/>
              </a:lnSpc>
              <a:buNone/>
            </a:pPr>
            <a:r>
              <a:rPr lang="en-US" sz="1050" dirty="0">
                <a:solidFill>
                  <a:srgbClr val="F2C84B"/>
                </a:solidFill>
                <a:latin typeface="Consolas" pitchFamily="34" charset="0"/>
                <a:ea typeface="Consolas" pitchFamily="34" charset="-122"/>
                <a:cs typeface="Consolas" pitchFamily="34" charset="-120"/>
              </a:rPr>
              <a:t>discount-start-date[channel=300] </a:t>
            </a:r>
            <a:r>
              <a:rPr lang="en-US" sz="1050" dirty="0">
                <a:solidFill>
                  <a:srgbClr val="8CE0A5"/>
                </a:solidFill>
                <a:latin typeface="Consolas" pitchFamily="34" charset="0"/>
                <a:ea typeface="Consolas" pitchFamily="34" charset="-122"/>
                <a:cs typeface="Consolas" pitchFamily="34" charset="-120"/>
              </a:rPr>
              <a:t>= 2026-07-04 </a:t>
            </a:r>
            <a:r>
              <a:rPr lang="en-US" sz="1050" dirty="0">
                <a:solidFill>
                  <a:srgbClr val="F2C84B"/>
                </a:solidFill>
                <a:latin typeface="Consolas" pitchFamily="34" charset="0"/>
                <a:ea typeface="Consolas" pitchFamily="34" charset="-122"/>
                <a:cs typeface="Consolas" pitchFamily="34" charset="-120"/>
              </a:rPr>
              <a:t>  discount-end-date[channel=300] </a:t>
            </a:r>
            <a:r>
              <a:rPr lang="en-US" sz="1050" dirty="0">
                <a:solidFill>
                  <a:srgbClr val="8CE0A5"/>
                </a:solidFill>
                <a:latin typeface="Consolas" pitchFamily="34" charset="0"/>
                <a:ea typeface="Consolas" pitchFamily="34" charset="-122"/>
                <a:cs typeface="Consolas" pitchFamily="34" charset="-120"/>
              </a:rPr>
              <a:t>= 2026-08-23</a:t>
            </a:r>
            <a:endParaRPr lang="en-US" sz="1050" dirty="0"/>
          </a:p>
        </p:txBody>
      </p:sp>
      <p:sp>
        <p:nvSpPr>
          <p:cNvPr id="15" name="Shape 11"/>
          <p:cNvSpPr/>
          <p:nvPr/>
        </p:nvSpPr>
        <p:spPr>
          <a:xfrm>
            <a:off x="777240" y="5029200"/>
            <a:ext cx="10634472" cy="566928"/>
          </a:xfrm>
          <a:prstGeom prst="roundRect">
            <a:avLst>
              <a:gd name="adj" fmla="val 9677"/>
            </a:avLst>
          </a:prstGeom>
          <a:solidFill>
            <a:srgbClr val="EAF7EF"/>
          </a:solidFill>
          <a:ln w="12700">
            <a:solidFill>
              <a:srgbClr val="2E9E5B"/>
            </a:solidFill>
            <a:prstDash val="solid"/>
          </a:ln>
        </p:spPr>
        <p:txBody>
          <a:bodyPr/>
          <a:lstStyle/>
          <a:p>
            <a:endParaRPr lang="fr-FR"/>
          </a:p>
        </p:txBody>
      </p:sp>
      <p:pic>
        <p:nvPicPr>
          <p:cNvPr id="16" name="Image 2" descr="assets/icons/check_navy.png"/>
          <p:cNvPicPr>
            <a:picLocks noChangeAspect="1"/>
          </p:cNvPicPr>
          <p:nvPr/>
        </p:nvPicPr>
        <p:blipFill>
          <a:blip r:embed="rId5"/>
          <a:stretch>
            <a:fillRect/>
          </a:stretch>
        </p:blipFill>
        <p:spPr>
          <a:xfrm>
            <a:off x="1005840" y="5138928"/>
            <a:ext cx="310896" cy="310896"/>
          </a:xfrm>
          <a:prstGeom prst="rect">
            <a:avLst/>
          </a:prstGeom>
        </p:spPr>
      </p:pic>
      <p:sp>
        <p:nvSpPr>
          <p:cNvPr id="17" name="Text 12"/>
          <p:cNvSpPr/>
          <p:nvPr/>
        </p:nvSpPr>
        <p:spPr>
          <a:xfrm>
            <a:off x="1463040" y="5029200"/>
            <a:ext cx="9902952" cy="566928"/>
          </a:xfrm>
          <a:prstGeom prst="rect">
            <a:avLst/>
          </a:prstGeom>
          <a:noFill/>
          <a:ln/>
        </p:spPr>
        <p:txBody>
          <a:bodyPr wrap="square" rtlCol="0" anchor="ctr"/>
          <a:lstStyle/>
          <a:p>
            <a:pPr marL="0" indent="0" algn="l">
              <a:buNone/>
            </a:pPr>
            <a:r>
              <a:rPr lang="en-US" sz="1150" dirty="0">
                <a:solidFill>
                  <a:srgbClr val="222222"/>
                </a:solidFill>
                <a:latin typeface="Arial" pitchFamily="34" charset="0"/>
                <a:ea typeface="Arial" pitchFamily="34" charset="-122"/>
                <a:cs typeface="Arial" pitchFamily="34" charset="-120"/>
              </a:rPr>
              <a:t>Note the different dates by country (FR vs ES/IT): this is why the channel-specific fields are essential. The same applies to Belgium (400) and Portugal (800).</a:t>
            </a:r>
          </a:p>
        </p:txBody>
      </p:sp>
      <p:sp>
        <p:nvSpPr>
          <p:cNvPr id="18" name="Shape 11">
            <a:extLst>
              <a:ext uri="{FF2B5EF4-FFF2-40B4-BE49-F238E27FC236}">
                <a16:creationId xmlns:a16="http://schemas.microsoft.com/office/drawing/2014/main" id="{CE702C2F-C525-DC03-A131-CB1D01385119}"/>
              </a:ext>
            </a:extLst>
          </p:cNvPr>
          <p:cNvSpPr/>
          <p:nvPr/>
        </p:nvSpPr>
        <p:spPr>
          <a:xfrm>
            <a:off x="777240" y="5669280"/>
            <a:ext cx="10680192" cy="484632"/>
          </a:xfrm>
          <a:prstGeom prst="roundRect">
            <a:avLst>
              <a:gd name="adj" fmla="val 9677"/>
            </a:avLst>
          </a:prstGeom>
          <a:solidFill>
            <a:srgbClr val="EAF7EF"/>
          </a:solidFill>
          <a:ln w="12700">
            <a:solidFill>
              <a:srgbClr val="2E9E5B"/>
            </a:solidFill>
            <a:prstDash val="solid"/>
          </a:ln>
        </p:spPr>
        <p:txBody>
          <a:bodyPr/>
          <a:lstStyle/>
          <a:p>
            <a:endParaRPr lang="fr-FR" dirty="0"/>
          </a:p>
        </p:txBody>
      </p:sp>
      <p:pic>
        <p:nvPicPr>
          <p:cNvPr id="20" name="Image 19">
            <a:extLst>
              <a:ext uri="{FF2B5EF4-FFF2-40B4-BE49-F238E27FC236}">
                <a16:creationId xmlns:a16="http://schemas.microsoft.com/office/drawing/2014/main" id="{0D01F987-9333-F7DF-7724-7050AB74B08A}"/>
              </a:ext>
            </a:extLst>
          </p:cNvPr>
          <p:cNvPicPr>
            <a:picLocks noChangeAspect="1"/>
          </p:cNvPicPr>
          <p:nvPr/>
        </p:nvPicPr>
        <p:blipFill>
          <a:blip r:embed="rId6"/>
          <a:stretch>
            <a:fillRect/>
          </a:stretch>
        </p:blipFill>
        <p:spPr>
          <a:xfrm>
            <a:off x="1005840" y="5715000"/>
            <a:ext cx="400377" cy="400377"/>
          </a:xfrm>
          <a:prstGeom prst="rect">
            <a:avLst/>
          </a:prstGeom>
        </p:spPr>
      </p:pic>
      <p:sp>
        <p:nvSpPr>
          <p:cNvPr id="21" name="ZoneTexte 20">
            <a:extLst>
              <a:ext uri="{FF2B5EF4-FFF2-40B4-BE49-F238E27FC236}">
                <a16:creationId xmlns:a16="http://schemas.microsoft.com/office/drawing/2014/main" id="{44BB491F-9F14-58CA-0C65-2480DECB8FCC}"/>
              </a:ext>
            </a:extLst>
          </p:cNvPr>
          <p:cNvSpPr txBox="1"/>
          <p:nvPr/>
        </p:nvSpPr>
        <p:spPr>
          <a:xfrm>
            <a:off x="1406217" y="5704985"/>
            <a:ext cx="9674352" cy="446276"/>
          </a:xfrm>
          <a:prstGeom prst="rect">
            <a:avLst/>
          </a:prstGeom>
          <a:noFill/>
        </p:spPr>
        <p:txBody>
          <a:bodyPr wrap="square" rtlCol="0">
            <a:spAutoFit/>
          </a:bodyPr>
          <a:lstStyle/>
          <a:p>
            <a:r>
              <a:rPr lang="fr-FR" sz="1150" dirty="0">
                <a:latin typeface="Arial" panose="020B0604020202020204" pitchFamily="34" charset="0"/>
                <a:cs typeface="Arial" panose="020B0604020202020204" pitchFamily="34" charset="0"/>
              </a:rPr>
              <a:t>If you sell in several countries but only wish to participate in the sales in some of them, simply enter the full prices in the price fields specific to the relevant channels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E15B5B"/>
        </a:solidFill>
        <a:effectLst/>
      </p:bgPr>
    </p:bg>
    <p:spTree>
      <p:nvGrpSpPr>
        <p:cNvPr id="1" name=""/>
        <p:cNvGrpSpPr/>
        <p:nvPr/>
      </p:nvGrpSpPr>
      <p:grpSpPr>
        <a:xfrm>
          <a:off x="0" y="0"/>
          <a:ext cx="0" cy="0"/>
          <a:chOff x="0" y="0"/>
          <a:chExt cx="0" cy="0"/>
        </a:xfrm>
      </p:grpSpPr>
      <p:sp>
        <p:nvSpPr>
          <p:cNvPr id="2" name="Shape 0"/>
          <p:cNvSpPr/>
          <p:nvPr/>
        </p:nvSpPr>
        <p:spPr>
          <a:xfrm>
            <a:off x="292608" y="292608"/>
            <a:ext cx="11603736" cy="5943600"/>
          </a:xfrm>
          <a:prstGeom prst="rect">
            <a:avLst/>
          </a:prstGeom>
          <a:solidFill>
            <a:srgbClr val="FFFFFF"/>
          </a:solidFill>
          <a:ln/>
        </p:spPr>
        <p:txBody>
          <a:bodyPr/>
          <a:lstStyle/>
          <a:p>
            <a:endParaRPr lang="fr-FR"/>
          </a:p>
        </p:txBody>
      </p:sp>
      <p:sp>
        <p:nvSpPr>
          <p:cNvPr id="3" name="Text 1"/>
          <p:cNvSpPr/>
          <p:nvPr/>
        </p:nvSpPr>
        <p:spPr>
          <a:xfrm>
            <a:off x="274320" y="27432"/>
            <a:ext cx="4572000" cy="256032"/>
          </a:xfrm>
          <a:prstGeom prst="rect">
            <a:avLst/>
          </a:prstGeom>
          <a:noFill/>
          <a:ln/>
        </p:spPr>
        <p:txBody>
          <a:bodyPr wrap="square" rtlCol="0" anchor="ctr"/>
          <a:lstStyle/>
          <a:p>
            <a:pPr marL="0" indent="0" algn="l">
              <a:buNone/>
            </a:pPr>
            <a:r>
              <a:rPr lang="en-US" sz="1100" b="1" dirty="0">
                <a:solidFill>
                  <a:srgbClr val="FFFFFF"/>
                </a:solidFill>
                <a:latin typeface="Arial" pitchFamily="34" charset="0"/>
                <a:ea typeface="Arial" pitchFamily="34" charset="-122"/>
                <a:cs typeface="Arial" pitchFamily="34" charset="-120"/>
              </a:rPr>
              <a:t>&lt;&lt;&lt;  Back to the contents</a:t>
            </a:r>
            <a:endParaRPr lang="en-US" sz="1100" dirty="0"/>
          </a:p>
        </p:txBody>
      </p:sp>
      <p:sp>
        <p:nvSpPr>
          <p:cNvPr id="4" name="Text 2"/>
          <p:cNvSpPr/>
          <p:nvPr/>
        </p:nvSpPr>
        <p:spPr>
          <a:xfrm>
            <a:off x="411480" y="6355080"/>
            <a:ext cx="6400800" cy="365760"/>
          </a:xfrm>
          <a:prstGeom prst="rect">
            <a:avLst/>
          </a:prstGeom>
          <a:noFill/>
          <a:ln/>
        </p:spPr>
        <p:txBody>
          <a:bodyPr wrap="square" rtlCol="0" anchor="ctr"/>
          <a:lstStyle/>
          <a:p>
            <a:pPr marL="0" indent="0" algn="l">
              <a:buNone/>
            </a:pPr>
            <a:r>
              <a:rPr lang="en-US" sz="1400" b="1" i="1" dirty="0">
                <a:solidFill>
                  <a:srgbClr val="FFFFFF"/>
                </a:solidFill>
                <a:latin typeface="Georgia" pitchFamily="34" charset="0"/>
                <a:ea typeface="Georgia" pitchFamily="34" charset="-122"/>
                <a:cs typeface="Georgia" pitchFamily="34" charset="-120"/>
              </a:rPr>
              <a:t>More and more for families</a:t>
            </a:r>
            <a:endParaRPr lang="en-US" sz="1400" dirty="0"/>
          </a:p>
        </p:txBody>
      </p:sp>
      <p:sp>
        <p:nvSpPr>
          <p:cNvPr id="5" name="Shape 3"/>
          <p:cNvSpPr/>
          <p:nvPr/>
        </p:nvSpPr>
        <p:spPr>
          <a:xfrm>
            <a:off x="10250424" y="6327648"/>
            <a:ext cx="1572768" cy="384048"/>
          </a:xfrm>
          <a:prstGeom prst="roundRect">
            <a:avLst>
              <a:gd name="adj" fmla="val 11905"/>
            </a:avLst>
          </a:prstGeom>
          <a:solidFill>
            <a:srgbClr val="FFFFFF"/>
          </a:solidFill>
          <a:ln/>
        </p:spPr>
        <p:txBody>
          <a:bodyPr/>
          <a:lstStyle/>
          <a:p>
            <a:endParaRPr lang="fr-FR"/>
          </a:p>
        </p:txBody>
      </p:sp>
      <p:pic>
        <p:nvPicPr>
          <p:cNvPr id="6" name="Image 0" descr="assets/kiabi_logo_real.png"/>
          <p:cNvPicPr>
            <a:picLocks noChangeAspect="1"/>
          </p:cNvPicPr>
          <p:nvPr/>
        </p:nvPicPr>
        <p:blipFill>
          <a:blip r:embed="rId3"/>
          <a:stretch>
            <a:fillRect/>
          </a:stretch>
        </p:blipFill>
        <p:spPr>
          <a:xfrm>
            <a:off x="10387584" y="6400800"/>
            <a:ext cx="1298448" cy="288950"/>
          </a:xfrm>
          <a:prstGeom prst="rect">
            <a:avLst/>
          </a:prstGeom>
        </p:spPr>
      </p:pic>
      <p:sp>
        <p:nvSpPr>
          <p:cNvPr id="7" name="Shape 4"/>
          <p:cNvSpPr/>
          <p:nvPr/>
        </p:nvSpPr>
        <p:spPr>
          <a:xfrm>
            <a:off x="640080" y="566928"/>
            <a:ext cx="841248" cy="841248"/>
          </a:xfrm>
          <a:prstGeom prst="ellipse">
            <a:avLst/>
          </a:prstGeom>
          <a:solidFill>
            <a:srgbClr val="1A1A6E"/>
          </a:solidFill>
          <a:ln/>
          <a:effectLst>
            <a:outerShdw blurRad="63500" dist="25400" dir="8100000" algn="bl" rotWithShape="0">
              <a:srgbClr val="000000">
                <a:alpha val="10000"/>
              </a:srgbClr>
            </a:outerShdw>
          </a:effectLst>
        </p:spPr>
        <p:txBody>
          <a:bodyPr/>
          <a:lstStyle/>
          <a:p>
            <a:endParaRPr lang="fr-FR"/>
          </a:p>
        </p:txBody>
      </p:sp>
      <p:pic>
        <p:nvPicPr>
          <p:cNvPr id="8" name="Image 1" descr="assets/icons/warning_white.png"/>
          <p:cNvPicPr>
            <a:picLocks noChangeAspect="1"/>
          </p:cNvPicPr>
          <p:nvPr/>
        </p:nvPicPr>
        <p:blipFill>
          <a:blip r:embed="rId4"/>
          <a:stretch>
            <a:fillRect/>
          </a:stretch>
        </p:blipFill>
        <p:spPr>
          <a:xfrm>
            <a:off x="832104" y="758952"/>
            <a:ext cx="457200" cy="457200"/>
          </a:xfrm>
          <a:prstGeom prst="rect">
            <a:avLst/>
          </a:prstGeom>
        </p:spPr>
      </p:pic>
      <p:sp>
        <p:nvSpPr>
          <p:cNvPr id="9" name="Text 5"/>
          <p:cNvSpPr/>
          <p:nvPr/>
        </p:nvSpPr>
        <p:spPr>
          <a:xfrm>
            <a:off x="1691640" y="548640"/>
            <a:ext cx="9765792" cy="292608"/>
          </a:xfrm>
          <a:prstGeom prst="rect">
            <a:avLst/>
          </a:prstGeom>
          <a:noFill/>
          <a:ln/>
        </p:spPr>
        <p:txBody>
          <a:bodyPr wrap="square" lIns="0" tIns="0" rIns="0" bIns="0" rtlCol="0" anchor="ctr"/>
          <a:lstStyle/>
          <a:p>
            <a:pPr marL="0" indent="0" algn="l">
              <a:buNone/>
            </a:pPr>
            <a:r>
              <a:rPr lang="en-US" sz="1200" b="1" kern="0" spc="200" dirty="0">
                <a:solidFill>
                  <a:srgbClr val="6B4FD8"/>
                </a:solidFill>
                <a:latin typeface="Arial" pitchFamily="34" charset="0"/>
                <a:ea typeface="Arial" pitchFamily="34" charset="-122"/>
                <a:cs typeface="Arial" pitchFamily="34" charset="-120"/>
              </a:rPr>
              <a:t>PART 3 · I SELL IN SEVERAL COUNTRIES</a:t>
            </a:r>
            <a:endParaRPr lang="en-US" sz="1200" dirty="0"/>
          </a:p>
        </p:txBody>
      </p:sp>
      <p:sp>
        <p:nvSpPr>
          <p:cNvPr id="10" name="Text 6"/>
          <p:cNvSpPr/>
          <p:nvPr/>
        </p:nvSpPr>
        <p:spPr>
          <a:xfrm>
            <a:off x="1691640" y="822960"/>
            <a:ext cx="9765792" cy="658368"/>
          </a:xfrm>
          <a:prstGeom prst="rect">
            <a:avLst/>
          </a:prstGeom>
          <a:noFill/>
          <a:ln/>
        </p:spPr>
        <p:txBody>
          <a:bodyPr wrap="square" lIns="0" tIns="0" rIns="0" bIns="0" rtlCol="0" anchor="ctr"/>
          <a:lstStyle/>
          <a:p>
            <a:pPr marL="0" indent="0" algn="l">
              <a:buNone/>
            </a:pPr>
            <a:r>
              <a:rPr lang="en-US" sz="2700" b="1" dirty="0">
                <a:solidFill>
                  <a:srgbClr val="222222"/>
                </a:solidFill>
                <a:latin typeface="Arial" pitchFamily="34" charset="0"/>
                <a:ea typeface="Arial" pitchFamily="34" charset="-122"/>
                <a:cs typeface="Arial" pitchFamily="34" charset="-120"/>
              </a:rPr>
              <a:t>B4 · The default price remains mandatory</a:t>
            </a:r>
            <a:endParaRPr lang="en-US" sz="2700" dirty="0"/>
          </a:p>
        </p:txBody>
      </p:sp>
      <p:sp>
        <p:nvSpPr>
          <p:cNvPr id="11" name="Shape 7"/>
          <p:cNvSpPr/>
          <p:nvPr/>
        </p:nvSpPr>
        <p:spPr>
          <a:xfrm>
            <a:off x="777240" y="1481328"/>
            <a:ext cx="10634472" cy="20117"/>
          </a:xfrm>
          <a:prstGeom prst="rect">
            <a:avLst/>
          </a:prstGeom>
          <a:solidFill>
            <a:srgbClr val="E15B5B"/>
          </a:solidFill>
          <a:ln/>
        </p:spPr>
        <p:txBody>
          <a:bodyPr/>
          <a:lstStyle/>
          <a:p>
            <a:endParaRPr lang="fr-FR"/>
          </a:p>
        </p:txBody>
      </p:sp>
      <p:sp>
        <p:nvSpPr>
          <p:cNvPr id="12" name="Text 8"/>
          <p:cNvSpPr/>
          <p:nvPr/>
        </p:nvSpPr>
        <p:spPr>
          <a:xfrm>
            <a:off x="777240" y="1691640"/>
            <a:ext cx="10634472" cy="502920"/>
          </a:xfrm>
          <a:prstGeom prst="rect">
            <a:avLst/>
          </a:prstGeom>
          <a:noFill/>
          <a:ln/>
        </p:spPr>
        <p:txBody>
          <a:bodyPr wrap="square" rtlCol="0" anchor="ctr"/>
          <a:lstStyle/>
          <a:p>
            <a:pPr marL="0" indent="0" algn="l">
              <a:buNone/>
            </a:pPr>
            <a:r>
              <a:rPr lang="en-US" sz="1450" dirty="0">
                <a:solidFill>
                  <a:srgbClr val="222222"/>
                </a:solidFill>
                <a:latin typeface="Arial" pitchFamily="34" charset="0"/>
                <a:ea typeface="Arial" pitchFamily="34" charset="-122"/>
                <a:cs typeface="Arial" pitchFamily="34" charset="-120"/>
              </a:rPr>
              <a:t>Even if you set different prices for each channel, </a:t>
            </a:r>
            <a:r>
              <a:rPr lang="en-US" sz="1450" b="1" dirty="0">
                <a:solidFill>
                  <a:srgbClr val="C9484A"/>
                </a:solidFill>
                <a:latin typeface="Arial" pitchFamily="34" charset="0"/>
                <a:ea typeface="Arial" pitchFamily="34" charset="-122"/>
                <a:cs typeface="Arial" pitchFamily="34" charset="-120"/>
              </a:rPr>
              <a:t>you must ALWAYS fill in the default ‘price’ field.</a:t>
            </a:r>
            <a:endParaRPr lang="en-US" sz="1450" dirty="0"/>
          </a:p>
        </p:txBody>
      </p:sp>
      <p:sp>
        <p:nvSpPr>
          <p:cNvPr id="13" name="Text 9"/>
          <p:cNvSpPr/>
          <p:nvPr/>
        </p:nvSpPr>
        <p:spPr>
          <a:xfrm>
            <a:off x="777240" y="2240280"/>
            <a:ext cx="10634472" cy="594360"/>
          </a:xfrm>
          <a:prstGeom prst="rect">
            <a:avLst/>
          </a:prstGeom>
          <a:noFill/>
          <a:ln/>
        </p:spPr>
        <p:txBody>
          <a:bodyPr wrap="square" rtlCol="0" anchor="t"/>
          <a:lstStyle/>
          <a:p>
            <a:pPr marL="0" indent="0" algn="l">
              <a:buNone/>
            </a:pPr>
            <a:r>
              <a:rPr lang="en-US" sz="1300" dirty="0">
                <a:solidFill>
                  <a:srgbClr val="222222"/>
                </a:solidFill>
                <a:latin typeface="Arial" pitchFamily="34" charset="0"/>
                <a:ea typeface="Arial" pitchFamily="34" charset="-122"/>
                <a:cs typeface="Arial" pitchFamily="34" charset="-120"/>
              </a:rPr>
              <a:t>This is a mandatory field for Mirakl. Its value will be overridden by channel-specific prices anyway — but without it, your offers will be flagged as errors.</a:t>
            </a:r>
            <a:endParaRPr lang="en-US" sz="1300" dirty="0"/>
          </a:p>
        </p:txBody>
      </p:sp>
      <p:sp>
        <p:nvSpPr>
          <p:cNvPr id="14" name="Shape 10"/>
          <p:cNvSpPr/>
          <p:nvPr/>
        </p:nvSpPr>
        <p:spPr>
          <a:xfrm>
            <a:off x="777240" y="2880360"/>
            <a:ext cx="10634472" cy="914400"/>
          </a:xfrm>
          <a:prstGeom prst="roundRect">
            <a:avLst>
              <a:gd name="adj" fmla="val 6000"/>
            </a:avLst>
          </a:prstGeom>
          <a:solidFill>
            <a:srgbClr val="FBECEC"/>
          </a:solidFill>
          <a:ln w="19050">
            <a:solidFill>
              <a:srgbClr val="E15B5B"/>
            </a:solidFill>
            <a:prstDash val="solid"/>
          </a:ln>
        </p:spPr>
        <p:txBody>
          <a:bodyPr/>
          <a:lstStyle/>
          <a:p>
            <a:endParaRPr lang="fr-FR"/>
          </a:p>
        </p:txBody>
      </p:sp>
      <p:pic>
        <p:nvPicPr>
          <p:cNvPr id="15" name="Image 2" descr="assets/icons/times_coral.png"/>
          <p:cNvPicPr>
            <a:picLocks noChangeAspect="1"/>
          </p:cNvPicPr>
          <p:nvPr/>
        </p:nvPicPr>
        <p:blipFill>
          <a:blip r:embed="rId5"/>
          <a:stretch>
            <a:fillRect/>
          </a:stretch>
        </p:blipFill>
        <p:spPr>
          <a:xfrm>
            <a:off x="1051560" y="3154680"/>
            <a:ext cx="411480" cy="411480"/>
          </a:xfrm>
          <a:prstGeom prst="rect">
            <a:avLst/>
          </a:prstGeom>
        </p:spPr>
      </p:pic>
      <p:sp>
        <p:nvSpPr>
          <p:cNvPr id="16" name="Text 11"/>
          <p:cNvSpPr/>
          <p:nvPr/>
        </p:nvSpPr>
        <p:spPr>
          <a:xfrm>
            <a:off x="1600200" y="2971800"/>
            <a:ext cx="9601200" cy="457200"/>
          </a:xfrm>
          <a:prstGeom prst="rect">
            <a:avLst/>
          </a:prstGeom>
          <a:noFill/>
          <a:ln/>
        </p:spPr>
        <p:txBody>
          <a:bodyPr wrap="square" rtlCol="0" anchor="ctr"/>
          <a:lstStyle/>
          <a:p>
            <a:pPr marL="0" indent="0" algn="l">
              <a:buNone/>
            </a:pPr>
            <a:r>
              <a:rPr lang="en-US" sz="1250" dirty="0">
                <a:solidFill>
                  <a:srgbClr val="222222"/>
                </a:solidFill>
                <a:latin typeface="Arial" pitchFamily="34" charset="0"/>
                <a:ea typeface="Arial" pitchFamily="34" charset="-122"/>
                <a:cs typeface="Arial" pitchFamily="34" charset="-120"/>
              </a:rPr>
              <a:t>If the ‘price’ field is empty, your offers will appear as errors in Mirakl’s offer error reports, with the reason:</a:t>
            </a:r>
            <a:endParaRPr lang="en-US" sz="1250" dirty="0"/>
          </a:p>
        </p:txBody>
      </p:sp>
      <p:sp>
        <p:nvSpPr>
          <p:cNvPr id="17" name="Shape 12"/>
          <p:cNvSpPr/>
          <p:nvPr/>
        </p:nvSpPr>
        <p:spPr>
          <a:xfrm>
            <a:off x="1600200" y="3401568"/>
            <a:ext cx="4754880" cy="320040"/>
          </a:xfrm>
          <a:prstGeom prst="rect">
            <a:avLst/>
          </a:prstGeom>
          <a:solidFill>
            <a:srgbClr val="1E1E3A"/>
          </a:solidFill>
          <a:ln/>
        </p:spPr>
        <p:txBody>
          <a:bodyPr/>
          <a:lstStyle/>
          <a:p>
            <a:endParaRPr lang="fr-FR"/>
          </a:p>
        </p:txBody>
      </p:sp>
      <p:sp>
        <p:nvSpPr>
          <p:cNvPr id="18" name="Text 13"/>
          <p:cNvSpPr/>
          <p:nvPr/>
        </p:nvSpPr>
        <p:spPr>
          <a:xfrm>
            <a:off x="1600200" y="3401568"/>
            <a:ext cx="4754880" cy="320040"/>
          </a:xfrm>
          <a:prstGeom prst="rect">
            <a:avLst/>
          </a:prstGeom>
          <a:noFill/>
          <a:ln/>
        </p:spPr>
        <p:txBody>
          <a:bodyPr wrap="square" rtlCol="0" anchor="ctr"/>
          <a:lstStyle/>
          <a:p>
            <a:pPr marL="0" indent="0" algn="ctr">
              <a:buNone/>
            </a:pPr>
            <a:r>
              <a:rPr lang="en-US" sz="1250" dirty="0">
                <a:solidFill>
                  <a:srgbClr val="F2C84B"/>
                </a:solidFill>
                <a:latin typeface="Consolas" pitchFamily="34" charset="0"/>
                <a:ea typeface="Consolas" pitchFamily="34" charset="-122"/>
                <a:cs typeface="Consolas" pitchFamily="34" charset="-120"/>
              </a:rPr>
              <a:t>The 'price' field is mandatory</a:t>
            </a:r>
            <a:endParaRPr lang="en-US" sz="1250" dirty="0"/>
          </a:p>
        </p:txBody>
      </p:sp>
      <p:sp>
        <p:nvSpPr>
          <p:cNvPr id="19" name="Shape 14"/>
          <p:cNvSpPr/>
          <p:nvPr/>
        </p:nvSpPr>
        <p:spPr>
          <a:xfrm>
            <a:off x="777240" y="3977640"/>
            <a:ext cx="10634472" cy="1463040"/>
          </a:xfrm>
          <a:prstGeom prst="roundRect">
            <a:avLst>
              <a:gd name="adj" fmla="val 3750"/>
            </a:avLst>
          </a:prstGeom>
          <a:solidFill>
            <a:srgbClr val="EAF7EF"/>
          </a:solidFill>
          <a:ln w="12700">
            <a:solidFill>
              <a:srgbClr val="2E9E5B"/>
            </a:solidFill>
            <a:prstDash val="solid"/>
          </a:ln>
        </p:spPr>
        <p:txBody>
          <a:bodyPr/>
          <a:lstStyle/>
          <a:p>
            <a:endParaRPr lang="fr-FR"/>
          </a:p>
        </p:txBody>
      </p:sp>
      <p:pic>
        <p:nvPicPr>
          <p:cNvPr id="20" name="Image 3" descr="assets/icons/check_navy.png"/>
          <p:cNvPicPr>
            <a:picLocks noChangeAspect="1"/>
          </p:cNvPicPr>
          <p:nvPr/>
        </p:nvPicPr>
        <p:blipFill>
          <a:blip r:embed="rId6"/>
          <a:stretch>
            <a:fillRect/>
          </a:stretch>
        </p:blipFill>
        <p:spPr>
          <a:xfrm>
            <a:off x="1051560" y="4206240"/>
            <a:ext cx="411480" cy="411480"/>
          </a:xfrm>
          <a:prstGeom prst="rect">
            <a:avLst/>
          </a:prstGeom>
        </p:spPr>
      </p:pic>
      <p:sp>
        <p:nvSpPr>
          <p:cNvPr id="21" name="Text 15"/>
          <p:cNvSpPr/>
          <p:nvPr/>
        </p:nvSpPr>
        <p:spPr>
          <a:xfrm>
            <a:off x="1600200" y="4114800"/>
            <a:ext cx="9601200" cy="365760"/>
          </a:xfrm>
          <a:prstGeom prst="rect">
            <a:avLst/>
          </a:prstGeom>
          <a:noFill/>
          <a:ln/>
        </p:spPr>
        <p:txBody>
          <a:bodyPr wrap="square" rtlCol="0" anchor="ctr"/>
          <a:lstStyle/>
          <a:p>
            <a:pPr marL="0" indent="0" algn="l">
              <a:buNone/>
            </a:pPr>
            <a:r>
              <a:rPr lang="en-US" sz="1400" b="1" dirty="0">
                <a:solidFill>
                  <a:srgbClr val="2E9E5B"/>
                </a:solidFill>
                <a:latin typeface="Arial" pitchFamily="34" charset="0"/>
                <a:ea typeface="Arial" pitchFamily="34" charset="-122"/>
                <a:cs typeface="Arial" pitchFamily="34" charset="-120"/>
              </a:rPr>
              <a:t>Recommended best practice</a:t>
            </a:r>
            <a:endParaRPr lang="en-US" sz="1400" dirty="0"/>
          </a:p>
        </p:txBody>
      </p:sp>
      <p:sp>
        <p:nvSpPr>
          <p:cNvPr id="22" name="Text 16"/>
          <p:cNvSpPr/>
          <p:nvPr/>
        </p:nvSpPr>
        <p:spPr>
          <a:xfrm>
            <a:off x="1600200" y="4480560"/>
            <a:ext cx="9509760" cy="868680"/>
          </a:xfrm>
          <a:prstGeom prst="rect">
            <a:avLst/>
          </a:prstGeom>
          <a:noFill/>
          <a:ln/>
        </p:spPr>
        <p:txBody>
          <a:bodyPr wrap="square" rtlCol="0" anchor="t"/>
          <a:lstStyle/>
          <a:p>
            <a:pPr marL="0" indent="0" algn="l">
              <a:buNone/>
            </a:pPr>
            <a:r>
              <a:rPr lang="en-US" sz="1250" dirty="0">
                <a:solidFill>
                  <a:srgbClr val="222222"/>
                </a:solidFill>
                <a:latin typeface="Arial" pitchFamily="34" charset="0"/>
                <a:ea typeface="Arial" pitchFamily="34" charset="-122"/>
                <a:cs typeface="Arial" pitchFamily="34" charset="-120"/>
              </a:rPr>
              <a:t>Outside of </a:t>
            </a:r>
            <a:r>
              <a:rPr lang="en-US" sz="1250" dirty="0" err="1">
                <a:solidFill>
                  <a:srgbClr val="222222"/>
                </a:solidFill>
                <a:latin typeface="Arial" pitchFamily="34" charset="0"/>
                <a:ea typeface="Arial" pitchFamily="34" charset="-122"/>
                <a:cs typeface="Arial" pitchFamily="34" charset="-120"/>
              </a:rPr>
              <a:t>sales periods</a:t>
            </a:r>
            <a:r>
              <a:rPr lang="en-US" sz="1250" dirty="0">
                <a:solidFill>
                  <a:srgbClr val="222222"/>
                </a:solidFill>
                <a:latin typeface="Arial" pitchFamily="34" charset="0"/>
                <a:ea typeface="Arial" pitchFamily="34" charset="-122"/>
                <a:cs typeface="Arial" pitchFamily="34" charset="-120"/>
              </a:rPr>
              <a:t>, </a:t>
            </a:r>
            <a:r>
              <a:rPr lang="en-US" sz="1250" dirty="0" err="1">
                <a:solidFill>
                  <a:srgbClr val="222222"/>
                </a:solidFill>
                <a:latin typeface="Arial" pitchFamily="34" charset="0"/>
                <a:ea typeface="Arial" pitchFamily="34" charset="-122"/>
                <a:cs typeface="Arial" pitchFamily="34" charset="-120"/>
              </a:rPr>
              <a:t>even </a:t>
            </a:r>
            <a:r>
              <a:rPr lang="en-US" sz="1250" dirty="0">
                <a:solidFill>
                  <a:srgbClr val="222222"/>
                </a:solidFill>
                <a:latin typeface="Arial" pitchFamily="34" charset="0"/>
                <a:ea typeface="Arial" pitchFamily="34" charset="-122"/>
                <a:cs typeface="Arial" pitchFamily="34" charset="-120"/>
              </a:rPr>
              <a:t>if your prices are identical across all channels, always fill in the channel-specific price fields by duplicating the information during your mapping. This </a:t>
            </a:r>
            <a:r>
              <a:rPr lang="en-US" sz="1250" dirty="0" err="1">
                <a:solidFill>
                  <a:srgbClr val="222222"/>
                </a:solidFill>
                <a:latin typeface="Arial" pitchFamily="34" charset="0"/>
                <a:ea typeface="Arial" pitchFamily="34" charset="-122"/>
                <a:cs typeface="Arial" pitchFamily="34" charset="-120"/>
              </a:rPr>
              <a:t>will minimise </a:t>
            </a:r>
            <a:r>
              <a:rPr lang="en-US" sz="1250" dirty="0">
                <a:solidFill>
                  <a:srgbClr val="222222"/>
                </a:solidFill>
                <a:latin typeface="Arial" pitchFamily="34" charset="0"/>
                <a:ea typeface="Arial" pitchFamily="34" charset="-122"/>
                <a:cs typeface="Arial" pitchFamily="34" charset="-120"/>
              </a:rPr>
              <a:t>the risk of errors when configuring sales.</a:t>
            </a:r>
            <a:endParaRPr lang="en-US" sz="125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E15B5B"/>
        </a:solidFill>
        <a:effectLst/>
      </p:bgPr>
    </p:bg>
    <p:spTree>
      <p:nvGrpSpPr>
        <p:cNvPr id="1" name=""/>
        <p:cNvGrpSpPr/>
        <p:nvPr/>
      </p:nvGrpSpPr>
      <p:grpSpPr>
        <a:xfrm>
          <a:off x="0" y="0"/>
          <a:ext cx="0" cy="0"/>
          <a:chOff x="0" y="0"/>
          <a:chExt cx="0" cy="0"/>
        </a:xfrm>
      </p:grpSpPr>
      <p:sp>
        <p:nvSpPr>
          <p:cNvPr id="2" name="Shape 0"/>
          <p:cNvSpPr/>
          <p:nvPr/>
        </p:nvSpPr>
        <p:spPr>
          <a:xfrm>
            <a:off x="292608" y="292608"/>
            <a:ext cx="11603736" cy="5943600"/>
          </a:xfrm>
          <a:prstGeom prst="rect">
            <a:avLst/>
          </a:prstGeom>
          <a:solidFill>
            <a:srgbClr val="FFFFFF"/>
          </a:solidFill>
          <a:ln/>
        </p:spPr>
        <p:txBody>
          <a:bodyPr/>
          <a:lstStyle/>
          <a:p>
            <a:endParaRPr lang="fr-FR"/>
          </a:p>
        </p:txBody>
      </p:sp>
      <p:sp>
        <p:nvSpPr>
          <p:cNvPr id="3" name="Text 1"/>
          <p:cNvSpPr/>
          <p:nvPr/>
        </p:nvSpPr>
        <p:spPr>
          <a:xfrm>
            <a:off x="274320" y="27432"/>
            <a:ext cx="4572000" cy="256032"/>
          </a:xfrm>
          <a:prstGeom prst="rect">
            <a:avLst/>
          </a:prstGeom>
          <a:noFill/>
          <a:ln/>
        </p:spPr>
        <p:txBody>
          <a:bodyPr wrap="square" rtlCol="0" anchor="ctr"/>
          <a:lstStyle/>
          <a:p>
            <a:pPr marL="0" indent="0" algn="l">
              <a:buNone/>
            </a:pPr>
            <a:r>
              <a:rPr lang="en-US" sz="1100" b="1" dirty="0">
                <a:solidFill>
                  <a:srgbClr val="FFFFFF"/>
                </a:solidFill>
                <a:latin typeface="Arial" pitchFamily="34" charset="0"/>
                <a:ea typeface="Arial" pitchFamily="34" charset="-122"/>
                <a:cs typeface="Arial" pitchFamily="34" charset="-120"/>
              </a:rPr>
              <a:t>&lt;&lt;&lt;  Back to the contents</a:t>
            </a:r>
            <a:endParaRPr lang="en-US" sz="1100" dirty="0"/>
          </a:p>
        </p:txBody>
      </p:sp>
      <p:sp>
        <p:nvSpPr>
          <p:cNvPr id="4" name="Text 2"/>
          <p:cNvSpPr/>
          <p:nvPr/>
        </p:nvSpPr>
        <p:spPr>
          <a:xfrm>
            <a:off x="411480" y="6355080"/>
            <a:ext cx="6400800" cy="365760"/>
          </a:xfrm>
          <a:prstGeom prst="rect">
            <a:avLst/>
          </a:prstGeom>
          <a:noFill/>
          <a:ln/>
        </p:spPr>
        <p:txBody>
          <a:bodyPr wrap="square" rtlCol="0" anchor="ctr"/>
          <a:lstStyle/>
          <a:p>
            <a:pPr marL="0" indent="0" algn="l">
              <a:buNone/>
            </a:pPr>
            <a:r>
              <a:rPr lang="en-US" sz="1400" b="1" i="1" dirty="0">
                <a:solidFill>
                  <a:srgbClr val="FFFFFF"/>
                </a:solidFill>
                <a:latin typeface="Georgia" pitchFamily="34" charset="0"/>
                <a:ea typeface="Georgia" pitchFamily="34" charset="-122"/>
                <a:cs typeface="Georgia" pitchFamily="34" charset="-120"/>
              </a:rPr>
              <a:t>More and more for families</a:t>
            </a:r>
            <a:endParaRPr lang="en-US" sz="1400" dirty="0"/>
          </a:p>
        </p:txBody>
      </p:sp>
      <p:sp>
        <p:nvSpPr>
          <p:cNvPr id="5" name="Shape 3"/>
          <p:cNvSpPr/>
          <p:nvPr/>
        </p:nvSpPr>
        <p:spPr>
          <a:xfrm>
            <a:off x="10250424" y="6327648"/>
            <a:ext cx="1572768" cy="384048"/>
          </a:xfrm>
          <a:prstGeom prst="roundRect">
            <a:avLst>
              <a:gd name="adj" fmla="val 11905"/>
            </a:avLst>
          </a:prstGeom>
          <a:solidFill>
            <a:srgbClr val="FFFFFF"/>
          </a:solidFill>
          <a:ln/>
        </p:spPr>
        <p:txBody>
          <a:bodyPr/>
          <a:lstStyle/>
          <a:p>
            <a:endParaRPr lang="fr-FR"/>
          </a:p>
        </p:txBody>
      </p:sp>
      <p:pic>
        <p:nvPicPr>
          <p:cNvPr id="6" name="Image 0" descr="assets/kiabi_logo_real.png"/>
          <p:cNvPicPr>
            <a:picLocks noChangeAspect="1"/>
          </p:cNvPicPr>
          <p:nvPr/>
        </p:nvPicPr>
        <p:blipFill>
          <a:blip r:embed="rId3"/>
          <a:stretch>
            <a:fillRect/>
          </a:stretch>
        </p:blipFill>
        <p:spPr>
          <a:xfrm>
            <a:off x="10387584" y="6400800"/>
            <a:ext cx="1298448" cy="288950"/>
          </a:xfrm>
          <a:prstGeom prst="rect">
            <a:avLst/>
          </a:prstGeom>
        </p:spPr>
      </p:pic>
      <p:sp>
        <p:nvSpPr>
          <p:cNvPr id="7" name="Shape 4"/>
          <p:cNvSpPr/>
          <p:nvPr/>
        </p:nvSpPr>
        <p:spPr>
          <a:xfrm>
            <a:off x="640080" y="566928"/>
            <a:ext cx="841248" cy="841248"/>
          </a:xfrm>
          <a:prstGeom prst="ellipse">
            <a:avLst/>
          </a:prstGeom>
          <a:solidFill>
            <a:srgbClr val="1A1A6E"/>
          </a:solidFill>
          <a:ln/>
          <a:effectLst>
            <a:outerShdw blurRad="63500" dist="25400" dir="8100000" algn="bl" rotWithShape="0">
              <a:srgbClr val="000000">
                <a:alpha val="10000"/>
              </a:srgbClr>
            </a:outerShdw>
          </a:effectLst>
        </p:spPr>
        <p:txBody>
          <a:bodyPr/>
          <a:lstStyle/>
          <a:p>
            <a:endParaRPr lang="fr-FR"/>
          </a:p>
        </p:txBody>
      </p:sp>
      <p:pic>
        <p:nvPicPr>
          <p:cNvPr id="8" name="Image 1" descr="assets/icons/sync_white.png"/>
          <p:cNvPicPr>
            <a:picLocks noChangeAspect="1"/>
          </p:cNvPicPr>
          <p:nvPr/>
        </p:nvPicPr>
        <p:blipFill>
          <a:blip r:embed="rId4"/>
          <a:stretch>
            <a:fillRect/>
          </a:stretch>
        </p:blipFill>
        <p:spPr>
          <a:xfrm>
            <a:off x="832104" y="758952"/>
            <a:ext cx="457200" cy="457200"/>
          </a:xfrm>
          <a:prstGeom prst="rect">
            <a:avLst/>
          </a:prstGeom>
        </p:spPr>
      </p:pic>
      <p:sp>
        <p:nvSpPr>
          <p:cNvPr id="9" name="Text 5"/>
          <p:cNvSpPr/>
          <p:nvPr/>
        </p:nvSpPr>
        <p:spPr>
          <a:xfrm>
            <a:off x="1691640" y="548640"/>
            <a:ext cx="9765792" cy="292608"/>
          </a:xfrm>
          <a:prstGeom prst="rect">
            <a:avLst/>
          </a:prstGeom>
          <a:noFill/>
          <a:ln/>
        </p:spPr>
        <p:txBody>
          <a:bodyPr wrap="square" lIns="0" tIns="0" rIns="0" bIns="0" rtlCol="0" anchor="ctr"/>
          <a:lstStyle/>
          <a:p>
            <a:pPr marL="0" indent="0" algn="l">
              <a:buNone/>
            </a:pPr>
            <a:r>
              <a:rPr lang="en-US" sz="1200" b="1" kern="0" spc="200" dirty="0">
                <a:solidFill>
                  <a:srgbClr val="E15B5B"/>
                </a:solidFill>
                <a:latin typeface="Arial" pitchFamily="34" charset="0"/>
                <a:ea typeface="Arial" pitchFamily="34" charset="-122"/>
                <a:cs typeface="Arial" pitchFamily="34" charset="-120"/>
              </a:rPr>
              <a:t>PART 4 · PITFALLS, TOOLS &amp; SUPPORT</a:t>
            </a:r>
            <a:endParaRPr lang="en-US" sz="1200" dirty="0"/>
          </a:p>
        </p:txBody>
      </p:sp>
      <p:sp>
        <p:nvSpPr>
          <p:cNvPr id="10" name="Text 6"/>
          <p:cNvSpPr/>
          <p:nvPr/>
        </p:nvSpPr>
        <p:spPr>
          <a:xfrm>
            <a:off x="1691640" y="822960"/>
            <a:ext cx="9765792" cy="658368"/>
          </a:xfrm>
          <a:prstGeom prst="rect">
            <a:avLst/>
          </a:prstGeom>
          <a:noFill/>
          <a:ln/>
        </p:spPr>
        <p:txBody>
          <a:bodyPr wrap="square" lIns="0" tIns="0" rIns="0" bIns="0" rtlCol="0" anchor="ctr"/>
          <a:lstStyle/>
          <a:p>
            <a:pPr marL="0" indent="0" algn="l">
              <a:buNone/>
            </a:pPr>
            <a:r>
              <a:rPr lang="en-US" sz="2700" b="1" dirty="0">
                <a:solidFill>
                  <a:srgbClr val="222222"/>
                </a:solidFill>
                <a:latin typeface="Arial" pitchFamily="34" charset="0"/>
                <a:ea typeface="Arial" pitchFamily="34" charset="-122"/>
                <a:cs typeface="Arial" pitchFamily="34" charset="-120"/>
              </a:rPr>
              <a:t>Don’t overshadow your sale offers</a:t>
            </a:r>
            <a:endParaRPr lang="en-US" sz="2700" dirty="0"/>
          </a:p>
        </p:txBody>
      </p:sp>
      <p:sp>
        <p:nvSpPr>
          <p:cNvPr id="11" name="Shape 7"/>
          <p:cNvSpPr/>
          <p:nvPr/>
        </p:nvSpPr>
        <p:spPr>
          <a:xfrm>
            <a:off x="777240" y="1481328"/>
            <a:ext cx="10634472" cy="20117"/>
          </a:xfrm>
          <a:prstGeom prst="rect">
            <a:avLst/>
          </a:prstGeom>
          <a:solidFill>
            <a:srgbClr val="E15B5B"/>
          </a:solidFill>
          <a:ln/>
        </p:spPr>
        <p:txBody>
          <a:bodyPr/>
          <a:lstStyle/>
          <a:p>
            <a:endParaRPr lang="fr-FR"/>
          </a:p>
        </p:txBody>
      </p:sp>
      <p:sp>
        <p:nvSpPr>
          <p:cNvPr id="12" name="Text 8"/>
          <p:cNvSpPr/>
          <p:nvPr/>
        </p:nvSpPr>
        <p:spPr>
          <a:xfrm>
            <a:off x="777240" y="1691640"/>
            <a:ext cx="10634472" cy="457200"/>
          </a:xfrm>
          <a:prstGeom prst="rect">
            <a:avLst/>
          </a:prstGeom>
          <a:noFill/>
          <a:ln/>
        </p:spPr>
        <p:txBody>
          <a:bodyPr wrap="square" rtlCol="0" anchor="ctr"/>
          <a:lstStyle/>
          <a:p>
            <a:pPr marL="0" indent="0" algn="l">
              <a:buNone/>
            </a:pPr>
            <a:r>
              <a:rPr lang="en-US" sz="1450" b="1" dirty="0">
                <a:solidFill>
                  <a:srgbClr val="C9484A"/>
                </a:solidFill>
                <a:latin typeface="Arial" pitchFamily="34" charset="0"/>
                <a:ea typeface="Arial" pitchFamily="34" charset="-122"/>
                <a:cs typeface="Arial" pitchFamily="34" charset="-120"/>
              </a:rPr>
              <a:t>Pitfall No. 1: </a:t>
            </a:r>
            <a:r>
              <a:rPr lang="en-US" sz="1450" dirty="0">
                <a:solidFill>
                  <a:srgbClr val="222222"/>
                </a:solidFill>
                <a:latin typeface="Arial" pitchFamily="34" charset="0"/>
                <a:ea typeface="Arial" pitchFamily="34" charset="-122"/>
                <a:cs typeface="Arial" pitchFamily="34" charset="-120"/>
              </a:rPr>
              <a:t>pushing a non-discounted feed over a discounted offer.</a:t>
            </a:r>
            <a:endParaRPr lang="en-US" sz="1450" dirty="0"/>
          </a:p>
        </p:txBody>
      </p:sp>
      <p:sp>
        <p:nvSpPr>
          <p:cNvPr id="13" name="Text 9"/>
          <p:cNvSpPr/>
          <p:nvPr/>
        </p:nvSpPr>
        <p:spPr>
          <a:xfrm>
            <a:off x="777240" y="2194560"/>
            <a:ext cx="10634472" cy="640080"/>
          </a:xfrm>
          <a:prstGeom prst="rect">
            <a:avLst/>
          </a:prstGeom>
          <a:noFill/>
          <a:ln/>
        </p:spPr>
        <p:txBody>
          <a:bodyPr wrap="square" rtlCol="0" anchor="t"/>
          <a:lstStyle/>
          <a:p>
            <a:pPr marL="0" indent="0" algn="l">
              <a:buNone/>
            </a:pPr>
            <a:r>
              <a:rPr lang="en-US" sz="1300" dirty="0">
                <a:solidFill>
                  <a:srgbClr val="222222"/>
                </a:solidFill>
                <a:latin typeface="Arial" pitchFamily="34" charset="0"/>
                <a:ea typeface="Arial" pitchFamily="34" charset="-122"/>
                <a:cs typeface="Arial" pitchFamily="34" charset="-120"/>
              </a:rPr>
              <a:t>For the same SKU offer, if you first push an offer with a discounted price and then a feed with a non-discounted price, the previous data is overwritten: your product is no longer on sale.</a:t>
            </a:r>
            <a:endParaRPr lang="en-US" sz="1300" dirty="0"/>
          </a:p>
        </p:txBody>
      </p:sp>
      <p:sp>
        <p:nvSpPr>
          <p:cNvPr id="14" name="Shape 10"/>
          <p:cNvSpPr/>
          <p:nvPr/>
        </p:nvSpPr>
        <p:spPr>
          <a:xfrm>
            <a:off x="777240" y="2971800"/>
            <a:ext cx="5074920" cy="2194560"/>
          </a:xfrm>
          <a:prstGeom prst="roundRect">
            <a:avLst>
              <a:gd name="adj" fmla="val 3333"/>
            </a:avLst>
          </a:prstGeom>
          <a:solidFill>
            <a:srgbClr val="EAF7EF"/>
          </a:solidFill>
          <a:ln w="19050">
            <a:solidFill>
              <a:srgbClr val="2E9E5B"/>
            </a:solidFill>
            <a:prstDash val="solid"/>
          </a:ln>
          <a:effectLst>
            <a:outerShdw blurRad="63500" dist="25400" dir="8100000" algn="bl" rotWithShape="0">
              <a:srgbClr val="000000">
                <a:alpha val="10000"/>
              </a:srgbClr>
            </a:outerShdw>
          </a:effectLst>
        </p:spPr>
        <p:txBody>
          <a:bodyPr/>
          <a:lstStyle/>
          <a:p>
            <a:endParaRPr lang="fr-FR"/>
          </a:p>
        </p:txBody>
      </p:sp>
      <p:sp>
        <p:nvSpPr>
          <p:cNvPr id="15" name="Text 11"/>
          <p:cNvSpPr/>
          <p:nvPr/>
        </p:nvSpPr>
        <p:spPr>
          <a:xfrm>
            <a:off x="1005840" y="3154680"/>
            <a:ext cx="4572000" cy="365760"/>
          </a:xfrm>
          <a:prstGeom prst="rect">
            <a:avLst/>
          </a:prstGeom>
          <a:noFill/>
          <a:ln/>
        </p:spPr>
        <p:txBody>
          <a:bodyPr wrap="square" rtlCol="0" anchor="ctr"/>
          <a:lstStyle/>
          <a:p>
            <a:pPr marL="0" indent="0" algn="l">
              <a:buNone/>
            </a:pPr>
            <a:r>
              <a:rPr lang="en-US" sz="1400" b="1" dirty="0">
                <a:solidFill>
                  <a:srgbClr val="2E9E5B"/>
                </a:solidFill>
                <a:latin typeface="Arial" pitchFamily="34" charset="0"/>
                <a:ea typeface="Arial" pitchFamily="34" charset="-122"/>
                <a:cs typeface="Arial" pitchFamily="34" charset="-120"/>
              </a:rPr>
              <a:t>✓  What to do</a:t>
            </a:r>
            <a:endParaRPr lang="en-US" sz="1400" dirty="0"/>
          </a:p>
        </p:txBody>
      </p:sp>
      <p:sp>
        <p:nvSpPr>
          <p:cNvPr id="16" name="Text 12"/>
          <p:cNvSpPr/>
          <p:nvPr/>
        </p:nvSpPr>
        <p:spPr>
          <a:xfrm>
            <a:off x="1005840" y="3611880"/>
            <a:ext cx="4617720" cy="1463040"/>
          </a:xfrm>
          <a:prstGeom prst="rect">
            <a:avLst/>
          </a:prstGeom>
          <a:noFill/>
          <a:ln/>
        </p:spPr>
        <p:txBody>
          <a:bodyPr wrap="square" rtlCol="0" anchor="t"/>
          <a:lstStyle/>
          <a:p>
            <a:pPr marL="0" indent="0" algn="l">
              <a:buNone/>
            </a:pPr>
            <a:r>
              <a:rPr lang="en-US" sz="1250" dirty="0">
                <a:solidFill>
                  <a:srgbClr val="222222"/>
                </a:solidFill>
                <a:latin typeface="Arial" pitchFamily="34" charset="0"/>
                <a:ea typeface="Arial" pitchFamily="34" charset="-122"/>
                <a:cs typeface="Arial" pitchFamily="34" charset="-120"/>
              </a:rPr>
              <a:t>Continue to populate </a:t>
            </a:r>
            <a:r>
              <a:rPr lang="en-US" sz="1250" b="1" dirty="0">
                <a:solidFill>
                  <a:srgbClr val="1A1A6E"/>
                </a:solidFill>
                <a:latin typeface="Arial" pitchFamily="34" charset="0"/>
                <a:ea typeface="Arial" pitchFamily="34" charset="-122"/>
                <a:cs typeface="Arial" pitchFamily="34" charset="-120"/>
              </a:rPr>
              <a:t>discount-price</a:t>
            </a:r>
            <a:r>
              <a:rPr lang="en-US" sz="1250" dirty="0">
                <a:solidFill>
                  <a:srgbClr val="222222"/>
                </a:solidFill>
                <a:latin typeface="Arial" pitchFamily="34" charset="0"/>
                <a:ea typeface="Arial" pitchFamily="34" charset="-122"/>
                <a:cs typeface="Arial" pitchFamily="34" charset="-120"/>
              </a:rPr>
              <a:t>, </a:t>
            </a:r>
            <a:r>
              <a:rPr lang="en-US" sz="1250" b="1" dirty="0">
                <a:solidFill>
                  <a:srgbClr val="1A1A6E"/>
                </a:solidFill>
                <a:latin typeface="Arial" pitchFamily="34" charset="0"/>
                <a:ea typeface="Arial" pitchFamily="34" charset="-122"/>
                <a:cs typeface="Arial" pitchFamily="34" charset="-120"/>
              </a:rPr>
              <a:t>discount-start-date </a:t>
            </a:r>
            <a:r>
              <a:rPr lang="en-US" sz="1250" dirty="0">
                <a:solidFill>
                  <a:srgbClr val="222222"/>
                </a:solidFill>
                <a:latin typeface="Arial" pitchFamily="34" charset="0"/>
                <a:ea typeface="Arial" pitchFamily="34" charset="-122"/>
                <a:cs typeface="Arial" pitchFamily="34" charset="-120"/>
              </a:rPr>
              <a:t>and </a:t>
            </a:r>
            <a:r>
              <a:rPr lang="en-US" sz="1250" b="1" dirty="0">
                <a:solidFill>
                  <a:srgbClr val="1A1A6E"/>
                </a:solidFill>
                <a:latin typeface="Arial" pitchFamily="34" charset="0"/>
                <a:ea typeface="Arial" pitchFamily="34" charset="-122"/>
                <a:cs typeface="Arial" pitchFamily="34" charset="-120"/>
              </a:rPr>
              <a:t>discount-end-date </a:t>
            </a:r>
            <a:r>
              <a:rPr lang="en-US" sz="1250" dirty="0">
                <a:solidFill>
                  <a:srgbClr val="222222"/>
                </a:solidFill>
                <a:latin typeface="Arial" pitchFamily="34" charset="0"/>
                <a:ea typeface="Arial" pitchFamily="34" charset="-122"/>
                <a:cs typeface="Arial" pitchFamily="34" charset="-120"/>
              </a:rPr>
              <a:t>in all your feeds during the sale period.</a:t>
            </a:r>
            <a:endParaRPr lang="en-US" sz="1250" dirty="0"/>
          </a:p>
        </p:txBody>
      </p:sp>
      <p:sp>
        <p:nvSpPr>
          <p:cNvPr id="17" name="Shape 13"/>
          <p:cNvSpPr/>
          <p:nvPr/>
        </p:nvSpPr>
        <p:spPr>
          <a:xfrm>
            <a:off x="6336792" y="2971800"/>
            <a:ext cx="5074920" cy="2194560"/>
          </a:xfrm>
          <a:prstGeom prst="roundRect">
            <a:avLst>
              <a:gd name="adj" fmla="val 3333"/>
            </a:avLst>
          </a:prstGeom>
          <a:solidFill>
            <a:srgbClr val="FBECEC"/>
          </a:solidFill>
          <a:ln w="19050">
            <a:solidFill>
              <a:srgbClr val="E15B5B"/>
            </a:solidFill>
            <a:prstDash val="solid"/>
          </a:ln>
          <a:effectLst>
            <a:outerShdw blurRad="63500" dist="25400" dir="8100000" algn="bl" rotWithShape="0">
              <a:srgbClr val="000000">
                <a:alpha val="10000"/>
              </a:srgbClr>
            </a:outerShdw>
          </a:effectLst>
        </p:spPr>
        <p:txBody>
          <a:bodyPr/>
          <a:lstStyle/>
          <a:p>
            <a:endParaRPr lang="fr-FR"/>
          </a:p>
        </p:txBody>
      </p:sp>
      <p:sp>
        <p:nvSpPr>
          <p:cNvPr id="18" name="Text 14"/>
          <p:cNvSpPr/>
          <p:nvPr/>
        </p:nvSpPr>
        <p:spPr>
          <a:xfrm>
            <a:off x="6565392" y="3154680"/>
            <a:ext cx="4572000" cy="365760"/>
          </a:xfrm>
          <a:prstGeom prst="rect">
            <a:avLst/>
          </a:prstGeom>
          <a:noFill/>
          <a:ln/>
        </p:spPr>
        <p:txBody>
          <a:bodyPr wrap="square" rtlCol="0" anchor="ctr"/>
          <a:lstStyle/>
          <a:p>
            <a:pPr marL="0" indent="0" algn="l">
              <a:buNone/>
            </a:pPr>
            <a:r>
              <a:rPr lang="en-US" sz="1400" b="1" dirty="0">
                <a:solidFill>
                  <a:srgbClr val="C9484A"/>
                </a:solidFill>
                <a:latin typeface="Arial" pitchFamily="34" charset="0"/>
                <a:ea typeface="Arial" pitchFamily="34" charset="-122"/>
                <a:cs typeface="Arial" pitchFamily="34" charset="-120"/>
              </a:rPr>
              <a:t>✗  What breaks the discount</a:t>
            </a:r>
            <a:endParaRPr lang="en-US" sz="1400" dirty="0"/>
          </a:p>
        </p:txBody>
      </p:sp>
      <p:sp>
        <p:nvSpPr>
          <p:cNvPr id="19" name="Text 15"/>
          <p:cNvSpPr/>
          <p:nvPr/>
        </p:nvSpPr>
        <p:spPr>
          <a:xfrm>
            <a:off x="6565392" y="3611880"/>
            <a:ext cx="4617720" cy="1463040"/>
          </a:xfrm>
          <a:prstGeom prst="rect">
            <a:avLst/>
          </a:prstGeom>
          <a:noFill/>
          <a:ln/>
        </p:spPr>
        <p:txBody>
          <a:bodyPr wrap="square" rtlCol="0" anchor="t"/>
          <a:lstStyle/>
          <a:p>
            <a:pPr marL="0" indent="0" algn="l">
              <a:buNone/>
            </a:pPr>
            <a:r>
              <a:rPr lang="en-US" sz="1250" dirty="0">
                <a:solidFill>
                  <a:srgbClr val="222222"/>
                </a:solidFill>
                <a:latin typeface="Arial" pitchFamily="34" charset="0"/>
                <a:ea typeface="Arial" pitchFamily="34" charset="-122"/>
                <a:cs typeface="Arial" pitchFamily="34" charset="-120"/>
              </a:rPr>
              <a:t>Pushing a feed that contains only the full price (without the discount fields) for an SKU that is already on sale: the discount disappears immediately.</a:t>
            </a:r>
            <a:endParaRPr lang="en-US" sz="125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E15B5B"/>
        </a:solidFill>
        <a:effectLst/>
      </p:bgPr>
    </p:bg>
    <p:spTree>
      <p:nvGrpSpPr>
        <p:cNvPr id="1" name=""/>
        <p:cNvGrpSpPr/>
        <p:nvPr/>
      </p:nvGrpSpPr>
      <p:grpSpPr>
        <a:xfrm>
          <a:off x="0" y="0"/>
          <a:ext cx="0" cy="0"/>
          <a:chOff x="0" y="0"/>
          <a:chExt cx="0" cy="0"/>
        </a:xfrm>
      </p:grpSpPr>
      <p:sp>
        <p:nvSpPr>
          <p:cNvPr id="2" name="Shape 0"/>
          <p:cNvSpPr/>
          <p:nvPr/>
        </p:nvSpPr>
        <p:spPr>
          <a:xfrm>
            <a:off x="338328" y="244101"/>
            <a:ext cx="11603736" cy="5943600"/>
          </a:xfrm>
          <a:prstGeom prst="rect">
            <a:avLst/>
          </a:prstGeom>
          <a:solidFill>
            <a:srgbClr val="FFFFFF"/>
          </a:solidFill>
          <a:ln/>
        </p:spPr>
        <p:txBody>
          <a:bodyPr/>
          <a:lstStyle/>
          <a:p>
            <a:endParaRPr lang="fr-FR"/>
          </a:p>
        </p:txBody>
      </p:sp>
      <p:sp>
        <p:nvSpPr>
          <p:cNvPr id="3" name="Text 1"/>
          <p:cNvSpPr/>
          <p:nvPr/>
        </p:nvSpPr>
        <p:spPr>
          <a:xfrm>
            <a:off x="274320" y="27432"/>
            <a:ext cx="4572000" cy="256032"/>
          </a:xfrm>
          <a:prstGeom prst="rect">
            <a:avLst/>
          </a:prstGeom>
          <a:noFill/>
          <a:ln/>
        </p:spPr>
        <p:txBody>
          <a:bodyPr wrap="square" rtlCol="0" anchor="ctr"/>
          <a:lstStyle/>
          <a:p>
            <a:pPr marL="0" indent="0" algn="l">
              <a:buNone/>
            </a:pPr>
            <a:r>
              <a:rPr lang="en-US" sz="1100" b="1" dirty="0">
                <a:solidFill>
                  <a:srgbClr val="FFFFFF"/>
                </a:solidFill>
                <a:latin typeface="Arial" pitchFamily="34" charset="0"/>
                <a:ea typeface="Arial" pitchFamily="34" charset="-122"/>
                <a:cs typeface="Arial" pitchFamily="34" charset="-120"/>
              </a:rPr>
              <a:t>&lt;&lt;&lt;  Back to the contents</a:t>
            </a:r>
            <a:endParaRPr lang="en-US" sz="1100" dirty="0"/>
          </a:p>
        </p:txBody>
      </p:sp>
      <p:sp>
        <p:nvSpPr>
          <p:cNvPr id="4" name="Text 2"/>
          <p:cNvSpPr/>
          <p:nvPr/>
        </p:nvSpPr>
        <p:spPr>
          <a:xfrm>
            <a:off x="411480" y="6355080"/>
            <a:ext cx="6400800" cy="365760"/>
          </a:xfrm>
          <a:prstGeom prst="rect">
            <a:avLst/>
          </a:prstGeom>
          <a:noFill/>
          <a:ln/>
        </p:spPr>
        <p:txBody>
          <a:bodyPr wrap="square" rtlCol="0" anchor="ctr"/>
          <a:lstStyle/>
          <a:p>
            <a:pPr marL="0" indent="0" algn="l">
              <a:buNone/>
            </a:pPr>
            <a:r>
              <a:rPr lang="en-US" sz="1400" b="1" i="1" dirty="0">
                <a:solidFill>
                  <a:srgbClr val="FFFFFF"/>
                </a:solidFill>
                <a:latin typeface="Georgia" pitchFamily="34" charset="0"/>
                <a:ea typeface="Georgia" pitchFamily="34" charset="-122"/>
                <a:cs typeface="Georgia" pitchFamily="34" charset="-120"/>
              </a:rPr>
              <a:t>More and more for families</a:t>
            </a:r>
            <a:endParaRPr lang="en-US" sz="1400" dirty="0"/>
          </a:p>
        </p:txBody>
      </p:sp>
      <p:sp>
        <p:nvSpPr>
          <p:cNvPr id="5" name="Shape 3"/>
          <p:cNvSpPr/>
          <p:nvPr/>
        </p:nvSpPr>
        <p:spPr>
          <a:xfrm>
            <a:off x="10250424" y="6327648"/>
            <a:ext cx="1572768" cy="384048"/>
          </a:xfrm>
          <a:prstGeom prst="roundRect">
            <a:avLst>
              <a:gd name="adj" fmla="val 11905"/>
            </a:avLst>
          </a:prstGeom>
          <a:solidFill>
            <a:srgbClr val="FFFFFF"/>
          </a:solidFill>
          <a:ln/>
        </p:spPr>
        <p:txBody>
          <a:bodyPr/>
          <a:lstStyle/>
          <a:p>
            <a:endParaRPr lang="fr-FR"/>
          </a:p>
        </p:txBody>
      </p:sp>
      <p:pic>
        <p:nvPicPr>
          <p:cNvPr id="6" name="Image 0" descr="assets/kiabi_logo_real.png"/>
          <p:cNvPicPr>
            <a:picLocks noChangeAspect="1"/>
          </p:cNvPicPr>
          <p:nvPr/>
        </p:nvPicPr>
        <p:blipFill>
          <a:blip r:embed="rId3"/>
          <a:stretch>
            <a:fillRect/>
          </a:stretch>
        </p:blipFill>
        <p:spPr>
          <a:xfrm>
            <a:off x="10387584" y="6400800"/>
            <a:ext cx="1298448" cy="288950"/>
          </a:xfrm>
          <a:prstGeom prst="rect">
            <a:avLst/>
          </a:prstGeom>
        </p:spPr>
      </p:pic>
      <p:sp>
        <p:nvSpPr>
          <p:cNvPr id="7" name="Shape 4"/>
          <p:cNvSpPr/>
          <p:nvPr/>
        </p:nvSpPr>
        <p:spPr>
          <a:xfrm>
            <a:off x="640080" y="566928"/>
            <a:ext cx="841248" cy="841248"/>
          </a:xfrm>
          <a:prstGeom prst="ellipse">
            <a:avLst/>
          </a:prstGeom>
          <a:solidFill>
            <a:srgbClr val="1A1A6E"/>
          </a:solidFill>
          <a:ln/>
          <a:effectLst>
            <a:outerShdw blurRad="63500" dist="25400" dir="8100000" algn="bl" rotWithShape="0">
              <a:srgbClr val="000000">
                <a:alpha val="10000"/>
              </a:srgbClr>
            </a:outerShdw>
          </a:effectLst>
        </p:spPr>
        <p:txBody>
          <a:bodyPr/>
          <a:lstStyle/>
          <a:p>
            <a:endParaRPr lang="fr-FR"/>
          </a:p>
        </p:txBody>
      </p:sp>
      <p:pic>
        <p:nvPicPr>
          <p:cNvPr id="8" name="Image 1" descr="assets/icons/search_white.png"/>
          <p:cNvPicPr>
            <a:picLocks noChangeAspect="1"/>
          </p:cNvPicPr>
          <p:nvPr/>
        </p:nvPicPr>
        <p:blipFill>
          <a:blip r:embed="rId4"/>
          <a:stretch>
            <a:fillRect/>
          </a:stretch>
        </p:blipFill>
        <p:spPr>
          <a:xfrm>
            <a:off x="832104" y="758952"/>
            <a:ext cx="457200" cy="457200"/>
          </a:xfrm>
          <a:prstGeom prst="rect">
            <a:avLst/>
          </a:prstGeom>
        </p:spPr>
      </p:pic>
      <p:sp>
        <p:nvSpPr>
          <p:cNvPr id="9" name="Text 5"/>
          <p:cNvSpPr/>
          <p:nvPr/>
        </p:nvSpPr>
        <p:spPr>
          <a:xfrm>
            <a:off x="1691640" y="548640"/>
            <a:ext cx="9765792" cy="292608"/>
          </a:xfrm>
          <a:prstGeom prst="rect">
            <a:avLst/>
          </a:prstGeom>
          <a:noFill/>
          <a:ln/>
        </p:spPr>
        <p:txBody>
          <a:bodyPr wrap="square" lIns="0" tIns="0" rIns="0" bIns="0" rtlCol="0" anchor="ctr"/>
          <a:lstStyle/>
          <a:p>
            <a:pPr marL="0" indent="0" algn="l">
              <a:buNone/>
            </a:pPr>
            <a:r>
              <a:rPr lang="en-US" sz="1200" b="1" kern="0" spc="200" dirty="0">
                <a:solidFill>
                  <a:srgbClr val="E15B5B"/>
                </a:solidFill>
                <a:latin typeface="Arial" pitchFamily="34" charset="0"/>
                <a:ea typeface="Arial" pitchFamily="34" charset="-122"/>
                <a:cs typeface="Arial" pitchFamily="34" charset="-120"/>
              </a:rPr>
              <a:t>PART 4 · PITFALLS, TOOLS &amp; SUPPORT</a:t>
            </a:r>
            <a:endParaRPr lang="en-US" sz="1200" dirty="0"/>
          </a:p>
        </p:txBody>
      </p:sp>
      <p:sp>
        <p:nvSpPr>
          <p:cNvPr id="10" name="Text 6"/>
          <p:cNvSpPr/>
          <p:nvPr/>
        </p:nvSpPr>
        <p:spPr>
          <a:xfrm>
            <a:off x="1691640" y="822960"/>
            <a:ext cx="9765792" cy="658368"/>
          </a:xfrm>
          <a:prstGeom prst="rect">
            <a:avLst/>
          </a:prstGeom>
          <a:noFill/>
          <a:ln/>
        </p:spPr>
        <p:txBody>
          <a:bodyPr wrap="square" lIns="0" tIns="0" rIns="0" bIns="0" rtlCol="0" anchor="ctr"/>
          <a:lstStyle/>
          <a:p>
            <a:pPr marL="0" indent="0" algn="l">
              <a:buNone/>
            </a:pPr>
            <a:r>
              <a:rPr lang="en-US" sz="2700" b="1" dirty="0">
                <a:solidFill>
                  <a:srgbClr val="222222"/>
                </a:solidFill>
                <a:latin typeface="Arial" pitchFamily="34" charset="0"/>
                <a:ea typeface="Arial" pitchFamily="34" charset="-122"/>
                <a:cs typeface="Arial" pitchFamily="34" charset="-120"/>
              </a:rPr>
              <a:t>Check that your offers have been successfully uploaded</a:t>
            </a:r>
            <a:endParaRPr lang="en-US" sz="2700" dirty="0"/>
          </a:p>
        </p:txBody>
      </p:sp>
      <p:sp>
        <p:nvSpPr>
          <p:cNvPr id="11" name="Shape 7"/>
          <p:cNvSpPr/>
          <p:nvPr/>
        </p:nvSpPr>
        <p:spPr>
          <a:xfrm>
            <a:off x="777240" y="1481328"/>
            <a:ext cx="10634472" cy="20117"/>
          </a:xfrm>
          <a:prstGeom prst="rect">
            <a:avLst/>
          </a:prstGeom>
          <a:solidFill>
            <a:srgbClr val="E15B5B"/>
          </a:solidFill>
          <a:ln/>
        </p:spPr>
        <p:txBody>
          <a:bodyPr/>
          <a:lstStyle/>
          <a:p>
            <a:endParaRPr lang="fr-FR"/>
          </a:p>
        </p:txBody>
      </p:sp>
      <p:sp>
        <p:nvSpPr>
          <p:cNvPr id="12" name="Text 8"/>
          <p:cNvSpPr/>
          <p:nvPr/>
        </p:nvSpPr>
        <p:spPr>
          <a:xfrm>
            <a:off x="777240" y="1645920"/>
            <a:ext cx="10634472" cy="347472"/>
          </a:xfrm>
          <a:prstGeom prst="rect">
            <a:avLst/>
          </a:prstGeom>
          <a:noFill/>
          <a:ln/>
        </p:spPr>
        <p:txBody>
          <a:bodyPr wrap="square" rtlCol="0" anchor="ctr"/>
          <a:lstStyle/>
          <a:p>
            <a:pPr marL="0" indent="0" algn="l">
              <a:buNone/>
            </a:pPr>
            <a:r>
              <a:rPr lang="en-US" sz="1350" dirty="0">
                <a:solidFill>
                  <a:srgbClr val="222222"/>
                </a:solidFill>
                <a:latin typeface="Arial" pitchFamily="34" charset="0"/>
                <a:ea typeface="Arial" pitchFamily="34" charset="-122"/>
                <a:cs typeface="Arial" pitchFamily="34" charset="-120"/>
              </a:rPr>
              <a:t>To check that your sale offers are correctly reflected on Mirakl:</a:t>
            </a:r>
            <a:endParaRPr lang="en-US" sz="1350" dirty="0"/>
          </a:p>
        </p:txBody>
      </p:sp>
      <p:sp>
        <p:nvSpPr>
          <p:cNvPr id="13" name="Shape 9"/>
          <p:cNvSpPr/>
          <p:nvPr/>
        </p:nvSpPr>
        <p:spPr>
          <a:xfrm>
            <a:off x="777240" y="1993392"/>
            <a:ext cx="10634472" cy="548640"/>
          </a:xfrm>
          <a:prstGeom prst="roundRect">
            <a:avLst>
              <a:gd name="adj" fmla="val 10000"/>
            </a:avLst>
          </a:prstGeom>
          <a:solidFill>
            <a:srgbClr val="FBFBFD"/>
          </a:solidFill>
          <a:ln w="12700">
            <a:solidFill>
              <a:srgbClr val="E2E2EA"/>
            </a:solidFill>
            <a:prstDash val="solid"/>
          </a:ln>
          <a:effectLst>
            <a:outerShdw blurRad="63500" dist="25400" dir="8100000" algn="bl" rotWithShape="0">
              <a:srgbClr val="000000">
                <a:alpha val="10000"/>
              </a:srgbClr>
            </a:outerShdw>
          </a:effectLst>
        </p:spPr>
        <p:txBody>
          <a:bodyPr/>
          <a:lstStyle/>
          <a:p>
            <a:endParaRPr lang="fr-FR"/>
          </a:p>
        </p:txBody>
      </p:sp>
      <p:sp>
        <p:nvSpPr>
          <p:cNvPr id="14" name="Shape 10"/>
          <p:cNvSpPr/>
          <p:nvPr/>
        </p:nvSpPr>
        <p:spPr>
          <a:xfrm>
            <a:off x="987552" y="2112264"/>
            <a:ext cx="310896" cy="310896"/>
          </a:xfrm>
          <a:prstGeom prst="ellipse">
            <a:avLst/>
          </a:prstGeom>
          <a:solidFill>
            <a:srgbClr val="1A1A6E"/>
          </a:solidFill>
          <a:ln/>
        </p:spPr>
        <p:txBody>
          <a:bodyPr/>
          <a:lstStyle/>
          <a:p>
            <a:endParaRPr lang="fr-FR"/>
          </a:p>
        </p:txBody>
      </p:sp>
      <p:sp>
        <p:nvSpPr>
          <p:cNvPr id="15" name="Text 11"/>
          <p:cNvSpPr/>
          <p:nvPr/>
        </p:nvSpPr>
        <p:spPr>
          <a:xfrm>
            <a:off x="987552" y="2112264"/>
            <a:ext cx="310896" cy="310896"/>
          </a:xfrm>
          <a:prstGeom prst="rect">
            <a:avLst/>
          </a:prstGeom>
          <a:noFill/>
          <a:ln/>
        </p:spPr>
        <p:txBody>
          <a:bodyPr wrap="square" rtlCol="0" anchor="ctr"/>
          <a:lstStyle/>
          <a:p>
            <a:pPr marL="0" indent="0" algn="ctr">
              <a:buNone/>
            </a:pPr>
            <a:r>
              <a:rPr lang="en-US" sz="1400" b="1" dirty="0">
                <a:solidFill>
                  <a:srgbClr val="FFFFFF"/>
                </a:solidFill>
                <a:latin typeface="Arial" pitchFamily="34" charset="0"/>
                <a:ea typeface="Arial" pitchFamily="34" charset="-122"/>
                <a:cs typeface="Arial" pitchFamily="34" charset="-120"/>
              </a:rPr>
              <a:t>1</a:t>
            </a:r>
            <a:endParaRPr lang="en-US" sz="1400" dirty="0"/>
          </a:p>
        </p:txBody>
      </p:sp>
      <p:sp>
        <p:nvSpPr>
          <p:cNvPr id="16" name="Text 12"/>
          <p:cNvSpPr/>
          <p:nvPr/>
        </p:nvSpPr>
        <p:spPr>
          <a:xfrm>
            <a:off x="1463040" y="1993392"/>
            <a:ext cx="9765792" cy="548640"/>
          </a:xfrm>
          <a:prstGeom prst="rect">
            <a:avLst/>
          </a:prstGeom>
          <a:noFill/>
          <a:ln/>
        </p:spPr>
        <p:txBody>
          <a:bodyPr wrap="square" rtlCol="0" anchor="ctr"/>
          <a:lstStyle/>
          <a:p>
            <a:r>
              <a:rPr lang="en-US" sz="1300" b="1" dirty="0">
                <a:solidFill>
                  <a:srgbClr val="1A1A6E"/>
                </a:solidFill>
                <a:latin typeface="Arial" pitchFamily="34" charset="0"/>
                <a:ea typeface="Arial" pitchFamily="34" charset="-122"/>
                <a:cs typeface="Arial" pitchFamily="34" charset="-120"/>
              </a:rPr>
              <a:t>“Offer” section of the </a:t>
            </a:r>
            <a:r>
              <a:rPr lang="en-US" sz="1300" b="1" dirty="0" err="1">
                <a:solidFill>
                  <a:srgbClr val="1A1A6E"/>
                </a:solidFill>
                <a:latin typeface="Arial" pitchFamily="34" charset="0"/>
                <a:ea typeface="Arial" pitchFamily="34" charset="-122"/>
                <a:cs typeface="Arial" pitchFamily="34" charset="-120"/>
              </a:rPr>
              <a:t>Kiabi</a:t>
            </a:r>
            <a:r>
              <a:rPr lang="en-US" sz="1300" b="1" dirty="0">
                <a:solidFill>
                  <a:srgbClr val="1A1A6E"/>
                </a:solidFill>
                <a:latin typeface="Arial" pitchFamily="34" charset="0"/>
                <a:ea typeface="Arial" pitchFamily="34" charset="-122"/>
                <a:cs typeface="Arial" pitchFamily="34" charset="-120"/>
              </a:rPr>
              <a:t> back office on </a:t>
            </a:r>
            <a:r>
              <a:rPr lang="en-US" sz="1300" b="1" dirty="0" err="1">
                <a:solidFill>
                  <a:srgbClr val="1A1A6E"/>
                </a:solidFill>
                <a:latin typeface="Arial" pitchFamily="34" charset="0"/>
                <a:ea typeface="Arial" pitchFamily="34" charset="-122"/>
                <a:cs typeface="Arial" pitchFamily="34" charset="-120"/>
              </a:rPr>
              <a:t>Mirakl</a:t>
            </a:r>
            <a:r>
              <a:rPr lang="en-US" sz="1300" b="1" dirty="0">
                <a:solidFill>
                  <a:srgbClr val="1A1A6E"/>
                </a:solidFill>
                <a:latin typeface="Arial" pitchFamily="34" charset="0"/>
                <a:ea typeface="Arial" pitchFamily="34" charset="-122"/>
                <a:cs typeface="Arial" pitchFamily="34" charset="-120"/>
              </a:rPr>
              <a:t>:  </a:t>
            </a:r>
            <a:r>
              <a:rPr lang="en-US" sz="1400" dirty="0">
                <a:solidFill>
                  <a:srgbClr val="FF0000"/>
                </a:solidFill>
                <a:latin typeface="Arial" pitchFamily="34" charset="0"/>
                <a:ea typeface="Arial" pitchFamily="34" charset="-122"/>
                <a:cs typeface="Arial" pitchFamily="34" charset="-120"/>
                <a:hlinkClick r:id="rId5"/>
              </a:rPr>
              <a:t>https://kiabi.mirakl.net/mmp/shop/offer</a:t>
            </a:r>
            <a:endParaRPr lang="en-US" sz="1400" dirty="0">
              <a:solidFill>
                <a:srgbClr val="FF0000"/>
              </a:solidFill>
            </a:endParaRPr>
          </a:p>
        </p:txBody>
      </p:sp>
      <p:sp>
        <p:nvSpPr>
          <p:cNvPr id="17" name="Shape 13"/>
          <p:cNvSpPr/>
          <p:nvPr/>
        </p:nvSpPr>
        <p:spPr>
          <a:xfrm>
            <a:off x="777240" y="2615184"/>
            <a:ext cx="10634472" cy="548640"/>
          </a:xfrm>
          <a:prstGeom prst="roundRect">
            <a:avLst>
              <a:gd name="adj" fmla="val 10000"/>
            </a:avLst>
          </a:prstGeom>
          <a:solidFill>
            <a:srgbClr val="FBFBFD"/>
          </a:solidFill>
          <a:ln w="12700">
            <a:solidFill>
              <a:srgbClr val="E2E2EA"/>
            </a:solidFill>
            <a:prstDash val="solid"/>
          </a:ln>
          <a:effectLst>
            <a:outerShdw blurRad="63500" dist="25400" dir="8100000" algn="bl" rotWithShape="0">
              <a:srgbClr val="000000">
                <a:alpha val="10000"/>
              </a:srgbClr>
            </a:outerShdw>
          </a:effectLst>
        </p:spPr>
        <p:txBody>
          <a:bodyPr/>
          <a:lstStyle/>
          <a:p>
            <a:endParaRPr lang="fr-FR"/>
          </a:p>
        </p:txBody>
      </p:sp>
      <p:sp>
        <p:nvSpPr>
          <p:cNvPr id="18" name="Shape 14"/>
          <p:cNvSpPr/>
          <p:nvPr/>
        </p:nvSpPr>
        <p:spPr>
          <a:xfrm>
            <a:off x="987552" y="2734056"/>
            <a:ext cx="310896" cy="310896"/>
          </a:xfrm>
          <a:prstGeom prst="ellipse">
            <a:avLst/>
          </a:prstGeom>
          <a:solidFill>
            <a:srgbClr val="1A1A6E"/>
          </a:solidFill>
          <a:ln/>
        </p:spPr>
        <p:txBody>
          <a:bodyPr/>
          <a:lstStyle/>
          <a:p>
            <a:endParaRPr lang="fr-FR"/>
          </a:p>
        </p:txBody>
      </p:sp>
      <p:sp>
        <p:nvSpPr>
          <p:cNvPr id="19" name="Text 15"/>
          <p:cNvSpPr/>
          <p:nvPr/>
        </p:nvSpPr>
        <p:spPr>
          <a:xfrm>
            <a:off x="987552" y="2734056"/>
            <a:ext cx="310896" cy="310896"/>
          </a:xfrm>
          <a:prstGeom prst="rect">
            <a:avLst/>
          </a:prstGeom>
          <a:noFill/>
          <a:ln/>
        </p:spPr>
        <p:txBody>
          <a:bodyPr wrap="square" rtlCol="0" anchor="ctr"/>
          <a:lstStyle/>
          <a:p>
            <a:pPr marL="0" indent="0" algn="ctr">
              <a:buNone/>
            </a:pPr>
            <a:r>
              <a:rPr lang="en-US" sz="1400" b="1" dirty="0">
                <a:solidFill>
                  <a:srgbClr val="FFFFFF"/>
                </a:solidFill>
                <a:latin typeface="Arial" pitchFamily="34" charset="0"/>
                <a:ea typeface="Arial" pitchFamily="34" charset="-122"/>
                <a:cs typeface="Arial" pitchFamily="34" charset="-120"/>
              </a:rPr>
              <a:t>2</a:t>
            </a:r>
            <a:endParaRPr lang="en-US" sz="1400" dirty="0"/>
          </a:p>
        </p:txBody>
      </p:sp>
      <p:sp>
        <p:nvSpPr>
          <p:cNvPr id="20" name="Text 16"/>
          <p:cNvSpPr/>
          <p:nvPr/>
        </p:nvSpPr>
        <p:spPr>
          <a:xfrm>
            <a:off x="1463040" y="2615184"/>
            <a:ext cx="9765792" cy="548640"/>
          </a:xfrm>
          <a:prstGeom prst="rect">
            <a:avLst/>
          </a:prstGeom>
          <a:noFill/>
          <a:ln/>
        </p:spPr>
        <p:txBody>
          <a:bodyPr wrap="square" rtlCol="0" anchor="ctr"/>
          <a:lstStyle/>
          <a:p>
            <a:pPr marL="0" indent="0" algn="l">
              <a:buNone/>
            </a:pPr>
            <a:r>
              <a:rPr lang="en-US" sz="1300" b="1" dirty="0">
                <a:solidFill>
                  <a:srgbClr val="1A1A6E"/>
                </a:solidFill>
                <a:latin typeface="Arial" pitchFamily="34" charset="0"/>
                <a:ea typeface="Arial" pitchFamily="34" charset="-122"/>
                <a:cs typeface="Arial" pitchFamily="34" charset="-120"/>
              </a:rPr>
              <a:t>Export to Excel (XLSX) </a:t>
            </a:r>
            <a:r>
              <a:rPr lang="en-US" sz="1100" dirty="0">
                <a:solidFill>
                  <a:srgbClr val="5A5A5A"/>
                </a:solidFill>
                <a:latin typeface="Arial" pitchFamily="34" charset="0"/>
                <a:ea typeface="Arial" pitchFamily="34" charset="-122"/>
                <a:cs typeface="Arial" pitchFamily="34" charset="-120"/>
              </a:rPr>
              <a:t> — Using the Export button, </a:t>
            </a:r>
            <a:r>
              <a:rPr lang="en-US" sz="1100" dirty="0" err="1">
                <a:solidFill>
                  <a:srgbClr val="5A5A5A"/>
                </a:solidFill>
                <a:latin typeface="Arial" pitchFamily="34" charset="0"/>
                <a:ea typeface="Arial" pitchFamily="34" charset="-122"/>
                <a:cs typeface="Arial" pitchFamily="34" charset="-120"/>
              </a:rPr>
              <a:t>as </a:t>
            </a:r>
            <a:r>
              <a:rPr lang="en-US" sz="1100" dirty="0">
                <a:solidFill>
                  <a:srgbClr val="5A5A5A"/>
                </a:solidFill>
                <a:latin typeface="Arial" pitchFamily="34" charset="0"/>
                <a:ea typeface="Arial" pitchFamily="34" charset="-122"/>
                <a:cs typeface="Arial" pitchFamily="34" charset="-120"/>
              </a:rPr>
              <a:t>shown in the </a:t>
            </a:r>
            <a:r>
              <a:rPr lang="en-US" sz="1100" dirty="0" err="1">
                <a:solidFill>
                  <a:srgbClr val="5A5A5A"/>
                </a:solidFill>
                <a:latin typeface="Arial" pitchFamily="34" charset="0"/>
                <a:ea typeface="Arial" pitchFamily="34" charset="-122"/>
                <a:cs typeface="Arial" pitchFamily="34" charset="-120"/>
              </a:rPr>
              <a:t>screenshot </a:t>
            </a:r>
            <a:r>
              <a:rPr lang="en-US" sz="1100" dirty="0">
                <a:solidFill>
                  <a:srgbClr val="5A5A5A"/>
                </a:solidFill>
                <a:latin typeface="Arial" pitchFamily="34" charset="0"/>
                <a:ea typeface="Arial" pitchFamily="34" charset="-122"/>
                <a:cs typeface="Arial" pitchFamily="34" charset="-120"/>
              </a:rPr>
              <a:t>below.</a:t>
            </a:r>
            <a:endParaRPr lang="en-US" sz="1300" dirty="0"/>
          </a:p>
        </p:txBody>
      </p:sp>
      <p:sp>
        <p:nvSpPr>
          <p:cNvPr id="21" name="Shape 17"/>
          <p:cNvSpPr/>
          <p:nvPr/>
        </p:nvSpPr>
        <p:spPr>
          <a:xfrm>
            <a:off x="777240" y="3236976"/>
            <a:ext cx="10634472" cy="548640"/>
          </a:xfrm>
          <a:prstGeom prst="roundRect">
            <a:avLst>
              <a:gd name="adj" fmla="val 10000"/>
            </a:avLst>
          </a:prstGeom>
          <a:solidFill>
            <a:srgbClr val="FBFBFD"/>
          </a:solidFill>
          <a:ln w="12700">
            <a:solidFill>
              <a:srgbClr val="E2E2EA"/>
            </a:solidFill>
            <a:prstDash val="solid"/>
          </a:ln>
          <a:effectLst>
            <a:outerShdw blurRad="63500" dist="25400" dir="8100000" algn="bl" rotWithShape="0">
              <a:srgbClr val="000000">
                <a:alpha val="10000"/>
              </a:srgbClr>
            </a:outerShdw>
          </a:effectLst>
        </p:spPr>
        <p:txBody>
          <a:bodyPr/>
          <a:lstStyle/>
          <a:p>
            <a:endParaRPr lang="fr-FR" dirty="0"/>
          </a:p>
        </p:txBody>
      </p:sp>
      <p:sp>
        <p:nvSpPr>
          <p:cNvPr id="22" name="Shape 18"/>
          <p:cNvSpPr/>
          <p:nvPr/>
        </p:nvSpPr>
        <p:spPr>
          <a:xfrm>
            <a:off x="987552" y="3355848"/>
            <a:ext cx="310896" cy="310896"/>
          </a:xfrm>
          <a:prstGeom prst="ellipse">
            <a:avLst/>
          </a:prstGeom>
          <a:solidFill>
            <a:srgbClr val="1A1A6E"/>
          </a:solidFill>
          <a:ln/>
        </p:spPr>
        <p:txBody>
          <a:bodyPr/>
          <a:lstStyle/>
          <a:p>
            <a:endParaRPr lang="fr-FR"/>
          </a:p>
        </p:txBody>
      </p:sp>
      <p:sp>
        <p:nvSpPr>
          <p:cNvPr id="23" name="Text 19"/>
          <p:cNvSpPr/>
          <p:nvPr/>
        </p:nvSpPr>
        <p:spPr>
          <a:xfrm>
            <a:off x="987552" y="3355848"/>
            <a:ext cx="310896" cy="310896"/>
          </a:xfrm>
          <a:prstGeom prst="rect">
            <a:avLst/>
          </a:prstGeom>
          <a:noFill/>
          <a:ln/>
        </p:spPr>
        <p:txBody>
          <a:bodyPr wrap="square" rtlCol="0" anchor="ctr"/>
          <a:lstStyle/>
          <a:p>
            <a:pPr marL="0" indent="0" algn="ctr">
              <a:buNone/>
            </a:pPr>
            <a:r>
              <a:rPr lang="en-US" sz="1400" b="1" dirty="0">
                <a:solidFill>
                  <a:srgbClr val="FFFFFF"/>
                </a:solidFill>
                <a:latin typeface="Arial" pitchFamily="34" charset="0"/>
                <a:ea typeface="Arial" pitchFamily="34" charset="-122"/>
                <a:cs typeface="Arial" pitchFamily="34" charset="-120"/>
              </a:rPr>
              <a:t>3</a:t>
            </a:r>
            <a:endParaRPr lang="en-US" sz="1400" dirty="0"/>
          </a:p>
        </p:txBody>
      </p:sp>
      <p:sp>
        <p:nvSpPr>
          <p:cNvPr id="24" name="Text 20"/>
          <p:cNvSpPr/>
          <p:nvPr/>
        </p:nvSpPr>
        <p:spPr>
          <a:xfrm>
            <a:off x="1463040" y="3236976"/>
            <a:ext cx="9765792" cy="548640"/>
          </a:xfrm>
          <a:prstGeom prst="rect">
            <a:avLst/>
          </a:prstGeom>
          <a:noFill/>
          <a:ln/>
        </p:spPr>
        <p:txBody>
          <a:bodyPr wrap="square" rtlCol="0" anchor="ctr"/>
          <a:lstStyle/>
          <a:p>
            <a:pPr marL="0" indent="0" algn="l">
              <a:buNone/>
            </a:pPr>
            <a:r>
              <a:rPr lang="en-US" sz="1300" b="1" dirty="0" err="1">
                <a:solidFill>
                  <a:srgbClr val="1A1A6E"/>
                </a:solidFill>
                <a:latin typeface="Arial" pitchFamily="34" charset="0"/>
                <a:ea typeface="Arial" pitchFamily="34" charset="-122"/>
                <a:cs typeface="Arial" pitchFamily="34" charset="-120"/>
              </a:rPr>
              <a:t>Check that </a:t>
            </a:r>
            <a:r>
              <a:rPr lang="en-US" sz="1300" b="1" dirty="0">
                <a:solidFill>
                  <a:srgbClr val="1A1A6E"/>
                </a:solidFill>
                <a:latin typeface="Arial" pitchFamily="34" charset="0"/>
                <a:ea typeface="Arial" pitchFamily="34" charset="-122"/>
                <a:cs typeface="Arial" pitchFamily="34" charset="-120"/>
              </a:rPr>
              <a:t>the </a:t>
            </a:r>
            <a:r>
              <a:rPr lang="en-US" sz="1300" b="1" dirty="0" err="1">
                <a:solidFill>
                  <a:srgbClr val="1A1A6E"/>
                </a:solidFill>
                <a:latin typeface="Arial" pitchFamily="34" charset="0"/>
                <a:ea typeface="Arial" pitchFamily="34" charset="-122"/>
                <a:cs typeface="Arial" pitchFamily="34" charset="-120"/>
              </a:rPr>
              <a:t>columns </a:t>
            </a:r>
            <a:r>
              <a:rPr lang="en-US" sz="1300" b="1" dirty="0">
                <a:solidFill>
                  <a:srgbClr val="1A1A6E"/>
                </a:solidFill>
                <a:latin typeface="Arial" pitchFamily="34" charset="0"/>
                <a:ea typeface="Arial" pitchFamily="34" charset="-122"/>
                <a:cs typeface="Arial" pitchFamily="34" charset="-120"/>
              </a:rPr>
              <a:t>relating to </a:t>
            </a:r>
            <a:r>
              <a:rPr lang="en-US" sz="1300" b="1" dirty="0" err="1">
                <a:solidFill>
                  <a:srgbClr val="1A1A6E"/>
                </a:solidFill>
                <a:latin typeface="Arial" pitchFamily="34" charset="0"/>
                <a:ea typeface="Arial" pitchFamily="34" charset="-122"/>
                <a:cs typeface="Arial" pitchFamily="34" charset="-120"/>
              </a:rPr>
              <a:t>discounted</a:t>
            </a:r>
            <a:r>
              <a:rPr lang="en-US" sz="1300" b="1" dirty="0">
                <a:solidFill>
                  <a:srgbClr val="1A1A6E"/>
                </a:solidFill>
                <a:latin typeface="Arial" pitchFamily="34" charset="0"/>
                <a:ea typeface="Arial" pitchFamily="34" charset="-122"/>
                <a:cs typeface="Arial" pitchFamily="34" charset="-120"/>
              </a:rPr>
              <a:t> prices and start/end dates </a:t>
            </a:r>
            <a:r>
              <a:rPr lang="en-US" sz="1300" b="1" dirty="0" err="1">
                <a:solidFill>
                  <a:srgbClr val="1A1A6E"/>
                </a:solidFill>
                <a:latin typeface="Arial" pitchFamily="34" charset="0"/>
                <a:ea typeface="Arial" pitchFamily="34" charset="-122"/>
                <a:cs typeface="Arial" pitchFamily="34" charset="-120"/>
              </a:rPr>
              <a:t>are </a:t>
            </a:r>
            <a:r>
              <a:rPr lang="en-US" sz="1300" b="1" dirty="0">
                <a:solidFill>
                  <a:srgbClr val="1A1A6E"/>
                </a:solidFill>
                <a:latin typeface="Arial" pitchFamily="34" charset="0"/>
                <a:ea typeface="Arial" pitchFamily="34" charset="-122"/>
                <a:cs typeface="Arial" pitchFamily="34" charset="-120"/>
              </a:rPr>
              <a:t>fully </a:t>
            </a:r>
            <a:r>
              <a:rPr lang="en-US" sz="1300" b="1" dirty="0" err="1">
                <a:solidFill>
                  <a:srgbClr val="1A1A6E"/>
                </a:solidFill>
                <a:latin typeface="Arial" pitchFamily="34" charset="0"/>
                <a:ea typeface="Arial" pitchFamily="34" charset="-122"/>
                <a:cs typeface="Arial" pitchFamily="34" charset="-120"/>
              </a:rPr>
              <a:t>completed</a:t>
            </a:r>
            <a:r>
              <a:rPr lang="en-US" sz="1300" b="1" dirty="0">
                <a:solidFill>
                  <a:srgbClr val="1A1A6E"/>
                </a:solidFill>
                <a:latin typeface="Arial" pitchFamily="34" charset="0"/>
                <a:ea typeface="Arial" pitchFamily="34" charset="-122"/>
                <a:cs typeface="Arial" pitchFamily="34" charset="-120"/>
              </a:rPr>
              <a:t>.</a:t>
            </a:r>
            <a:endParaRPr lang="en-US" sz="1300" dirty="0"/>
          </a:p>
        </p:txBody>
      </p:sp>
      <p:sp>
        <p:nvSpPr>
          <p:cNvPr id="25" name="Text 21"/>
          <p:cNvSpPr/>
          <p:nvPr/>
        </p:nvSpPr>
        <p:spPr>
          <a:xfrm>
            <a:off x="777240" y="3877056"/>
            <a:ext cx="10634472" cy="237744"/>
          </a:xfrm>
          <a:prstGeom prst="rect">
            <a:avLst/>
          </a:prstGeom>
          <a:noFill/>
          <a:ln/>
        </p:spPr>
        <p:txBody>
          <a:bodyPr wrap="square" rtlCol="0" anchor="ctr"/>
          <a:lstStyle/>
          <a:p>
            <a:pPr marL="0" indent="0" algn="l">
              <a:buNone/>
            </a:pPr>
            <a:r>
              <a:rPr lang="en-US" sz="1150" b="1" dirty="0">
                <a:solidFill>
                  <a:srgbClr val="1A1A6E"/>
                </a:solidFill>
                <a:latin typeface="Arial" pitchFamily="34" charset="0"/>
                <a:ea typeface="Arial" pitchFamily="34" charset="-122"/>
                <a:cs typeface="Arial" pitchFamily="34" charset="-120"/>
              </a:rPr>
              <a:t>Exporting offers from the Mirakl back office:</a:t>
            </a:r>
            <a:endParaRPr lang="en-US" sz="1150" dirty="0"/>
          </a:p>
        </p:txBody>
      </p:sp>
      <p:sp>
        <p:nvSpPr>
          <p:cNvPr id="29" name="Text 24"/>
          <p:cNvSpPr/>
          <p:nvPr/>
        </p:nvSpPr>
        <p:spPr>
          <a:xfrm>
            <a:off x="1489166" y="5774392"/>
            <a:ext cx="10177272" cy="402336"/>
          </a:xfrm>
          <a:prstGeom prst="rect">
            <a:avLst/>
          </a:prstGeom>
          <a:noFill/>
          <a:ln/>
        </p:spPr>
        <p:txBody>
          <a:bodyPr wrap="square" rtlCol="0" anchor="ctr"/>
          <a:lstStyle/>
          <a:p>
            <a:pPr marL="0" indent="0" algn="l">
              <a:buNone/>
            </a:pPr>
            <a:endParaRPr lang="en-US" sz="1150" dirty="0"/>
          </a:p>
        </p:txBody>
      </p:sp>
      <p:pic>
        <p:nvPicPr>
          <p:cNvPr id="31" name="Image 30">
            <a:extLst>
              <a:ext uri="{FF2B5EF4-FFF2-40B4-BE49-F238E27FC236}">
                <a16:creationId xmlns:a16="http://schemas.microsoft.com/office/drawing/2014/main" id="{C5847148-990C-4578-F94E-C0FEB4A3E5BB}"/>
              </a:ext>
            </a:extLst>
          </p:cNvPr>
          <p:cNvPicPr>
            <a:picLocks noChangeAspect="1"/>
          </p:cNvPicPr>
          <p:nvPr/>
        </p:nvPicPr>
        <p:blipFill>
          <a:blip r:embed="rId6"/>
          <a:stretch>
            <a:fillRect/>
          </a:stretch>
        </p:blipFill>
        <p:spPr>
          <a:xfrm>
            <a:off x="1996657" y="4149108"/>
            <a:ext cx="6875199" cy="2015270"/>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E15B5B"/>
        </a:solidFill>
        <a:effectLst/>
      </p:bgPr>
    </p:bg>
    <p:spTree>
      <p:nvGrpSpPr>
        <p:cNvPr id="1" name=""/>
        <p:cNvGrpSpPr/>
        <p:nvPr/>
      </p:nvGrpSpPr>
      <p:grpSpPr>
        <a:xfrm>
          <a:off x="0" y="0"/>
          <a:ext cx="0" cy="0"/>
          <a:chOff x="0" y="0"/>
          <a:chExt cx="0" cy="0"/>
        </a:xfrm>
      </p:grpSpPr>
      <p:sp>
        <p:nvSpPr>
          <p:cNvPr id="2" name="Shape 0"/>
          <p:cNvSpPr/>
          <p:nvPr/>
        </p:nvSpPr>
        <p:spPr>
          <a:xfrm>
            <a:off x="292608" y="292608"/>
            <a:ext cx="11603736" cy="5943600"/>
          </a:xfrm>
          <a:prstGeom prst="rect">
            <a:avLst/>
          </a:prstGeom>
          <a:solidFill>
            <a:srgbClr val="FFFFFF"/>
          </a:solidFill>
          <a:ln/>
        </p:spPr>
        <p:txBody>
          <a:bodyPr/>
          <a:lstStyle/>
          <a:p>
            <a:endParaRPr lang="fr-FR"/>
          </a:p>
        </p:txBody>
      </p:sp>
      <p:sp>
        <p:nvSpPr>
          <p:cNvPr id="3" name="Text 1"/>
          <p:cNvSpPr/>
          <p:nvPr/>
        </p:nvSpPr>
        <p:spPr>
          <a:xfrm>
            <a:off x="274320" y="27432"/>
            <a:ext cx="4572000" cy="256032"/>
          </a:xfrm>
          <a:prstGeom prst="rect">
            <a:avLst/>
          </a:prstGeom>
          <a:noFill/>
          <a:ln/>
        </p:spPr>
        <p:txBody>
          <a:bodyPr wrap="square" rtlCol="0" anchor="ctr"/>
          <a:lstStyle/>
          <a:p>
            <a:pPr marL="0" indent="0" algn="l">
              <a:buNone/>
            </a:pPr>
            <a:r>
              <a:rPr lang="en-US" sz="1100" b="1" dirty="0">
                <a:solidFill>
                  <a:srgbClr val="FFFFFF"/>
                </a:solidFill>
                <a:latin typeface="Arial" pitchFamily="34" charset="0"/>
                <a:ea typeface="Arial" pitchFamily="34" charset="-122"/>
                <a:cs typeface="Arial" pitchFamily="34" charset="-120"/>
              </a:rPr>
              <a:t>&lt;&lt;&lt;  Back to the contents</a:t>
            </a:r>
            <a:endParaRPr lang="en-US" sz="1100" dirty="0"/>
          </a:p>
        </p:txBody>
      </p:sp>
      <p:sp>
        <p:nvSpPr>
          <p:cNvPr id="4" name="Text 2"/>
          <p:cNvSpPr/>
          <p:nvPr/>
        </p:nvSpPr>
        <p:spPr>
          <a:xfrm>
            <a:off x="411480" y="6355080"/>
            <a:ext cx="6400800" cy="365760"/>
          </a:xfrm>
          <a:prstGeom prst="rect">
            <a:avLst/>
          </a:prstGeom>
          <a:noFill/>
          <a:ln/>
        </p:spPr>
        <p:txBody>
          <a:bodyPr wrap="square" rtlCol="0" anchor="ctr"/>
          <a:lstStyle/>
          <a:p>
            <a:pPr marL="0" indent="0" algn="l">
              <a:buNone/>
            </a:pPr>
            <a:r>
              <a:rPr lang="en-US" sz="1400" b="1" i="1" dirty="0">
                <a:solidFill>
                  <a:srgbClr val="FFFFFF"/>
                </a:solidFill>
                <a:latin typeface="Georgia" pitchFamily="34" charset="0"/>
                <a:ea typeface="Georgia" pitchFamily="34" charset="-122"/>
                <a:cs typeface="Georgia" pitchFamily="34" charset="-120"/>
              </a:rPr>
              <a:t>More and more for families</a:t>
            </a:r>
            <a:endParaRPr lang="en-US" sz="1400" dirty="0"/>
          </a:p>
        </p:txBody>
      </p:sp>
      <p:sp>
        <p:nvSpPr>
          <p:cNvPr id="5" name="Shape 3"/>
          <p:cNvSpPr/>
          <p:nvPr/>
        </p:nvSpPr>
        <p:spPr>
          <a:xfrm>
            <a:off x="10250424" y="6327648"/>
            <a:ext cx="1572768" cy="384048"/>
          </a:xfrm>
          <a:prstGeom prst="roundRect">
            <a:avLst>
              <a:gd name="adj" fmla="val 11905"/>
            </a:avLst>
          </a:prstGeom>
          <a:solidFill>
            <a:srgbClr val="FFFFFF"/>
          </a:solidFill>
          <a:ln/>
        </p:spPr>
        <p:txBody>
          <a:bodyPr/>
          <a:lstStyle/>
          <a:p>
            <a:endParaRPr lang="fr-FR"/>
          </a:p>
        </p:txBody>
      </p:sp>
      <p:pic>
        <p:nvPicPr>
          <p:cNvPr id="6" name="Image 0" descr="assets/kiabi_logo_real.png"/>
          <p:cNvPicPr>
            <a:picLocks noChangeAspect="1"/>
          </p:cNvPicPr>
          <p:nvPr/>
        </p:nvPicPr>
        <p:blipFill>
          <a:blip r:embed="rId3"/>
          <a:stretch>
            <a:fillRect/>
          </a:stretch>
        </p:blipFill>
        <p:spPr>
          <a:xfrm>
            <a:off x="10387584" y="6400800"/>
            <a:ext cx="1298448" cy="288950"/>
          </a:xfrm>
          <a:prstGeom prst="rect">
            <a:avLst/>
          </a:prstGeom>
        </p:spPr>
      </p:pic>
      <p:sp>
        <p:nvSpPr>
          <p:cNvPr id="7" name="Shape 4"/>
          <p:cNvSpPr/>
          <p:nvPr/>
        </p:nvSpPr>
        <p:spPr>
          <a:xfrm>
            <a:off x="640080" y="566928"/>
            <a:ext cx="841248" cy="841248"/>
          </a:xfrm>
          <a:prstGeom prst="ellipse">
            <a:avLst/>
          </a:prstGeom>
          <a:solidFill>
            <a:srgbClr val="1A1A6E"/>
          </a:solidFill>
          <a:ln/>
          <a:effectLst>
            <a:outerShdw blurRad="63500" dist="25400" dir="8100000" algn="bl" rotWithShape="0">
              <a:srgbClr val="000000">
                <a:alpha val="10000"/>
              </a:srgbClr>
            </a:outerShdw>
          </a:effectLst>
        </p:spPr>
        <p:txBody>
          <a:bodyPr/>
          <a:lstStyle/>
          <a:p>
            <a:endParaRPr lang="fr-FR"/>
          </a:p>
        </p:txBody>
      </p:sp>
      <p:pic>
        <p:nvPicPr>
          <p:cNvPr id="8" name="Image 1" descr="assets/icons/arrow_white.png"/>
          <p:cNvPicPr>
            <a:picLocks noChangeAspect="1"/>
          </p:cNvPicPr>
          <p:nvPr/>
        </p:nvPicPr>
        <p:blipFill>
          <a:blip r:embed="rId4"/>
          <a:stretch>
            <a:fillRect/>
          </a:stretch>
        </p:blipFill>
        <p:spPr>
          <a:xfrm>
            <a:off x="832104" y="758952"/>
            <a:ext cx="457200" cy="457200"/>
          </a:xfrm>
          <a:prstGeom prst="rect">
            <a:avLst/>
          </a:prstGeom>
        </p:spPr>
      </p:pic>
      <p:sp>
        <p:nvSpPr>
          <p:cNvPr id="9" name="Text 5"/>
          <p:cNvSpPr/>
          <p:nvPr/>
        </p:nvSpPr>
        <p:spPr>
          <a:xfrm>
            <a:off x="1691640" y="548640"/>
            <a:ext cx="9765792" cy="292608"/>
          </a:xfrm>
          <a:prstGeom prst="rect">
            <a:avLst/>
          </a:prstGeom>
          <a:noFill/>
          <a:ln/>
        </p:spPr>
        <p:txBody>
          <a:bodyPr wrap="square" lIns="0" tIns="0" rIns="0" bIns="0" rtlCol="0" anchor="ctr"/>
          <a:lstStyle/>
          <a:p>
            <a:pPr marL="0" indent="0" algn="l">
              <a:buNone/>
            </a:pPr>
            <a:r>
              <a:rPr lang="en-US" sz="1200" b="1" kern="0" spc="200" dirty="0">
                <a:solidFill>
                  <a:srgbClr val="E15B5B"/>
                </a:solidFill>
                <a:latin typeface="Arial" pitchFamily="34" charset="0"/>
                <a:ea typeface="Arial" pitchFamily="34" charset="-122"/>
                <a:cs typeface="Arial" pitchFamily="34" charset="-120"/>
              </a:rPr>
              <a:t>PART 4 · PITFALLS, TOOLS &amp; SUPPORT</a:t>
            </a:r>
            <a:endParaRPr lang="en-US" sz="1200" dirty="0"/>
          </a:p>
        </p:txBody>
      </p:sp>
      <p:sp>
        <p:nvSpPr>
          <p:cNvPr id="10" name="Text 6"/>
          <p:cNvSpPr/>
          <p:nvPr/>
        </p:nvSpPr>
        <p:spPr>
          <a:xfrm>
            <a:off x="1691640" y="822960"/>
            <a:ext cx="9765792" cy="658368"/>
          </a:xfrm>
          <a:prstGeom prst="rect">
            <a:avLst/>
          </a:prstGeom>
          <a:noFill/>
          <a:ln/>
        </p:spPr>
        <p:txBody>
          <a:bodyPr wrap="square" lIns="0" tIns="0" rIns="0" bIns="0" rtlCol="0" anchor="ctr"/>
          <a:lstStyle/>
          <a:p>
            <a:pPr marL="0" indent="0" algn="l">
              <a:buNone/>
            </a:pPr>
            <a:r>
              <a:rPr lang="en-US" sz="2700" b="1" dirty="0">
                <a:solidFill>
                  <a:srgbClr val="222222"/>
                </a:solidFill>
                <a:latin typeface="Arial" pitchFamily="34" charset="0"/>
                <a:ea typeface="Arial" pitchFamily="34" charset="-122"/>
                <a:cs typeface="Arial" pitchFamily="34" charset="-120"/>
              </a:rPr>
              <a:t>Do I need bridge offers?</a:t>
            </a:r>
            <a:endParaRPr lang="en-US" sz="2700" dirty="0"/>
          </a:p>
        </p:txBody>
      </p:sp>
      <p:sp>
        <p:nvSpPr>
          <p:cNvPr id="11" name="Shape 7"/>
          <p:cNvSpPr/>
          <p:nvPr/>
        </p:nvSpPr>
        <p:spPr>
          <a:xfrm>
            <a:off x="777240" y="1481328"/>
            <a:ext cx="10634472" cy="20117"/>
          </a:xfrm>
          <a:prstGeom prst="rect">
            <a:avLst/>
          </a:prstGeom>
          <a:solidFill>
            <a:srgbClr val="E15B5B"/>
          </a:solidFill>
          <a:ln/>
        </p:spPr>
        <p:txBody>
          <a:bodyPr/>
          <a:lstStyle/>
          <a:p>
            <a:endParaRPr lang="fr-FR"/>
          </a:p>
        </p:txBody>
      </p:sp>
      <p:sp>
        <p:nvSpPr>
          <p:cNvPr id="12" name="Text 8"/>
          <p:cNvSpPr/>
          <p:nvPr/>
        </p:nvSpPr>
        <p:spPr>
          <a:xfrm>
            <a:off x="777240" y="1645920"/>
            <a:ext cx="10634472" cy="457200"/>
          </a:xfrm>
          <a:prstGeom prst="rect">
            <a:avLst/>
          </a:prstGeom>
          <a:noFill/>
          <a:ln/>
        </p:spPr>
        <p:txBody>
          <a:bodyPr wrap="square" rtlCol="0" anchor="ctr"/>
          <a:lstStyle/>
          <a:p>
            <a:pPr marL="0" indent="0" algn="l">
              <a:buNone/>
            </a:pPr>
            <a:r>
              <a:rPr lang="en-US" sz="1350" b="1" dirty="0">
                <a:solidFill>
                  <a:srgbClr val="2E9E5B"/>
                </a:solidFill>
                <a:latin typeface="Arial" pitchFamily="34" charset="0"/>
                <a:ea typeface="Arial" pitchFamily="34" charset="-122"/>
                <a:cs typeface="Arial" pitchFamily="34" charset="-120"/>
              </a:rPr>
              <a:t>No, </a:t>
            </a:r>
            <a:r>
              <a:rPr lang="en-US" sz="1350" dirty="0">
                <a:solidFill>
                  <a:srgbClr val="222222"/>
                </a:solidFill>
                <a:latin typeface="Arial" pitchFamily="34" charset="0"/>
                <a:ea typeface="Arial" pitchFamily="34" charset="-122"/>
                <a:cs typeface="Arial" pitchFamily="34" charset="-120"/>
              </a:rPr>
              <a:t>you shouldn’t need to push relay offers. The return to the full price is automatic. Let’s take a specific example from France:</a:t>
            </a:r>
            <a:endParaRPr lang="en-US" sz="1350" dirty="0"/>
          </a:p>
        </p:txBody>
      </p:sp>
      <p:sp>
        <p:nvSpPr>
          <p:cNvPr id="13" name="Shape 9"/>
          <p:cNvSpPr/>
          <p:nvPr/>
        </p:nvSpPr>
        <p:spPr>
          <a:xfrm>
            <a:off x="777240" y="2194560"/>
            <a:ext cx="10634472" cy="841248"/>
          </a:xfrm>
          <a:prstGeom prst="roundRect">
            <a:avLst>
              <a:gd name="adj" fmla="val 6522"/>
            </a:avLst>
          </a:prstGeom>
          <a:solidFill>
            <a:srgbClr val="FBFBFD"/>
          </a:solidFill>
          <a:ln w="12700">
            <a:solidFill>
              <a:srgbClr val="E2E2EA"/>
            </a:solidFill>
            <a:prstDash val="solid"/>
          </a:ln>
          <a:effectLst>
            <a:outerShdw blurRad="63500" dist="25400" dir="8100000" algn="bl" rotWithShape="0">
              <a:srgbClr val="000000">
                <a:alpha val="10000"/>
              </a:srgbClr>
            </a:outerShdw>
          </a:effectLst>
        </p:spPr>
        <p:txBody>
          <a:bodyPr/>
          <a:lstStyle/>
          <a:p>
            <a:endParaRPr lang="fr-FR"/>
          </a:p>
        </p:txBody>
      </p:sp>
      <p:sp>
        <p:nvSpPr>
          <p:cNvPr id="14" name="Shape 10"/>
          <p:cNvSpPr/>
          <p:nvPr/>
        </p:nvSpPr>
        <p:spPr>
          <a:xfrm>
            <a:off x="1005840" y="2386584"/>
            <a:ext cx="457200" cy="457200"/>
          </a:xfrm>
          <a:prstGeom prst="ellipse">
            <a:avLst/>
          </a:prstGeom>
          <a:solidFill>
            <a:srgbClr val="E15B5B"/>
          </a:solidFill>
          <a:ln/>
        </p:spPr>
        <p:txBody>
          <a:bodyPr/>
          <a:lstStyle/>
          <a:p>
            <a:endParaRPr lang="fr-FR"/>
          </a:p>
        </p:txBody>
      </p:sp>
      <p:sp>
        <p:nvSpPr>
          <p:cNvPr id="15" name="Text 11"/>
          <p:cNvSpPr/>
          <p:nvPr/>
        </p:nvSpPr>
        <p:spPr>
          <a:xfrm>
            <a:off x="1005840" y="2386584"/>
            <a:ext cx="457200" cy="457200"/>
          </a:xfrm>
          <a:prstGeom prst="rect">
            <a:avLst/>
          </a:prstGeom>
          <a:noFill/>
          <a:ln/>
        </p:spPr>
        <p:txBody>
          <a:bodyPr wrap="square" rtlCol="0" anchor="ctr"/>
          <a:lstStyle/>
          <a:p>
            <a:pPr marL="0" indent="0" algn="ctr">
              <a:buNone/>
            </a:pPr>
            <a:r>
              <a:rPr lang="en-US" sz="2000" b="1" dirty="0">
                <a:solidFill>
                  <a:srgbClr val="FFFFFF"/>
                </a:solidFill>
                <a:latin typeface="Arial" pitchFamily="34" charset="0"/>
                <a:ea typeface="Arial" pitchFamily="34" charset="-122"/>
                <a:cs typeface="Arial" pitchFamily="34" charset="-120"/>
              </a:rPr>
              <a:t>1</a:t>
            </a:r>
            <a:endParaRPr lang="en-US" sz="2000" dirty="0"/>
          </a:p>
        </p:txBody>
      </p:sp>
      <p:sp>
        <p:nvSpPr>
          <p:cNvPr id="16" name="Shape 12"/>
          <p:cNvSpPr/>
          <p:nvPr/>
        </p:nvSpPr>
        <p:spPr>
          <a:xfrm>
            <a:off x="1627632" y="2313432"/>
            <a:ext cx="1234440" cy="310896"/>
          </a:xfrm>
          <a:prstGeom prst="roundRect">
            <a:avLst>
              <a:gd name="adj" fmla="val 14706"/>
            </a:avLst>
          </a:prstGeom>
          <a:solidFill>
            <a:srgbClr val="1A1A6E"/>
          </a:solidFill>
          <a:ln/>
        </p:spPr>
        <p:txBody>
          <a:bodyPr/>
          <a:lstStyle/>
          <a:p>
            <a:endParaRPr lang="fr-FR"/>
          </a:p>
        </p:txBody>
      </p:sp>
      <p:sp>
        <p:nvSpPr>
          <p:cNvPr id="17" name="Text 13"/>
          <p:cNvSpPr/>
          <p:nvPr/>
        </p:nvSpPr>
        <p:spPr>
          <a:xfrm>
            <a:off x="1627632" y="2313432"/>
            <a:ext cx="1234440" cy="310896"/>
          </a:xfrm>
          <a:prstGeom prst="rect">
            <a:avLst/>
          </a:prstGeom>
          <a:noFill/>
          <a:ln/>
        </p:spPr>
        <p:txBody>
          <a:bodyPr wrap="square" rtlCol="0" anchor="ctr"/>
          <a:lstStyle/>
          <a:p>
            <a:pPr marL="0" indent="0" algn="ctr">
              <a:buNone/>
            </a:pPr>
            <a:r>
              <a:rPr lang="en-US" sz="1200" b="1" dirty="0">
                <a:solidFill>
                  <a:srgbClr val="FFFFFF"/>
                </a:solidFill>
                <a:latin typeface="Arial" pitchFamily="34" charset="0"/>
                <a:ea typeface="Arial" pitchFamily="34" charset="-122"/>
                <a:cs typeface="Arial" pitchFamily="34" charset="-120"/>
              </a:rPr>
              <a:t>1 April</a:t>
            </a:r>
            <a:endParaRPr lang="en-US" sz="1200" dirty="0"/>
          </a:p>
        </p:txBody>
      </p:sp>
      <p:sp>
        <p:nvSpPr>
          <p:cNvPr id="18" name="Text 14"/>
          <p:cNvSpPr/>
          <p:nvPr/>
        </p:nvSpPr>
        <p:spPr>
          <a:xfrm>
            <a:off x="1627632" y="2606040"/>
            <a:ext cx="9628632" cy="384048"/>
          </a:xfrm>
          <a:prstGeom prst="rect">
            <a:avLst/>
          </a:prstGeom>
          <a:noFill/>
          <a:ln/>
        </p:spPr>
        <p:txBody>
          <a:bodyPr wrap="square" rtlCol="0" anchor="t"/>
          <a:lstStyle/>
          <a:p>
            <a:pPr marL="0" indent="0" algn="l">
              <a:buNone/>
            </a:pPr>
            <a:r>
              <a:rPr lang="en-US" sz="1150" dirty="0">
                <a:solidFill>
                  <a:srgbClr val="222222"/>
                </a:solidFill>
                <a:latin typeface="Arial" pitchFamily="34" charset="0"/>
                <a:ea typeface="Arial" pitchFamily="34" charset="-122"/>
                <a:cs typeface="Arial" pitchFamily="34" charset="-120"/>
              </a:rPr>
              <a:t>You place your first offer on product X at </a:t>
            </a:r>
            <a:r>
              <a:rPr lang="en-US" sz="1150" b="1" dirty="0">
                <a:solidFill>
                  <a:srgbClr val="1A1A6E"/>
                </a:solidFill>
                <a:latin typeface="Arial" pitchFamily="34" charset="0"/>
                <a:ea typeface="Arial" pitchFamily="34" charset="-122"/>
                <a:cs typeface="Arial" pitchFamily="34" charset="-120"/>
              </a:rPr>
              <a:t>€30 </a:t>
            </a:r>
            <a:r>
              <a:rPr lang="en-US" sz="1150" dirty="0">
                <a:solidFill>
                  <a:srgbClr val="222222"/>
                </a:solidFill>
                <a:latin typeface="Arial" pitchFamily="34" charset="0"/>
                <a:ea typeface="Arial" pitchFamily="34" charset="-122"/>
                <a:cs typeface="Arial" pitchFamily="34" charset="-120"/>
              </a:rPr>
              <a:t>(without specifying a start or end date). The product remains available at €30 as long as stock is greater than 0 </a:t>
            </a:r>
            <a:r>
              <a:rPr lang="en-US" sz="1150" dirty="0">
                <a:solidFill>
                  <a:srgbClr val="5A5A5A"/>
                </a:solidFill>
                <a:latin typeface="Arial" pitchFamily="34" charset="0"/>
                <a:ea typeface="Arial" pitchFamily="34" charset="-122"/>
                <a:cs typeface="Arial" pitchFamily="34" charset="-120"/>
              </a:rPr>
              <a:t>(an offer with no time limit, known as a ‘stock-based offer’).</a:t>
            </a:r>
            <a:endParaRPr lang="en-US" sz="1150" dirty="0"/>
          </a:p>
        </p:txBody>
      </p:sp>
      <p:sp>
        <p:nvSpPr>
          <p:cNvPr id="19" name="Shape 15"/>
          <p:cNvSpPr/>
          <p:nvPr/>
        </p:nvSpPr>
        <p:spPr>
          <a:xfrm>
            <a:off x="777240" y="3127248"/>
            <a:ext cx="10634472" cy="841248"/>
          </a:xfrm>
          <a:prstGeom prst="roundRect">
            <a:avLst>
              <a:gd name="adj" fmla="val 6522"/>
            </a:avLst>
          </a:prstGeom>
          <a:solidFill>
            <a:srgbClr val="FBFBFD"/>
          </a:solidFill>
          <a:ln w="12700">
            <a:solidFill>
              <a:srgbClr val="E2E2EA"/>
            </a:solidFill>
            <a:prstDash val="solid"/>
          </a:ln>
          <a:effectLst>
            <a:outerShdw blurRad="63500" dist="25400" dir="8100000" algn="bl" rotWithShape="0">
              <a:srgbClr val="000000">
                <a:alpha val="10000"/>
              </a:srgbClr>
            </a:outerShdw>
          </a:effectLst>
        </p:spPr>
        <p:txBody>
          <a:bodyPr/>
          <a:lstStyle/>
          <a:p>
            <a:endParaRPr lang="fr-FR"/>
          </a:p>
        </p:txBody>
      </p:sp>
      <p:sp>
        <p:nvSpPr>
          <p:cNvPr id="20" name="Shape 16"/>
          <p:cNvSpPr/>
          <p:nvPr/>
        </p:nvSpPr>
        <p:spPr>
          <a:xfrm>
            <a:off x="1005840" y="3319272"/>
            <a:ext cx="457200" cy="457200"/>
          </a:xfrm>
          <a:prstGeom prst="ellipse">
            <a:avLst/>
          </a:prstGeom>
          <a:solidFill>
            <a:srgbClr val="E15B5B"/>
          </a:solidFill>
          <a:ln/>
        </p:spPr>
        <p:txBody>
          <a:bodyPr/>
          <a:lstStyle/>
          <a:p>
            <a:endParaRPr lang="fr-FR"/>
          </a:p>
        </p:txBody>
      </p:sp>
      <p:sp>
        <p:nvSpPr>
          <p:cNvPr id="21" name="Text 17"/>
          <p:cNvSpPr/>
          <p:nvPr/>
        </p:nvSpPr>
        <p:spPr>
          <a:xfrm>
            <a:off x="1005840" y="3319272"/>
            <a:ext cx="457200" cy="457200"/>
          </a:xfrm>
          <a:prstGeom prst="rect">
            <a:avLst/>
          </a:prstGeom>
          <a:noFill/>
          <a:ln/>
        </p:spPr>
        <p:txBody>
          <a:bodyPr wrap="square" rtlCol="0" anchor="ctr"/>
          <a:lstStyle/>
          <a:p>
            <a:pPr marL="0" indent="0" algn="ctr">
              <a:buNone/>
            </a:pPr>
            <a:r>
              <a:rPr lang="en-US" sz="2000" b="1" dirty="0">
                <a:solidFill>
                  <a:srgbClr val="FFFFFF"/>
                </a:solidFill>
                <a:latin typeface="Arial" pitchFamily="34" charset="0"/>
                <a:ea typeface="Arial" pitchFamily="34" charset="-122"/>
                <a:cs typeface="Arial" pitchFamily="34" charset="-120"/>
              </a:rPr>
              <a:t>2</a:t>
            </a:r>
            <a:endParaRPr lang="en-US" sz="2000" dirty="0"/>
          </a:p>
        </p:txBody>
      </p:sp>
      <p:sp>
        <p:nvSpPr>
          <p:cNvPr id="22" name="Shape 18"/>
          <p:cNvSpPr/>
          <p:nvPr/>
        </p:nvSpPr>
        <p:spPr>
          <a:xfrm>
            <a:off x="1627632" y="3246120"/>
            <a:ext cx="1234440" cy="310896"/>
          </a:xfrm>
          <a:prstGeom prst="roundRect">
            <a:avLst>
              <a:gd name="adj" fmla="val 14706"/>
            </a:avLst>
          </a:prstGeom>
          <a:solidFill>
            <a:srgbClr val="1A1A6E"/>
          </a:solidFill>
          <a:ln/>
        </p:spPr>
        <p:txBody>
          <a:bodyPr/>
          <a:lstStyle/>
          <a:p>
            <a:endParaRPr lang="fr-FR"/>
          </a:p>
        </p:txBody>
      </p:sp>
      <p:sp>
        <p:nvSpPr>
          <p:cNvPr id="23" name="Text 19"/>
          <p:cNvSpPr/>
          <p:nvPr/>
        </p:nvSpPr>
        <p:spPr>
          <a:xfrm>
            <a:off x="1627632" y="3246120"/>
            <a:ext cx="1234440" cy="310896"/>
          </a:xfrm>
          <a:prstGeom prst="rect">
            <a:avLst/>
          </a:prstGeom>
          <a:noFill/>
          <a:ln/>
        </p:spPr>
        <p:txBody>
          <a:bodyPr wrap="square" rtlCol="0" anchor="ctr"/>
          <a:lstStyle/>
          <a:p>
            <a:pPr marL="0" indent="0" algn="ctr">
              <a:buNone/>
            </a:pPr>
            <a:r>
              <a:rPr lang="en-US" sz="1200" b="1" dirty="0">
                <a:solidFill>
                  <a:srgbClr val="FFFFFF"/>
                </a:solidFill>
                <a:latin typeface="Arial" pitchFamily="34" charset="0"/>
                <a:ea typeface="Arial" pitchFamily="34" charset="-122"/>
                <a:cs typeface="Arial" pitchFamily="34" charset="-120"/>
              </a:rPr>
              <a:t>10 June</a:t>
            </a:r>
            <a:endParaRPr lang="en-US" sz="1200" dirty="0"/>
          </a:p>
        </p:txBody>
      </p:sp>
      <p:sp>
        <p:nvSpPr>
          <p:cNvPr id="24" name="Text 20"/>
          <p:cNvSpPr/>
          <p:nvPr/>
        </p:nvSpPr>
        <p:spPr>
          <a:xfrm>
            <a:off x="1627632" y="3538728"/>
            <a:ext cx="9628632" cy="384048"/>
          </a:xfrm>
          <a:prstGeom prst="rect">
            <a:avLst/>
          </a:prstGeom>
          <a:noFill/>
          <a:ln/>
        </p:spPr>
        <p:txBody>
          <a:bodyPr wrap="square" rtlCol="0" anchor="t"/>
          <a:lstStyle/>
          <a:p>
            <a:pPr marL="0" indent="0" algn="l">
              <a:buNone/>
            </a:pPr>
            <a:r>
              <a:rPr lang="en-US" sz="1150" dirty="0">
                <a:solidFill>
                  <a:srgbClr val="222222"/>
                </a:solidFill>
                <a:latin typeface="Arial" pitchFamily="34" charset="0"/>
                <a:ea typeface="Arial" pitchFamily="34" charset="-122"/>
                <a:cs typeface="Arial" pitchFamily="34" charset="-120"/>
              </a:rPr>
              <a:t>You decide to include this product in the sale at </a:t>
            </a:r>
            <a:r>
              <a:rPr lang="en-US" sz="1150" b="1" dirty="0">
                <a:solidFill>
                  <a:srgbClr val="1A1A6E"/>
                </a:solidFill>
                <a:latin typeface="Arial" pitchFamily="34" charset="0"/>
                <a:ea typeface="Arial" pitchFamily="34" charset="-122"/>
                <a:cs typeface="Arial" pitchFamily="34" charset="-120"/>
              </a:rPr>
              <a:t>€20 </a:t>
            </a:r>
            <a:r>
              <a:rPr lang="en-US" sz="1150" dirty="0">
                <a:solidFill>
                  <a:srgbClr val="222222"/>
                </a:solidFill>
                <a:latin typeface="Arial" pitchFamily="34" charset="0"/>
                <a:ea typeface="Arial" pitchFamily="34" charset="-122"/>
                <a:cs typeface="Arial" pitchFamily="34" charset="-120"/>
              </a:rPr>
              <a:t>(via the discount-price field). You push an offer feed with a start date of</a:t>
            </a:r>
            <a:r>
              <a:rPr lang="en-US" sz="1150" b="1" dirty="0">
                <a:solidFill>
                  <a:srgbClr val="1A1A6E"/>
                </a:solidFill>
                <a:latin typeface="Arial" pitchFamily="34" charset="0"/>
                <a:ea typeface="Arial" pitchFamily="34" charset="-122"/>
                <a:cs typeface="Arial" pitchFamily="34" charset="-120"/>
              </a:rPr>
              <a:t> 2026-06-24 </a:t>
            </a:r>
            <a:r>
              <a:rPr lang="en-US" sz="1150" dirty="0">
                <a:solidFill>
                  <a:srgbClr val="222222"/>
                </a:solidFill>
                <a:latin typeface="Arial" pitchFamily="34" charset="0"/>
                <a:ea typeface="Arial" pitchFamily="34" charset="-122"/>
                <a:cs typeface="Arial" pitchFamily="34" charset="-120"/>
              </a:rPr>
              <a:t>and an end date of</a:t>
            </a:r>
            <a:r>
              <a:rPr lang="en-US" sz="1150" b="1" dirty="0">
                <a:solidFill>
                  <a:srgbClr val="1A1A6E"/>
                </a:solidFill>
                <a:latin typeface="Arial" pitchFamily="34" charset="0"/>
                <a:ea typeface="Arial" pitchFamily="34" charset="-122"/>
                <a:cs typeface="Arial" pitchFamily="34" charset="-120"/>
              </a:rPr>
              <a:t> 2026-07-21</a:t>
            </a:r>
            <a:r>
              <a:rPr lang="en-US" sz="1150" dirty="0">
                <a:solidFill>
                  <a:srgbClr val="222222"/>
                </a:solidFill>
                <a:latin typeface="Arial" pitchFamily="34" charset="0"/>
                <a:ea typeface="Arial" pitchFamily="34" charset="-122"/>
                <a:cs typeface="Arial" pitchFamily="34" charset="-120"/>
              </a:rPr>
              <a:t>.</a:t>
            </a:r>
            <a:endParaRPr lang="en-US" sz="1150" dirty="0"/>
          </a:p>
        </p:txBody>
      </p:sp>
      <p:sp>
        <p:nvSpPr>
          <p:cNvPr id="25" name="Shape 21"/>
          <p:cNvSpPr/>
          <p:nvPr/>
        </p:nvSpPr>
        <p:spPr>
          <a:xfrm>
            <a:off x="777240" y="4059936"/>
            <a:ext cx="10634472" cy="841248"/>
          </a:xfrm>
          <a:prstGeom prst="roundRect">
            <a:avLst>
              <a:gd name="adj" fmla="val 6522"/>
            </a:avLst>
          </a:prstGeom>
          <a:solidFill>
            <a:srgbClr val="FBFBFD"/>
          </a:solidFill>
          <a:ln w="12700">
            <a:solidFill>
              <a:srgbClr val="E2E2EA"/>
            </a:solidFill>
            <a:prstDash val="solid"/>
          </a:ln>
          <a:effectLst>
            <a:outerShdw blurRad="63500" dist="25400" dir="8100000" algn="bl" rotWithShape="0">
              <a:srgbClr val="000000">
                <a:alpha val="10000"/>
              </a:srgbClr>
            </a:outerShdw>
          </a:effectLst>
        </p:spPr>
        <p:txBody>
          <a:bodyPr/>
          <a:lstStyle/>
          <a:p>
            <a:endParaRPr lang="fr-FR"/>
          </a:p>
        </p:txBody>
      </p:sp>
      <p:sp>
        <p:nvSpPr>
          <p:cNvPr id="26" name="Shape 22"/>
          <p:cNvSpPr/>
          <p:nvPr/>
        </p:nvSpPr>
        <p:spPr>
          <a:xfrm>
            <a:off x="1005840" y="4251960"/>
            <a:ext cx="457200" cy="457200"/>
          </a:xfrm>
          <a:prstGeom prst="ellipse">
            <a:avLst/>
          </a:prstGeom>
          <a:solidFill>
            <a:srgbClr val="E15B5B"/>
          </a:solidFill>
          <a:ln/>
        </p:spPr>
        <p:txBody>
          <a:bodyPr/>
          <a:lstStyle/>
          <a:p>
            <a:endParaRPr lang="fr-FR"/>
          </a:p>
        </p:txBody>
      </p:sp>
      <p:sp>
        <p:nvSpPr>
          <p:cNvPr id="27" name="Text 23"/>
          <p:cNvSpPr/>
          <p:nvPr/>
        </p:nvSpPr>
        <p:spPr>
          <a:xfrm>
            <a:off x="1005840" y="4251960"/>
            <a:ext cx="457200" cy="457200"/>
          </a:xfrm>
          <a:prstGeom prst="rect">
            <a:avLst/>
          </a:prstGeom>
          <a:noFill/>
          <a:ln/>
        </p:spPr>
        <p:txBody>
          <a:bodyPr wrap="square" rtlCol="0" anchor="ctr"/>
          <a:lstStyle/>
          <a:p>
            <a:pPr marL="0" indent="0" algn="ctr">
              <a:buNone/>
            </a:pPr>
            <a:r>
              <a:rPr lang="en-US" sz="2000" b="1" dirty="0">
                <a:solidFill>
                  <a:srgbClr val="FFFFFF"/>
                </a:solidFill>
                <a:latin typeface="Arial" pitchFamily="34" charset="0"/>
                <a:ea typeface="Arial" pitchFamily="34" charset="-122"/>
                <a:cs typeface="Arial" pitchFamily="34" charset="-120"/>
              </a:rPr>
              <a:t>3</a:t>
            </a:r>
            <a:endParaRPr lang="en-US" sz="2000" dirty="0"/>
          </a:p>
        </p:txBody>
      </p:sp>
      <p:sp>
        <p:nvSpPr>
          <p:cNvPr id="28" name="Shape 24"/>
          <p:cNvSpPr/>
          <p:nvPr/>
        </p:nvSpPr>
        <p:spPr>
          <a:xfrm>
            <a:off x="1627632" y="4178808"/>
            <a:ext cx="1234440" cy="310896"/>
          </a:xfrm>
          <a:prstGeom prst="roundRect">
            <a:avLst>
              <a:gd name="adj" fmla="val 14706"/>
            </a:avLst>
          </a:prstGeom>
          <a:solidFill>
            <a:srgbClr val="1A1A6E"/>
          </a:solidFill>
          <a:ln/>
        </p:spPr>
        <p:txBody>
          <a:bodyPr/>
          <a:lstStyle/>
          <a:p>
            <a:endParaRPr lang="fr-FR"/>
          </a:p>
        </p:txBody>
      </p:sp>
      <p:sp>
        <p:nvSpPr>
          <p:cNvPr id="29" name="Text 25"/>
          <p:cNvSpPr/>
          <p:nvPr/>
        </p:nvSpPr>
        <p:spPr>
          <a:xfrm>
            <a:off x="1627632" y="4178808"/>
            <a:ext cx="1234440" cy="310896"/>
          </a:xfrm>
          <a:prstGeom prst="rect">
            <a:avLst/>
          </a:prstGeom>
          <a:noFill/>
          <a:ln/>
        </p:spPr>
        <p:txBody>
          <a:bodyPr wrap="square" rtlCol="0" anchor="ctr"/>
          <a:lstStyle/>
          <a:p>
            <a:pPr marL="0" indent="0" algn="ctr">
              <a:buNone/>
            </a:pPr>
            <a:r>
              <a:rPr lang="en-US" sz="1200" b="1" dirty="0">
                <a:solidFill>
                  <a:srgbClr val="FFFFFF"/>
                </a:solidFill>
                <a:latin typeface="Arial" pitchFamily="34" charset="0"/>
                <a:ea typeface="Arial" pitchFamily="34" charset="-122"/>
                <a:cs typeface="Arial" pitchFamily="34" charset="-120"/>
              </a:rPr>
              <a:t>On the day</a:t>
            </a:r>
            <a:endParaRPr lang="en-US" sz="1200" dirty="0"/>
          </a:p>
        </p:txBody>
      </p:sp>
      <p:sp>
        <p:nvSpPr>
          <p:cNvPr id="30" name="Text 26"/>
          <p:cNvSpPr/>
          <p:nvPr/>
        </p:nvSpPr>
        <p:spPr>
          <a:xfrm>
            <a:off x="1627632" y="4471416"/>
            <a:ext cx="9628632" cy="384048"/>
          </a:xfrm>
          <a:prstGeom prst="rect">
            <a:avLst/>
          </a:prstGeom>
          <a:noFill/>
          <a:ln/>
        </p:spPr>
        <p:txBody>
          <a:bodyPr wrap="square" rtlCol="0" anchor="t"/>
          <a:lstStyle/>
          <a:p>
            <a:pPr marL="0" indent="0" algn="l">
              <a:buNone/>
            </a:pPr>
            <a:r>
              <a:rPr lang="en-US" sz="1150" dirty="0">
                <a:solidFill>
                  <a:srgbClr val="222222"/>
                </a:solidFill>
                <a:latin typeface="Arial" pitchFamily="34" charset="0"/>
                <a:ea typeface="Arial" pitchFamily="34" charset="-122"/>
                <a:cs typeface="Arial" pitchFamily="34" charset="-120"/>
              </a:rPr>
              <a:t>Until</a:t>
            </a:r>
            <a:r>
              <a:rPr lang="en-US" sz="1150" b="1" dirty="0">
                <a:solidFill>
                  <a:srgbClr val="1A1A6E"/>
                </a:solidFill>
                <a:latin typeface="Arial" pitchFamily="34" charset="0"/>
                <a:ea typeface="Arial" pitchFamily="34" charset="-122"/>
                <a:cs typeface="Arial" pitchFamily="34" charset="-120"/>
              </a:rPr>
              <a:t> 23 June at 23:59</a:t>
            </a:r>
            <a:r>
              <a:rPr lang="en-US" sz="1150" dirty="0">
                <a:solidFill>
                  <a:srgbClr val="222222"/>
                </a:solidFill>
                <a:latin typeface="Arial" pitchFamily="34" charset="0"/>
                <a:ea typeface="Arial" pitchFamily="34" charset="-122"/>
                <a:cs typeface="Arial" pitchFamily="34" charset="-120"/>
              </a:rPr>
              <a:t>, the product remains at €30; it drops to </a:t>
            </a:r>
            <a:r>
              <a:rPr lang="en-US" sz="1150" b="1" dirty="0">
                <a:solidFill>
                  <a:srgbClr val="1A1A6E"/>
                </a:solidFill>
                <a:latin typeface="Arial" pitchFamily="34" charset="0"/>
                <a:ea typeface="Arial" pitchFamily="34" charset="-122"/>
                <a:cs typeface="Arial" pitchFamily="34" charset="-120"/>
              </a:rPr>
              <a:t>€20 </a:t>
            </a:r>
            <a:r>
              <a:rPr lang="en-US" sz="1150" dirty="0">
                <a:solidFill>
                  <a:srgbClr val="222222"/>
                </a:solidFill>
                <a:latin typeface="Arial" pitchFamily="34" charset="0"/>
                <a:ea typeface="Arial" pitchFamily="34" charset="-122"/>
                <a:cs typeface="Arial" pitchFamily="34" charset="-120"/>
              </a:rPr>
              <a:t>the following day, the start of the sale. At the end of the sale, it </a:t>
            </a:r>
            <a:r>
              <a:rPr lang="en-US" sz="1150" b="1" dirty="0">
                <a:solidFill>
                  <a:srgbClr val="2E9E5B"/>
                </a:solidFill>
                <a:latin typeface="Arial" pitchFamily="34" charset="0"/>
                <a:ea typeface="Arial" pitchFamily="34" charset="-122"/>
                <a:cs typeface="Arial" pitchFamily="34" charset="-120"/>
              </a:rPr>
              <a:t>automatically</a:t>
            </a:r>
            <a:r>
              <a:rPr lang="en-US" sz="1150" dirty="0">
                <a:solidFill>
                  <a:srgbClr val="222222"/>
                </a:solidFill>
                <a:latin typeface="Arial" pitchFamily="34" charset="0"/>
                <a:ea typeface="Arial" pitchFamily="34" charset="-122"/>
                <a:cs typeface="Arial" pitchFamily="34" charset="-120"/>
              </a:rPr>
              <a:t> reverts </a:t>
            </a:r>
            <a:r>
              <a:rPr lang="en-US" sz="1150" b="1" dirty="0">
                <a:solidFill>
                  <a:srgbClr val="2E9E5B"/>
                </a:solidFill>
                <a:latin typeface="Arial" pitchFamily="34" charset="0"/>
                <a:ea typeface="Arial" pitchFamily="34" charset="-122"/>
                <a:cs typeface="Arial" pitchFamily="34" charset="-120"/>
              </a:rPr>
              <a:t>to €30 </a:t>
            </a:r>
            <a:r>
              <a:rPr lang="en-US" sz="1150" dirty="0">
                <a:solidFill>
                  <a:srgbClr val="222222"/>
                </a:solidFill>
                <a:latin typeface="Arial" pitchFamily="34" charset="0"/>
                <a:ea typeface="Arial" pitchFamily="34" charset="-122"/>
                <a:cs typeface="Arial" pitchFamily="34" charset="-120"/>
              </a:rPr>
              <a:t>(the default offer takes over).</a:t>
            </a:r>
            <a:endParaRPr lang="en-US" sz="1150" dirty="0"/>
          </a:p>
        </p:txBody>
      </p:sp>
      <p:sp>
        <p:nvSpPr>
          <p:cNvPr id="31" name="Shape 27"/>
          <p:cNvSpPr/>
          <p:nvPr/>
        </p:nvSpPr>
        <p:spPr>
          <a:xfrm>
            <a:off x="777240" y="5010912"/>
            <a:ext cx="10634472" cy="713232"/>
          </a:xfrm>
          <a:prstGeom prst="roundRect">
            <a:avLst>
              <a:gd name="adj" fmla="val 7692"/>
            </a:avLst>
          </a:prstGeom>
          <a:solidFill>
            <a:srgbClr val="EAF7EF"/>
          </a:solidFill>
          <a:ln w="19050">
            <a:solidFill>
              <a:srgbClr val="2E9E5B"/>
            </a:solidFill>
            <a:prstDash val="solid"/>
          </a:ln>
        </p:spPr>
        <p:txBody>
          <a:bodyPr/>
          <a:lstStyle/>
          <a:p>
            <a:endParaRPr lang="fr-FR"/>
          </a:p>
        </p:txBody>
      </p:sp>
      <p:sp>
        <p:nvSpPr>
          <p:cNvPr id="32" name="Text 28"/>
          <p:cNvSpPr/>
          <p:nvPr/>
        </p:nvSpPr>
        <p:spPr>
          <a:xfrm>
            <a:off x="1005840" y="5010912"/>
            <a:ext cx="10177272" cy="713232"/>
          </a:xfrm>
          <a:prstGeom prst="rect">
            <a:avLst/>
          </a:prstGeom>
          <a:noFill/>
          <a:ln/>
        </p:spPr>
        <p:txBody>
          <a:bodyPr wrap="square" rtlCol="0" anchor="ctr"/>
          <a:lstStyle/>
          <a:p>
            <a:pPr marL="0" indent="0" algn="l">
              <a:buNone/>
            </a:pPr>
            <a:r>
              <a:rPr lang="en-US" sz="1150" b="1" dirty="0">
                <a:solidFill>
                  <a:srgbClr val="2E9E5B"/>
                </a:solidFill>
                <a:latin typeface="Arial" pitchFamily="34" charset="0"/>
                <a:ea typeface="Arial" pitchFamily="34" charset="-122"/>
                <a:cs typeface="Arial" pitchFamily="34" charset="-120"/>
              </a:rPr>
              <a:t>In summary: </a:t>
            </a:r>
            <a:r>
              <a:rPr lang="en-US" sz="1150" dirty="0">
                <a:solidFill>
                  <a:srgbClr val="222222"/>
                </a:solidFill>
                <a:latin typeface="Arial" pitchFamily="34" charset="0"/>
                <a:ea typeface="Arial" pitchFamily="34" charset="-122"/>
                <a:cs typeface="Arial" pitchFamily="34" charset="-120"/>
              </a:rPr>
              <a:t>if you launch a sale offer after sending an undated offer, the undated offer automatically takes over the day after the sale ends. </a:t>
            </a:r>
            <a:r>
              <a:rPr lang="en-US" sz="1150" dirty="0">
                <a:solidFill>
                  <a:srgbClr val="5A5A5A"/>
                </a:solidFill>
                <a:latin typeface="Arial" pitchFamily="34" charset="0"/>
                <a:ea typeface="Arial" pitchFamily="34" charset="-122"/>
                <a:cs typeface="Arial" pitchFamily="34" charset="-120"/>
              </a:rPr>
              <a:t>For multi-channel sales, the principle is the same: each country reverts to its base price at the end of ITS own sale period.</a:t>
            </a:r>
            <a:endParaRPr lang="en-US" sz="115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E15B5B"/>
        </a:solidFill>
        <a:effectLst/>
      </p:bgPr>
    </p:bg>
    <p:spTree>
      <p:nvGrpSpPr>
        <p:cNvPr id="1" name=""/>
        <p:cNvGrpSpPr/>
        <p:nvPr/>
      </p:nvGrpSpPr>
      <p:grpSpPr>
        <a:xfrm>
          <a:off x="0" y="0"/>
          <a:ext cx="0" cy="0"/>
          <a:chOff x="0" y="0"/>
          <a:chExt cx="0" cy="0"/>
        </a:xfrm>
      </p:grpSpPr>
      <p:sp>
        <p:nvSpPr>
          <p:cNvPr id="2" name="Shape 0"/>
          <p:cNvSpPr/>
          <p:nvPr/>
        </p:nvSpPr>
        <p:spPr>
          <a:xfrm>
            <a:off x="292608" y="292608"/>
            <a:ext cx="11603736" cy="5943600"/>
          </a:xfrm>
          <a:prstGeom prst="rect">
            <a:avLst/>
          </a:prstGeom>
          <a:solidFill>
            <a:srgbClr val="FFFFFF"/>
          </a:solidFill>
          <a:ln/>
        </p:spPr>
        <p:txBody>
          <a:bodyPr/>
          <a:lstStyle/>
          <a:p>
            <a:endParaRPr lang="fr-FR"/>
          </a:p>
        </p:txBody>
      </p:sp>
      <p:sp>
        <p:nvSpPr>
          <p:cNvPr id="3" name="Text 1"/>
          <p:cNvSpPr/>
          <p:nvPr/>
        </p:nvSpPr>
        <p:spPr>
          <a:xfrm>
            <a:off x="274320" y="27432"/>
            <a:ext cx="4572000" cy="256032"/>
          </a:xfrm>
          <a:prstGeom prst="rect">
            <a:avLst/>
          </a:prstGeom>
          <a:noFill/>
          <a:ln/>
        </p:spPr>
        <p:txBody>
          <a:bodyPr wrap="square" rtlCol="0" anchor="ctr"/>
          <a:lstStyle/>
          <a:p>
            <a:pPr marL="0" indent="0" algn="l">
              <a:buNone/>
            </a:pPr>
            <a:r>
              <a:rPr lang="en-US" sz="1100" b="1" dirty="0">
                <a:solidFill>
                  <a:srgbClr val="FFFFFF"/>
                </a:solidFill>
                <a:latin typeface="Arial" pitchFamily="34" charset="0"/>
                <a:ea typeface="Arial" pitchFamily="34" charset="-122"/>
                <a:cs typeface="Arial" pitchFamily="34" charset="-120"/>
              </a:rPr>
              <a:t>&lt;&lt;&lt;  Back to the contents</a:t>
            </a:r>
            <a:endParaRPr lang="en-US" sz="1100" dirty="0"/>
          </a:p>
        </p:txBody>
      </p:sp>
      <p:sp>
        <p:nvSpPr>
          <p:cNvPr id="4" name="Text 2"/>
          <p:cNvSpPr/>
          <p:nvPr/>
        </p:nvSpPr>
        <p:spPr>
          <a:xfrm>
            <a:off x="411480" y="6355080"/>
            <a:ext cx="6400800" cy="365760"/>
          </a:xfrm>
          <a:prstGeom prst="rect">
            <a:avLst/>
          </a:prstGeom>
          <a:noFill/>
          <a:ln/>
        </p:spPr>
        <p:txBody>
          <a:bodyPr wrap="square" rtlCol="0" anchor="ctr"/>
          <a:lstStyle/>
          <a:p>
            <a:pPr marL="0" indent="0" algn="l">
              <a:buNone/>
            </a:pPr>
            <a:r>
              <a:rPr lang="en-US" sz="1400" b="1" i="1" dirty="0">
                <a:solidFill>
                  <a:srgbClr val="FFFFFF"/>
                </a:solidFill>
                <a:latin typeface="Georgia" pitchFamily="34" charset="0"/>
                <a:ea typeface="Georgia" pitchFamily="34" charset="-122"/>
                <a:cs typeface="Georgia" pitchFamily="34" charset="-120"/>
              </a:rPr>
              <a:t>More and more for families</a:t>
            </a:r>
            <a:endParaRPr lang="en-US" sz="1400" dirty="0"/>
          </a:p>
        </p:txBody>
      </p:sp>
      <p:sp>
        <p:nvSpPr>
          <p:cNvPr id="5" name="Shape 3"/>
          <p:cNvSpPr/>
          <p:nvPr/>
        </p:nvSpPr>
        <p:spPr>
          <a:xfrm>
            <a:off x="10250424" y="6327648"/>
            <a:ext cx="1572768" cy="384048"/>
          </a:xfrm>
          <a:prstGeom prst="roundRect">
            <a:avLst>
              <a:gd name="adj" fmla="val 11905"/>
            </a:avLst>
          </a:prstGeom>
          <a:solidFill>
            <a:srgbClr val="FFFFFF"/>
          </a:solidFill>
          <a:ln/>
        </p:spPr>
        <p:txBody>
          <a:bodyPr/>
          <a:lstStyle/>
          <a:p>
            <a:endParaRPr lang="fr-FR"/>
          </a:p>
        </p:txBody>
      </p:sp>
      <p:pic>
        <p:nvPicPr>
          <p:cNvPr id="6" name="Image 0" descr="assets/kiabi_logo_real.png"/>
          <p:cNvPicPr>
            <a:picLocks noChangeAspect="1"/>
          </p:cNvPicPr>
          <p:nvPr/>
        </p:nvPicPr>
        <p:blipFill>
          <a:blip r:embed="rId3"/>
          <a:stretch>
            <a:fillRect/>
          </a:stretch>
        </p:blipFill>
        <p:spPr>
          <a:xfrm>
            <a:off x="10387584" y="6400800"/>
            <a:ext cx="1298448" cy="288950"/>
          </a:xfrm>
          <a:prstGeom prst="rect">
            <a:avLst/>
          </a:prstGeom>
        </p:spPr>
      </p:pic>
      <p:sp>
        <p:nvSpPr>
          <p:cNvPr id="7" name="Shape 4"/>
          <p:cNvSpPr/>
          <p:nvPr/>
        </p:nvSpPr>
        <p:spPr>
          <a:xfrm>
            <a:off x="640080" y="566928"/>
            <a:ext cx="841248" cy="841248"/>
          </a:xfrm>
          <a:prstGeom prst="ellipse">
            <a:avLst/>
          </a:prstGeom>
          <a:solidFill>
            <a:srgbClr val="1A1A6E"/>
          </a:solidFill>
          <a:ln/>
          <a:effectLst>
            <a:outerShdw blurRad="63500" dist="25400" dir="8100000" algn="bl" rotWithShape="0">
              <a:srgbClr val="000000">
                <a:alpha val="10000"/>
              </a:srgbClr>
            </a:outerShdw>
          </a:effectLst>
        </p:spPr>
        <p:txBody>
          <a:bodyPr/>
          <a:lstStyle/>
          <a:p>
            <a:endParaRPr lang="fr-FR"/>
          </a:p>
        </p:txBody>
      </p:sp>
      <p:pic>
        <p:nvPicPr>
          <p:cNvPr id="8" name="Image 1" descr="assets/icons/percent_white.png"/>
          <p:cNvPicPr>
            <a:picLocks noChangeAspect="1"/>
          </p:cNvPicPr>
          <p:nvPr/>
        </p:nvPicPr>
        <p:blipFill>
          <a:blip r:embed="rId4"/>
          <a:stretch>
            <a:fillRect/>
          </a:stretch>
        </p:blipFill>
        <p:spPr>
          <a:xfrm>
            <a:off x="832104" y="758952"/>
            <a:ext cx="457200" cy="457200"/>
          </a:xfrm>
          <a:prstGeom prst="rect">
            <a:avLst/>
          </a:prstGeom>
        </p:spPr>
      </p:pic>
      <p:sp>
        <p:nvSpPr>
          <p:cNvPr id="9" name="Text 5"/>
          <p:cNvSpPr/>
          <p:nvPr/>
        </p:nvSpPr>
        <p:spPr>
          <a:xfrm>
            <a:off x="1691640" y="548640"/>
            <a:ext cx="9765792" cy="292608"/>
          </a:xfrm>
          <a:prstGeom prst="rect">
            <a:avLst/>
          </a:prstGeom>
          <a:noFill/>
          <a:ln/>
        </p:spPr>
        <p:txBody>
          <a:bodyPr wrap="square" lIns="0" tIns="0" rIns="0" bIns="0" rtlCol="0" anchor="ctr"/>
          <a:lstStyle/>
          <a:p>
            <a:pPr marL="0" indent="0" algn="l">
              <a:buNone/>
            </a:pPr>
            <a:r>
              <a:rPr lang="en-US" sz="1200" b="1" kern="0" spc="200" dirty="0">
                <a:solidFill>
                  <a:srgbClr val="E15B5B"/>
                </a:solidFill>
                <a:latin typeface="Arial" pitchFamily="34" charset="0"/>
                <a:ea typeface="Arial" pitchFamily="34" charset="-122"/>
                <a:cs typeface="Arial" pitchFamily="34" charset="-120"/>
              </a:rPr>
              <a:t>PART 4 · PITFALLS, TOOLS &amp; SUPPORT</a:t>
            </a:r>
            <a:endParaRPr lang="en-US" sz="1200" dirty="0"/>
          </a:p>
        </p:txBody>
      </p:sp>
      <p:sp>
        <p:nvSpPr>
          <p:cNvPr id="10" name="Text 6"/>
          <p:cNvSpPr/>
          <p:nvPr/>
        </p:nvSpPr>
        <p:spPr>
          <a:xfrm>
            <a:off x="1691640" y="822960"/>
            <a:ext cx="9765792" cy="658368"/>
          </a:xfrm>
          <a:prstGeom prst="rect">
            <a:avLst/>
          </a:prstGeom>
          <a:noFill/>
          <a:ln/>
        </p:spPr>
        <p:txBody>
          <a:bodyPr wrap="square" lIns="0" tIns="0" rIns="0" bIns="0" rtlCol="0" anchor="ctr"/>
          <a:lstStyle/>
          <a:p>
            <a:pPr marL="0" indent="0" algn="l">
              <a:buNone/>
            </a:pPr>
            <a:r>
              <a:rPr lang="en-US" sz="2700" b="1" dirty="0">
                <a:solidFill>
                  <a:srgbClr val="222222"/>
                </a:solidFill>
                <a:latin typeface="Arial" pitchFamily="34" charset="0"/>
                <a:ea typeface="Arial" pitchFamily="34" charset="-122"/>
                <a:cs typeface="Arial" pitchFamily="34" charset="-120"/>
              </a:rPr>
              <a:t>Applying multiple markdowns</a:t>
            </a:r>
            <a:endParaRPr lang="en-US" sz="2700" dirty="0"/>
          </a:p>
        </p:txBody>
      </p:sp>
      <p:sp>
        <p:nvSpPr>
          <p:cNvPr id="11" name="Shape 7"/>
          <p:cNvSpPr/>
          <p:nvPr/>
        </p:nvSpPr>
        <p:spPr>
          <a:xfrm>
            <a:off x="777240" y="1481328"/>
            <a:ext cx="10634472" cy="20117"/>
          </a:xfrm>
          <a:prstGeom prst="rect">
            <a:avLst/>
          </a:prstGeom>
          <a:solidFill>
            <a:srgbClr val="E15B5B"/>
          </a:solidFill>
          <a:ln/>
        </p:spPr>
        <p:txBody>
          <a:bodyPr/>
          <a:lstStyle/>
          <a:p>
            <a:endParaRPr lang="fr-FR"/>
          </a:p>
        </p:txBody>
      </p:sp>
      <p:sp>
        <p:nvSpPr>
          <p:cNvPr id="12" name="Text 8"/>
          <p:cNvSpPr/>
          <p:nvPr/>
        </p:nvSpPr>
        <p:spPr>
          <a:xfrm>
            <a:off x="777240" y="1691640"/>
            <a:ext cx="10634472" cy="457200"/>
          </a:xfrm>
          <a:prstGeom prst="rect">
            <a:avLst/>
          </a:prstGeom>
          <a:noFill/>
          <a:ln/>
        </p:spPr>
        <p:txBody>
          <a:bodyPr wrap="square" rtlCol="0" anchor="ctr"/>
          <a:lstStyle/>
          <a:p>
            <a:pPr marL="0" indent="0" algn="l">
              <a:buNone/>
            </a:pPr>
            <a:r>
              <a:rPr lang="en-US" sz="1400" dirty="0">
                <a:solidFill>
                  <a:srgbClr val="222222"/>
                </a:solidFill>
                <a:latin typeface="Arial" pitchFamily="34" charset="0"/>
                <a:ea typeface="Arial" pitchFamily="34" charset="-122"/>
                <a:cs typeface="Arial" pitchFamily="34" charset="-120"/>
              </a:rPr>
              <a:t>Do you want to increase the discount during the sales (2nd, 3rd price drop)? It’s simple.</a:t>
            </a:r>
            <a:endParaRPr lang="en-US" sz="1400" dirty="0"/>
          </a:p>
        </p:txBody>
      </p:sp>
      <p:sp>
        <p:nvSpPr>
          <p:cNvPr id="13" name="Shape 9"/>
          <p:cNvSpPr/>
          <p:nvPr/>
        </p:nvSpPr>
        <p:spPr>
          <a:xfrm>
            <a:off x="777240" y="2286000"/>
            <a:ext cx="10634472" cy="1005840"/>
          </a:xfrm>
          <a:prstGeom prst="roundRect">
            <a:avLst>
              <a:gd name="adj" fmla="val 5455"/>
            </a:avLst>
          </a:prstGeom>
          <a:solidFill>
            <a:srgbClr val="F2F0FB"/>
          </a:solidFill>
          <a:ln w="12700">
            <a:solidFill>
              <a:srgbClr val="DAD2F4"/>
            </a:solidFill>
            <a:prstDash val="solid"/>
          </a:ln>
        </p:spPr>
        <p:txBody>
          <a:bodyPr/>
          <a:lstStyle/>
          <a:p>
            <a:endParaRPr lang="fr-FR"/>
          </a:p>
        </p:txBody>
      </p:sp>
      <p:sp>
        <p:nvSpPr>
          <p:cNvPr id="14" name="Text 10"/>
          <p:cNvSpPr/>
          <p:nvPr/>
        </p:nvSpPr>
        <p:spPr>
          <a:xfrm>
            <a:off x="1051560" y="2286000"/>
            <a:ext cx="10085832" cy="1005840"/>
          </a:xfrm>
          <a:prstGeom prst="rect">
            <a:avLst/>
          </a:prstGeom>
          <a:noFill/>
          <a:ln/>
        </p:spPr>
        <p:txBody>
          <a:bodyPr wrap="square" rtlCol="0" anchor="ctr"/>
          <a:lstStyle/>
          <a:p>
            <a:pPr marL="0" indent="0" algn="l">
              <a:buNone/>
            </a:pPr>
            <a:r>
              <a:rPr lang="en-US" sz="1350" b="1" dirty="0">
                <a:solidFill>
                  <a:srgbClr val="6B4FD8"/>
                </a:solidFill>
                <a:latin typeface="Arial" pitchFamily="34" charset="0"/>
                <a:ea typeface="Arial" pitchFamily="34" charset="-122"/>
                <a:cs typeface="Arial" pitchFamily="34" charset="-120"/>
              </a:rPr>
              <a:t>The rule: </a:t>
            </a:r>
            <a:r>
              <a:rPr lang="en-US" sz="1350" dirty="0">
                <a:solidFill>
                  <a:srgbClr val="222222"/>
                </a:solidFill>
                <a:latin typeface="Arial" pitchFamily="34" charset="0"/>
                <a:ea typeface="Arial" pitchFamily="34" charset="-122"/>
                <a:cs typeface="Arial" pitchFamily="34" charset="-120"/>
              </a:rPr>
              <a:t>only change the </a:t>
            </a:r>
            <a:r>
              <a:rPr lang="en-US" sz="1350" b="1" dirty="0">
                <a:solidFill>
                  <a:srgbClr val="1A1A6E"/>
                </a:solidFill>
                <a:latin typeface="Arial" pitchFamily="34" charset="0"/>
                <a:ea typeface="Arial" pitchFamily="34" charset="-122"/>
                <a:cs typeface="Arial" pitchFamily="34" charset="-120"/>
              </a:rPr>
              <a:t>discount price </a:t>
            </a:r>
            <a:r>
              <a:rPr lang="en-US" sz="1350" dirty="0">
                <a:solidFill>
                  <a:srgbClr val="222222"/>
                </a:solidFill>
                <a:latin typeface="Arial" pitchFamily="34" charset="0"/>
                <a:ea typeface="Arial" pitchFamily="34" charset="-122"/>
                <a:cs typeface="Arial" pitchFamily="34" charset="-120"/>
              </a:rPr>
              <a:t>on the day of the new markdown, </a:t>
            </a:r>
            <a:r>
              <a:rPr lang="en-US" sz="1350" b="1" dirty="0">
                <a:solidFill>
                  <a:srgbClr val="222222"/>
                </a:solidFill>
                <a:latin typeface="Arial" pitchFamily="34" charset="0"/>
                <a:ea typeface="Arial" pitchFamily="34" charset="-122"/>
                <a:cs typeface="Arial" pitchFamily="34" charset="-120"/>
              </a:rPr>
              <a:t>keeping the same </a:t>
            </a:r>
            <a:r>
              <a:rPr lang="en-US" sz="1350" dirty="0">
                <a:solidFill>
                  <a:srgbClr val="222222"/>
                </a:solidFill>
                <a:latin typeface="Arial" pitchFamily="34" charset="0"/>
                <a:ea typeface="Arial" pitchFamily="34" charset="-122"/>
                <a:cs typeface="Arial" pitchFamily="34" charset="-120"/>
              </a:rPr>
              <a:t>start and end </a:t>
            </a:r>
            <a:r>
              <a:rPr lang="en-US" sz="1350" b="1" dirty="0">
                <a:solidFill>
                  <a:srgbClr val="222222"/>
                </a:solidFill>
                <a:latin typeface="Arial" pitchFamily="34" charset="0"/>
                <a:ea typeface="Arial" pitchFamily="34" charset="-122"/>
                <a:cs typeface="Arial" pitchFamily="34" charset="-120"/>
              </a:rPr>
              <a:t>dates </a:t>
            </a:r>
            <a:r>
              <a:rPr lang="en-US" sz="1350" dirty="0">
                <a:solidFill>
                  <a:srgbClr val="222222"/>
                </a:solidFill>
                <a:latin typeface="Arial" pitchFamily="34" charset="0"/>
                <a:ea typeface="Arial" pitchFamily="34" charset="-122"/>
                <a:cs typeface="Arial" pitchFamily="34" charset="-120"/>
              </a:rPr>
              <a:t>for the discount.</a:t>
            </a:r>
            <a:endParaRPr lang="en-US" sz="1350" dirty="0"/>
          </a:p>
        </p:txBody>
      </p:sp>
      <p:sp>
        <p:nvSpPr>
          <p:cNvPr id="15" name="Text 11"/>
          <p:cNvSpPr/>
          <p:nvPr/>
        </p:nvSpPr>
        <p:spPr>
          <a:xfrm>
            <a:off x="777240" y="3474720"/>
            <a:ext cx="10634472" cy="320040"/>
          </a:xfrm>
          <a:prstGeom prst="rect">
            <a:avLst/>
          </a:prstGeom>
          <a:noFill/>
          <a:ln/>
        </p:spPr>
        <p:txBody>
          <a:bodyPr wrap="square" rtlCol="0" anchor="ctr"/>
          <a:lstStyle/>
          <a:p>
            <a:pPr marL="0" indent="0" algn="l">
              <a:buNone/>
            </a:pPr>
            <a:r>
              <a:rPr lang="en-US" sz="1300" b="1" dirty="0">
                <a:solidFill>
                  <a:srgbClr val="1A1A6E"/>
                </a:solidFill>
                <a:latin typeface="Arial" pitchFamily="34" charset="0"/>
                <a:ea typeface="Arial" pitchFamily="34" charset="-122"/>
                <a:cs typeface="Arial" pitchFamily="34" charset="-120"/>
              </a:rPr>
              <a:t>Example for France:</a:t>
            </a:r>
            <a:endParaRPr lang="en-US" sz="1300" dirty="0"/>
          </a:p>
        </p:txBody>
      </p:sp>
      <p:sp>
        <p:nvSpPr>
          <p:cNvPr id="16" name="Shape 12"/>
          <p:cNvSpPr/>
          <p:nvPr/>
        </p:nvSpPr>
        <p:spPr>
          <a:xfrm>
            <a:off x="777240" y="3886200"/>
            <a:ext cx="10634472" cy="777240"/>
          </a:xfrm>
          <a:prstGeom prst="roundRect">
            <a:avLst>
              <a:gd name="adj" fmla="val 5882"/>
            </a:avLst>
          </a:prstGeom>
          <a:solidFill>
            <a:srgbClr val="FBFBFD"/>
          </a:solidFill>
          <a:ln w="12700">
            <a:solidFill>
              <a:srgbClr val="E2E2EA"/>
            </a:solidFill>
            <a:prstDash val="solid"/>
          </a:ln>
          <a:effectLst>
            <a:outerShdw blurRad="63500" dist="25400" dir="8100000" algn="bl" rotWithShape="0">
              <a:srgbClr val="000000">
                <a:alpha val="10000"/>
              </a:srgbClr>
            </a:outerShdw>
          </a:effectLst>
        </p:spPr>
        <p:txBody>
          <a:bodyPr/>
          <a:lstStyle/>
          <a:p>
            <a:endParaRPr lang="fr-FR"/>
          </a:p>
        </p:txBody>
      </p:sp>
      <p:sp>
        <p:nvSpPr>
          <p:cNvPr id="17" name="Text 13"/>
          <p:cNvSpPr/>
          <p:nvPr/>
        </p:nvSpPr>
        <p:spPr>
          <a:xfrm>
            <a:off x="1005840" y="3886200"/>
            <a:ext cx="2103120" cy="777240"/>
          </a:xfrm>
          <a:prstGeom prst="rect">
            <a:avLst/>
          </a:prstGeom>
          <a:noFill/>
          <a:ln/>
        </p:spPr>
        <p:txBody>
          <a:bodyPr wrap="square" rtlCol="0" anchor="ctr"/>
          <a:lstStyle/>
          <a:p>
            <a:pPr marL="0" indent="0" algn="l">
              <a:buNone/>
            </a:pPr>
            <a:r>
              <a:rPr lang="en-US" sz="1400" b="1" dirty="0">
                <a:solidFill>
                  <a:srgbClr val="1A1A6E"/>
                </a:solidFill>
                <a:latin typeface="Arial" pitchFamily="34" charset="0"/>
                <a:ea typeface="Arial" pitchFamily="34" charset="-122"/>
                <a:cs typeface="Arial" pitchFamily="34" charset="-120"/>
              </a:rPr>
              <a:t>1st markdown</a:t>
            </a:r>
            <a:endParaRPr lang="en-US" sz="1400" dirty="0"/>
          </a:p>
        </p:txBody>
      </p:sp>
      <p:sp>
        <p:nvSpPr>
          <p:cNvPr id="18" name="Shape 14"/>
          <p:cNvSpPr/>
          <p:nvPr/>
        </p:nvSpPr>
        <p:spPr>
          <a:xfrm>
            <a:off x="3200400" y="4069080"/>
            <a:ext cx="1005840" cy="411480"/>
          </a:xfrm>
          <a:prstGeom prst="ellipse">
            <a:avLst/>
          </a:prstGeom>
          <a:solidFill>
            <a:srgbClr val="E15B5B"/>
          </a:solidFill>
          <a:ln/>
        </p:spPr>
        <p:txBody>
          <a:bodyPr/>
          <a:lstStyle/>
          <a:p>
            <a:endParaRPr lang="fr-FR"/>
          </a:p>
        </p:txBody>
      </p:sp>
      <p:sp>
        <p:nvSpPr>
          <p:cNvPr id="19" name="Text 15"/>
          <p:cNvSpPr/>
          <p:nvPr/>
        </p:nvSpPr>
        <p:spPr>
          <a:xfrm>
            <a:off x="3200400" y="4069080"/>
            <a:ext cx="1005840" cy="411480"/>
          </a:xfrm>
          <a:prstGeom prst="rect">
            <a:avLst/>
          </a:prstGeom>
          <a:noFill/>
          <a:ln/>
        </p:spPr>
        <p:txBody>
          <a:bodyPr wrap="square" rtlCol="0" anchor="ctr"/>
          <a:lstStyle/>
          <a:p>
            <a:pPr marL="0" indent="0" algn="ctr">
              <a:buNone/>
            </a:pPr>
            <a:r>
              <a:rPr lang="en-US" sz="1400" b="1" dirty="0">
                <a:solidFill>
                  <a:srgbClr val="FFFFFF"/>
                </a:solidFill>
                <a:latin typeface="Arial" pitchFamily="34" charset="0"/>
                <a:ea typeface="Arial" pitchFamily="34" charset="-122"/>
                <a:cs typeface="Arial" pitchFamily="34" charset="-120"/>
              </a:rPr>
              <a:t>30% off</a:t>
            </a:r>
            <a:endParaRPr lang="en-US" sz="1400" dirty="0"/>
          </a:p>
        </p:txBody>
      </p:sp>
      <p:sp>
        <p:nvSpPr>
          <p:cNvPr id="20" name="Text 16"/>
          <p:cNvSpPr/>
          <p:nvPr/>
        </p:nvSpPr>
        <p:spPr>
          <a:xfrm>
            <a:off x="4389120" y="3886200"/>
            <a:ext cx="2377440" cy="777240"/>
          </a:xfrm>
          <a:prstGeom prst="rect">
            <a:avLst/>
          </a:prstGeom>
          <a:noFill/>
          <a:ln/>
        </p:spPr>
        <p:txBody>
          <a:bodyPr wrap="square" rtlCol="0" anchor="ctr"/>
          <a:lstStyle/>
          <a:p>
            <a:pPr marL="0" indent="0" algn="l">
              <a:buNone/>
            </a:pPr>
            <a:r>
              <a:rPr lang="en-US" sz="1250" dirty="0">
                <a:solidFill>
                  <a:srgbClr val="222222"/>
                </a:solidFill>
                <a:latin typeface="Arial" pitchFamily="34" charset="0"/>
                <a:ea typeface="Arial" pitchFamily="34" charset="-122"/>
                <a:cs typeface="Arial" pitchFamily="34" charset="-120"/>
              </a:rPr>
              <a:t>from 24/06 to 07/07</a:t>
            </a:r>
            <a:endParaRPr lang="en-US" sz="1250" dirty="0"/>
          </a:p>
        </p:txBody>
      </p:sp>
      <p:sp>
        <p:nvSpPr>
          <p:cNvPr id="21" name="Text 17"/>
          <p:cNvSpPr/>
          <p:nvPr/>
        </p:nvSpPr>
        <p:spPr>
          <a:xfrm>
            <a:off x="6858000" y="3886200"/>
            <a:ext cx="4389120" cy="777240"/>
          </a:xfrm>
          <a:prstGeom prst="rect">
            <a:avLst/>
          </a:prstGeom>
          <a:noFill/>
          <a:ln/>
        </p:spPr>
        <p:txBody>
          <a:bodyPr wrap="square" rtlCol="0" anchor="ctr"/>
          <a:lstStyle/>
          <a:p>
            <a:pPr marL="0" indent="0" algn="l">
              <a:buNone/>
            </a:pPr>
            <a:r>
              <a:rPr lang="en-US" sz="1150" i="1" dirty="0">
                <a:solidFill>
                  <a:srgbClr val="5A5A5A"/>
                </a:solidFill>
                <a:latin typeface="Arial" pitchFamily="34" charset="0"/>
                <a:ea typeface="Arial" pitchFamily="34" charset="-122"/>
                <a:cs typeface="Arial" pitchFamily="34" charset="-120"/>
              </a:rPr>
              <a:t>discount-price = price at −30%</a:t>
            </a:r>
            <a:endParaRPr lang="en-US" sz="1150" dirty="0"/>
          </a:p>
        </p:txBody>
      </p:sp>
      <p:sp>
        <p:nvSpPr>
          <p:cNvPr id="22" name="Shape 18"/>
          <p:cNvSpPr/>
          <p:nvPr/>
        </p:nvSpPr>
        <p:spPr>
          <a:xfrm>
            <a:off x="777240" y="4754880"/>
            <a:ext cx="10634472" cy="777240"/>
          </a:xfrm>
          <a:prstGeom prst="roundRect">
            <a:avLst>
              <a:gd name="adj" fmla="val 5882"/>
            </a:avLst>
          </a:prstGeom>
          <a:solidFill>
            <a:srgbClr val="FFFFFF"/>
          </a:solidFill>
          <a:ln w="12700">
            <a:solidFill>
              <a:srgbClr val="E2E2EA"/>
            </a:solidFill>
            <a:prstDash val="solid"/>
          </a:ln>
          <a:effectLst>
            <a:outerShdw blurRad="63500" dist="25400" dir="8100000" algn="bl" rotWithShape="0">
              <a:srgbClr val="000000">
                <a:alpha val="10000"/>
              </a:srgbClr>
            </a:outerShdw>
          </a:effectLst>
        </p:spPr>
        <p:txBody>
          <a:bodyPr/>
          <a:lstStyle/>
          <a:p>
            <a:endParaRPr lang="fr-FR"/>
          </a:p>
        </p:txBody>
      </p:sp>
      <p:sp>
        <p:nvSpPr>
          <p:cNvPr id="23" name="Text 19"/>
          <p:cNvSpPr/>
          <p:nvPr/>
        </p:nvSpPr>
        <p:spPr>
          <a:xfrm>
            <a:off x="1005840" y="4754880"/>
            <a:ext cx="2103120" cy="777240"/>
          </a:xfrm>
          <a:prstGeom prst="rect">
            <a:avLst/>
          </a:prstGeom>
          <a:noFill/>
          <a:ln/>
        </p:spPr>
        <p:txBody>
          <a:bodyPr wrap="square" rtlCol="0" anchor="ctr"/>
          <a:lstStyle/>
          <a:p>
            <a:pPr marL="0" indent="0" algn="l">
              <a:buNone/>
            </a:pPr>
            <a:r>
              <a:rPr lang="en-US" sz="1400" b="1" dirty="0">
                <a:solidFill>
                  <a:srgbClr val="1A1A6E"/>
                </a:solidFill>
                <a:latin typeface="Arial" pitchFamily="34" charset="0"/>
                <a:ea typeface="Arial" pitchFamily="34" charset="-122"/>
                <a:cs typeface="Arial" pitchFamily="34" charset="-120"/>
              </a:rPr>
              <a:t>2nd markdown</a:t>
            </a:r>
            <a:endParaRPr lang="en-US" sz="1400" dirty="0"/>
          </a:p>
        </p:txBody>
      </p:sp>
      <p:sp>
        <p:nvSpPr>
          <p:cNvPr id="24" name="Shape 20"/>
          <p:cNvSpPr/>
          <p:nvPr/>
        </p:nvSpPr>
        <p:spPr>
          <a:xfrm>
            <a:off x="3200400" y="4937760"/>
            <a:ext cx="1005840" cy="411480"/>
          </a:xfrm>
          <a:prstGeom prst="ellipse">
            <a:avLst/>
          </a:prstGeom>
          <a:solidFill>
            <a:srgbClr val="E15B5B"/>
          </a:solidFill>
          <a:ln/>
        </p:spPr>
        <p:txBody>
          <a:bodyPr/>
          <a:lstStyle/>
          <a:p>
            <a:endParaRPr lang="fr-FR"/>
          </a:p>
        </p:txBody>
      </p:sp>
      <p:sp>
        <p:nvSpPr>
          <p:cNvPr id="25" name="Text 21"/>
          <p:cNvSpPr/>
          <p:nvPr/>
        </p:nvSpPr>
        <p:spPr>
          <a:xfrm>
            <a:off x="3200400" y="4937760"/>
            <a:ext cx="1005840" cy="411480"/>
          </a:xfrm>
          <a:prstGeom prst="rect">
            <a:avLst/>
          </a:prstGeom>
          <a:noFill/>
          <a:ln/>
        </p:spPr>
        <p:txBody>
          <a:bodyPr wrap="square" rtlCol="0" anchor="ctr"/>
          <a:lstStyle/>
          <a:p>
            <a:pPr marL="0" indent="0" algn="ctr">
              <a:buNone/>
            </a:pPr>
            <a:r>
              <a:rPr lang="en-US" sz="1400" b="1" dirty="0">
                <a:solidFill>
                  <a:srgbClr val="FFFFFF"/>
                </a:solidFill>
                <a:latin typeface="Arial" pitchFamily="34" charset="0"/>
                <a:ea typeface="Arial" pitchFamily="34" charset="-122"/>
                <a:cs typeface="Arial" pitchFamily="34" charset="-120"/>
              </a:rPr>
              <a:t>40% off</a:t>
            </a:r>
            <a:endParaRPr lang="en-US" sz="1400" dirty="0"/>
          </a:p>
        </p:txBody>
      </p:sp>
      <p:sp>
        <p:nvSpPr>
          <p:cNvPr id="26" name="Text 22"/>
          <p:cNvSpPr/>
          <p:nvPr/>
        </p:nvSpPr>
        <p:spPr>
          <a:xfrm>
            <a:off x="4389120" y="4754880"/>
            <a:ext cx="2377440" cy="777240"/>
          </a:xfrm>
          <a:prstGeom prst="rect">
            <a:avLst/>
          </a:prstGeom>
          <a:noFill/>
          <a:ln/>
        </p:spPr>
        <p:txBody>
          <a:bodyPr wrap="square" rtlCol="0" anchor="ctr"/>
          <a:lstStyle/>
          <a:p>
            <a:pPr marL="0" indent="0" algn="l">
              <a:buNone/>
            </a:pPr>
            <a:r>
              <a:rPr lang="en-US" sz="1250" dirty="0">
                <a:solidFill>
                  <a:srgbClr val="222222"/>
                </a:solidFill>
                <a:latin typeface="Arial" pitchFamily="34" charset="0"/>
                <a:ea typeface="Arial" pitchFamily="34" charset="-122"/>
                <a:cs typeface="Arial" pitchFamily="34" charset="-120"/>
              </a:rPr>
              <a:t>from 8 July to 21 July</a:t>
            </a:r>
            <a:endParaRPr lang="en-US" sz="1250" dirty="0"/>
          </a:p>
        </p:txBody>
      </p:sp>
      <p:sp>
        <p:nvSpPr>
          <p:cNvPr id="27" name="Text 23"/>
          <p:cNvSpPr/>
          <p:nvPr/>
        </p:nvSpPr>
        <p:spPr>
          <a:xfrm>
            <a:off x="6858000" y="4754880"/>
            <a:ext cx="4389120" cy="777240"/>
          </a:xfrm>
          <a:prstGeom prst="rect">
            <a:avLst/>
          </a:prstGeom>
          <a:noFill/>
          <a:ln/>
        </p:spPr>
        <p:txBody>
          <a:bodyPr wrap="square" rtlCol="0" anchor="ctr"/>
          <a:lstStyle/>
          <a:p>
            <a:pPr marL="0" indent="0" algn="l">
              <a:buNone/>
            </a:pPr>
            <a:r>
              <a:rPr lang="en-US" sz="1150" i="1" dirty="0">
                <a:solidFill>
                  <a:srgbClr val="5A5A5A"/>
                </a:solidFill>
                <a:latin typeface="Arial" pitchFamily="34" charset="0"/>
                <a:ea typeface="Arial" pitchFamily="34" charset="-122"/>
                <a:cs typeface="Arial" pitchFamily="34" charset="-120"/>
              </a:rPr>
              <a:t>We just change the discount price (dates remain the same)</a:t>
            </a:r>
            <a:endParaRPr lang="en-US" sz="115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E15B5B"/>
        </a:solidFill>
        <a:effectLst/>
      </p:bgPr>
    </p:bg>
    <p:spTree>
      <p:nvGrpSpPr>
        <p:cNvPr id="1" name=""/>
        <p:cNvGrpSpPr/>
        <p:nvPr/>
      </p:nvGrpSpPr>
      <p:grpSpPr>
        <a:xfrm>
          <a:off x="0" y="0"/>
          <a:ext cx="0" cy="0"/>
          <a:chOff x="0" y="0"/>
          <a:chExt cx="0" cy="0"/>
        </a:xfrm>
      </p:grpSpPr>
      <p:sp>
        <p:nvSpPr>
          <p:cNvPr id="2" name="Shape 0"/>
          <p:cNvSpPr/>
          <p:nvPr/>
        </p:nvSpPr>
        <p:spPr>
          <a:xfrm>
            <a:off x="292608" y="292608"/>
            <a:ext cx="11603736" cy="5943600"/>
          </a:xfrm>
          <a:prstGeom prst="rect">
            <a:avLst/>
          </a:prstGeom>
          <a:solidFill>
            <a:srgbClr val="FFFFFF"/>
          </a:solidFill>
          <a:ln/>
        </p:spPr>
        <p:txBody>
          <a:bodyPr/>
          <a:lstStyle/>
          <a:p>
            <a:endParaRPr lang="fr-FR"/>
          </a:p>
        </p:txBody>
      </p:sp>
      <p:sp>
        <p:nvSpPr>
          <p:cNvPr id="3" name="Text 1"/>
          <p:cNvSpPr/>
          <p:nvPr/>
        </p:nvSpPr>
        <p:spPr>
          <a:xfrm>
            <a:off x="274320" y="27432"/>
            <a:ext cx="4572000" cy="256032"/>
          </a:xfrm>
          <a:prstGeom prst="rect">
            <a:avLst/>
          </a:prstGeom>
          <a:noFill/>
          <a:ln/>
        </p:spPr>
        <p:txBody>
          <a:bodyPr wrap="square" rtlCol="0" anchor="ctr"/>
          <a:lstStyle/>
          <a:p>
            <a:pPr marL="0" indent="0" algn="l">
              <a:buNone/>
            </a:pPr>
            <a:r>
              <a:rPr lang="en-US" sz="1100" b="1" dirty="0">
                <a:solidFill>
                  <a:srgbClr val="FFFFFF"/>
                </a:solidFill>
                <a:latin typeface="Arial" pitchFamily="34" charset="0"/>
                <a:ea typeface="Arial" pitchFamily="34" charset="-122"/>
                <a:cs typeface="Arial" pitchFamily="34" charset="-120"/>
              </a:rPr>
              <a:t>&lt;&lt;&lt;  Back to the contents</a:t>
            </a:r>
            <a:endParaRPr lang="en-US" sz="1100" dirty="0"/>
          </a:p>
        </p:txBody>
      </p:sp>
      <p:sp>
        <p:nvSpPr>
          <p:cNvPr id="4" name="Text 2"/>
          <p:cNvSpPr/>
          <p:nvPr/>
        </p:nvSpPr>
        <p:spPr>
          <a:xfrm>
            <a:off x="411480" y="6355080"/>
            <a:ext cx="6400800" cy="365760"/>
          </a:xfrm>
          <a:prstGeom prst="rect">
            <a:avLst/>
          </a:prstGeom>
          <a:noFill/>
          <a:ln/>
        </p:spPr>
        <p:txBody>
          <a:bodyPr wrap="square" rtlCol="0" anchor="ctr"/>
          <a:lstStyle/>
          <a:p>
            <a:pPr marL="0" indent="0" algn="l">
              <a:buNone/>
            </a:pPr>
            <a:r>
              <a:rPr lang="en-US" sz="1400" b="1" i="1" dirty="0">
                <a:solidFill>
                  <a:srgbClr val="FFFFFF"/>
                </a:solidFill>
                <a:latin typeface="Georgia" pitchFamily="34" charset="0"/>
                <a:ea typeface="Georgia" pitchFamily="34" charset="-122"/>
                <a:cs typeface="Georgia" pitchFamily="34" charset="-120"/>
              </a:rPr>
              <a:t>More and more for families</a:t>
            </a:r>
            <a:endParaRPr lang="en-US" sz="1400" dirty="0"/>
          </a:p>
        </p:txBody>
      </p:sp>
      <p:sp>
        <p:nvSpPr>
          <p:cNvPr id="5" name="Shape 3"/>
          <p:cNvSpPr/>
          <p:nvPr/>
        </p:nvSpPr>
        <p:spPr>
          <a:xfrm>
            <a:off x="10250424" y="6327648"/>
            <a:ext cx="1572768" cy="384048"/>
          </a:xfrm>
          <a:prstGeom prst="roundRect">
            <a:avLst>
              <a:gd name="adj" fmla="val 11905"/>
            </a:avLst>
          </a:prstGeom>
          <a:solidFill>
            <a:srgbClr val="FFFFFF"/>
          </a:solidFill>
          <a:ln/>
        </p:spPr>
        <p:txBody>
          <a:bodyPr/>
          <a:lstStyle/>
          <a:p>
            <a:endParaRPr lang="fr-FR"/>
          </a:p>
        </p:txBody>
      </p:sp>
      <p:pic>
        <p:nvPicPr>
          <p:cNvPr id="6" name="Image 0" descr="assets/kiabi_logo_real.png"/>
          <p:cNvPicPr>
            <a:picLocks noChangeAspect="1"/>
          </p:cNvPicPr>
          <p:nvPr/>
        </p:nvPicPr>
        <p:blipFill>
          <a:blip r:embed="rId3"/>
          <a:stretch>
            <a:fillRect/>
          </a:stretch>
        </p:blipFill>
        <p:spPr>
          <a:xfrm>
            <a:off x="10387584" y="6400800"/>
            <a:ext cx="1298448" cy="288950"/>
          </a:xfrm>
          <a:prstGeom prst="rect">
            <a:avLst/>
          </a:prstGeom>
        </p:spPr>
      </p:pic>
      <p:sp>
        <p:nvSpPr>
          <p:cNvPr id="7" name="Shape 4"/>
          <p:cNvSpPr/>
          <p:nvPr/>
        </p:nvSpPr>
        <p:spPr>
          <a:xfrm>
            <a:off x="640080" y="566928"/>
            <a:ext cx="841248" cy="841248"/>
          </a:xfrm>
          <a:prstGeom prst="ellipse">
            <a:avLst/>
          </a:prstGeom>
          <a:solidFill>
            <a:srgbClr val="1A1A6E"/>
          </a:solidFill>
          <a:ln/>
          <a:effectLst>
            <a:outerShdw blurRad="63500" dist="25400" dir="8100000" algn="bl" rotWithShape="0">
              <a:srgbClr val="000000">
                <a:alpha val="10000"/>
              </a:srgbClr>
            </a:outerShdw>
          </a:effectLst>
        </p:spPr>
        <p:txBody>
          <a:bodyPr/>
          <a:lstStyle/>
          <a:p>
            <a:endParaRPr lang="fr-FR"/>
          </a:p>
        </p:txBody>
      </p:sp>
      <p:pic>
        <p:nvPicPr>
          <p:cNvPr id="8" name="Image 1" descr="assets/icons/boxes_white.png"/>
          <p:cNvPicPr>
            <a:picLocks noChangeAspect="1"/>
          </p:cNvPicPr>
          <p:nvPr/>
        </p:nvPicPr>
        <p:blipFill>
          <a:blip r:embed="rId4"/>
          <a:stretch>
            <a:fillRect/>
          </a:stretch>
        </p:blipFill>
        <p:spPr>
          <a:xfrm>
            <a:off x="832104" y="758952"/>
            <a:ext cx="457200" cy="457200"/>
          </a:xfrm>
          <a:prstGeom prst="rect">
            <a:avLst/>
          </a:prstGeom>
        </p:spPr>
      </p:pic>
      <p:sp>
        <p:nvSpPr>
          <p:cNvPr id="9" name="Text 5"/>
          <p:cNvSpPr/>
          <p:nvPr/>
        </p:nvSpPr>
        <p:spPr>
          <a:xfrm>
            <a:off x="1691640" y="548640"/>
            <a:ext cx="9765792" cy="292608"/>
          </a:xfrm>
          <a:prstGeom prst="rect">
            <a:avLst/>
          </a:prstGeom>
          <a:noFill/>
          <a:ln/>
        </p:spPr>
        <p:txBody>
          <a:bodyPr wrap="square" lIns="0" tIns="0" rIns="0" bIns="0" rtlCol="0" anchor="ctr"/>
          <a:lstStyle/>
          <a:p>
            <a:pPr marL="0" indent="0" algn="l">
              <a:buNone/>
            </a:pPr>
            <a:r>
              <a:rPr lang="en-US" sz="1200" b="1" kern="0" spc="200" dirty="0">
                <a:solidFill>
                  <a:srgbClr val="E15B5B"/>
                </a:solidFill>
                <a:latin typeface="Arial" pitchFamily="34" charset="0"/>
                <a:ea typeface="Arial" pitchFamily="34" charset="-122"/>
                <a:cs typeface="Arial" pitchFamily="34" charset="-120"/>
              </a:rPr>
              <a:t>PART 4 · TRAPS, TOOLS &amp; SUPPORT</a:t>
            </a:r>
            <a:endParaRPr lang="en-US" sz="1200" dirty="0"/>
          </a:p>
        </p:txBody>
      </p:sp>
      <p:sp>
        <p:nvSpPr>
          <p:cNvPr id="10" name="Text 6"/>
          <p:cNvSpPr/>
          <p:nvPr/>
        </p:nvSpPr>
        <p:spPr>
          <a:xfrm>
            <a:off x="1691640" y="822960"/>
            <a:ext cx="9765792" cy="658368"/>
          </a:xfrm>
          <a:prstGeom prst="rect">
            <a:avLst/>
          </a:prstGeom>
          <a:noFill/>
          <a:ln/>
        </p:spPr>
        <p:txBody>
          <a:bodyPr wrap="square" lIns="0" tIns="0" rIns="0" bIns="0" rtlCol="0" anchor="ctr"/>
          <a:lstStyle/>
          <a:p>
            <a:pPr marL="0" indent="0" algn="l">
              <a:buNone/>
            </a:pPr>
            <a:r>
              <a:rPr lang="en-US" sz="2700" b="1" dirty="0">
                <a:solidFill>
                  <a:srgbClr val="222222"/>
                </a:solidFill>
                <a:latin typeface="Arial" pitchFamily="34" charset="0"/>
                <a:ea typeface="Arial" pitchFamily="34" charset="-122"/>
                <a:cs typeface="Arial" pitchFamily="34" charset="-120"/>
              </a:rPr>
              <a:t>Stock management</a:t>
            </a:r>
            <a:endParaRPr lang="en-US" sz="2700" dirty="0"/>
          </a:p>
        </p:txBody>
      </p:sp>
      <p:sp>
        <p:nvSpPr>
          <p:cNvPr id="11" name="Shape 7"/>
          <p:cNvSpPr/>
          <p:nvPr/>
        </p:nvSpPr>
        <p:spPr>
          <a:xfrm>
            <a:off x="777240" y="1481328"/>
            <a:ext cx="10634472" cy="20117"/>
          </a:xfrm>
          <a:prstGeom prst="rect">
            <a:avLst/>
          </a:prstGeom>
          <a:solidFill>
            <a:srgbClr val="E15B5B"/>
          </a:solidFill>
          <a:ln/>
        </p:spPr>
        <p:txBody>
          <a:bodyPr/>
          <a:lstStyle/>
          <a:p>
            <a:endParaRPr lang="fr-FR"/>
          </a:p>
        </p:txBody>
      </p:sp>
      <p:sp>
        <p:nvSpPr>
          <p:cNvPr id="12" name="Text 8"/>
          <p:cNvSpPr/>
          <p:nvPr/>
        </p:nvSpPr>
        <p:spPr>
          <a:xfrm>
            <a:off x="777240" y="1691640"/>
            <a:ext cx="10634472" cy="548640"/>
          </a:xfrm>
          <a:prstGeom prst="rect">
            <a:avLst/>
          </a:prstGeom>
          <a:noFill/>
          <a:ln/>
        </p:spPr>
        <p:txBody>
          <a:bodyPr wrap="square" rtlCol="0" anchor="ctr"/>
          <a:lstStyle/>
          <a:p>
            <a:pPr marL="0" indent="0" algn="l">
              <a:buNone/>
            </a:pPr>
            <a:r>
              <a:rPr lang="en-US" sz="1400" b="1" dirty="0">
                <a:solidFill>
                  <a:srgbClr val="C9484A"/>
                </a:solidFill>
                <a:latin typeface="Arial" pitchFamily="34" charset="0"/>
                <a:ea typeface="Arial" pitchFamily="34" charset="-122"/>
                <a:cs typeface="Arial" pitchFamily="34" charset="-120"/>
              </a:rPr>
              <a:t>Important: </a:t>
            </a:r>
            <a:r>
              <a:rPr lang="en-US" sz="1400" dirty="0">
                <a:solidFill>
                  <a:srgbClr val="222222"/>
                </a:solidFill>
                <a:latin typeface="Arial" pitchFamily="34" charset="0"/>
                <a:ea typeface="Arial" pitchFamily="34" charset="-122"/>
                <a:cs typeface="Arial" pitchFamily="34" charset="-120"/>
              </a:rPr>
              <a:t>stock (the ‘quantity’ field) is </a:t>
            </a:r>
            <a:r>
              <a:rPr lang="en-US" sz="1400" b="1" dirty="0">
                <a:solidFill>
                  <a:srgbClr val="222222"/>
                </a:solidFill>
                <a:latin typeface="Arial" pitchFamily="34" charset="0"/>
                <a:ea typeface="Arial" pitchFamily="34" charset="-122"/>
                <a:cs typeface="Arial" pitchFamily="34" charset="-120"/>
              </a:rPr>
              <a:t>unique and shared </a:t>
            </a:r>
            <a:r>
              <a:rPr lang="en-US" sz="1400" dirty="0">
                <a:solidFill>
                  <a:srgbClr val="222222"/>
                </a:solidFill>
                <a:latin typeface="Arial" pitchFamily="34" charset="0"/>
                <a:ea typeface="Arial" pitchFamily="34" charset="-122"/>
                <a:cs typeface="Arial" pitchFamily="34" charset="-120"/>
              </a:rPr>
              <a:t>— across all channels and the stock pool / discounted stock.</a:t>
            </a:r>
            <a:endParaRPr lang="en-US" sz="1400" dirty="0"/>
          </a:p>
        </p:txBody>
      </p:sp>
      <p:sp>
        <p:nvSpPr>
          <p:cNvPr id="13" name="Shape 9"/>
          <p:cNvSpPr/>
          <p:nvPr/>
        </p:nvSpPr>
        <p:spPr>
          <a:xfrm>
            <a:off x="777240" y="2377440"/>
            <a:ext cx="10634472" cy="914400"/>
          </a:xfrm>
          <a:prstGeom prst="roundRect">
            <a:avLst>
              <a:gd name="adj" fmla="val 6000"/>
            </a:avLst>
          </a:prstGeom>
          <a:solidFill>
            <a:srgbClr val="F2F0FB"/>
          </a:solidFill>
          <a:ln w="12700">
            <a:solidFill>
              <a:srgbClr val="DAD2F4"/>
            </a:solidFill>
            <a:prstDash val="solid"/>
          </a:ln>
        </p:spPr>
        <p:txBody>
          <a:bodyPr/>
          <a:lstStyle/>
          <a:p>
            <a:endParaRPr lang="fr-FR"/>
          </a:p>
        </p:txBody>
      </p:sp>
      <p:pic>
        <p:nvPicPr>
          <p:cNvPr id="14" name="Image 2" descr="assets/icons/layers_navy.png"/>
          <p:cNvPicPr>
            <a:picLocks noChangeAspect="1"/>
          </p:cNvPicPr>
          <p:nvPr/>
        </p:nvPicPr>
        <p:blipFill>
          <a:blip r:embed="rId5"/>
          <a:stretch>
            <a:fillRect/>
          </a:stretch>
        </p:blipFill>
        <p:spPr>
          <a:xfrm>
            <a:off x="1051560" y="2651760"/>
            <a:ext cx="411480" cy="411480"/>
          </a:xfrm>
          <a:prstGeom prst="rect">
            <a:avLst/>
          </a:prstGeom>
        </p:spPr>
      </p:pic>
      <p:sp>
        <p:nvSpPr>
          <p:cNvPr id="15" name="Text 10"/>
          <p:cNvSpPr/>
          <p:nvPr/>
        </p:nvSpPr>
        <p:spPr>
          <a:xfrm>
            <a:off x="1600200" y="2377440"/>
            <a:ext cx="9537192" cy="914400"/>
          </a:xfrm>
          <a:prstGeom prst="rect">
            <a:avLst/>
          </a:prstGeom>
          <a:noFill/>
          <a:ln/>
        </p:spPr>
        <p:txBody>
          <a:bodyPr wrap="square" rtlCol="0" anchor="ctr"/>
          <a:lstStyle/>
          <a:p>
            <a:pPr marL="0" indent="0" algn="l">
              <a:buNone/>
            </a:pPr>
            <a:r>
              <a:rPr lang="en-US" sz="1250" dirty="0">
                <a:solidFill>
                  <a:srgbClr val="222222"/>
                </a:solidFill>
                <a:latin typeface="Arial" pitchFamily="34" charset="0"/>
                <a:ea typeface="Arial" pitchFamily="34" charset="-122"/>
                <a:cs typeface="Arial" pitchFamily="34" charset="-120"/>
              </a:rPr>
              <a:t>For a given EAN, you cannot specify 50 for France and 0 for Italy. The same quantity applies to all active channels on your account.</a:t>
            </a:r>
            <a:endParaRPr lang="en-US" sz="1250" dirty="0"/>
          </a:p>
        </p:txBody>
      </p:sp>
      <p:sp>
        <p:nvSpPr>
          <p:cNvPr id="16" name="Text 11"/>
          <p:cNvSpPr/>
          <p:nvPr/>
        </p:nvSpPr>
        <p:spPr>
          <a:xfrm>
            <a:off x="777240" y="3474720"/>
            <a:ext cx="10634472" cy="365760"/>
          </a:xfrm>
          <a:prstGeom prst="rect">
            <a:avLst/>
          </a:prstGeom>
          <a:noFill/>
          <a:ln/>
        </p:spPr>
        <p:txBody>
          <a:bodyPr wrap="square" rtlCol="0" anchor="ctr"/>
          <a:lstStyle/>
          <a:p>
            <a:pPr marL="0" indent="0" algn="l">
              <a:buNone/>
            </a:pPr>
            <a:r>
              <a:rPr lang="en-US" sz="1350" b="1" dirty="0">
                <a:solidFill>
                  <a:srgbClr val="1A1A6E"/>
                </a:solidFill>
                <a:latin typeface="Arial" pitchFamily="34" charset="0"/>
                <a:ea typeface="Arial" pitchFamily="34" charset="-122"/>
                <a:cs typeface="Arial" pitchFamily="34" charset="-120"/>
              </a:rPr>
              <a:t>How to change stock without affecting your balances:</a:t>
            </a:r>
            <a:endParaRPr lang="en-US" sz="1350" dirty="0"/>
          </a:p>
        </p:txBody>
      </p:sp>
      <p:sp>
        <p:nvSpPr>
          <p:cNvPr id="17" name="Shape 12"/>
          <p:cNvSpPr/>
          <p:nvPr/>
        </p:nvSpPr>
        <p:spPr>
          <a:xfrm>
            <a:off x="777240" y="3886200"/>
            <a:ext cx="10634472" cy="749808"/>
          </a:xfrm>
          <a:prstGeom prst="roundRect">
            <a:avLst>
              <a:gd name="adj" fmla="val 6098"/>
            </a:avLst>
          </a:prstGeom>
          <a:solidFill>
            <a:srgbClr val="FBFBFD"/>
          </a:solidFill>
          <a:ln w="12700">
            <a:solidFill>
              <a:srgbClr val="E2E2EA"/>
            </a:solidFill>
            <a:prstDash val="solid"/>
          </a:ln>
          <a:effectLst>
            <a:outerShdw blurRad="63500" dist="25400" dir="8100000" algn="bl" rotWithShape="0">
              <a:srgbClr val="000000">
                <a:alpha val="10000"/>
              </a:srgbClr>
            </a:outerShdw>
          </a:effectLst>
        </p:spPr>
        <p:txBody>
          <a:bodyPr/>
          <a:lstStyle/>
          <a:p>
            <a:endParaRPr lang="fr-FR"/>
          </a:p>
        </p:txBody>
      </p:sp>
      <p:sp>
        <p:nvSpPr>
          <p:cNvPr id="18" name="Shape 13"/>
          <p:cNvSpPr/>
          <p:nvPr/>
        </p:nvSpPr>
        <p:spPr>
          <a:xfrm>
            <a:off x="777240" y="3886200"/>
            <a:ext cx="1417320" cy="749808"/>
          </a:xfrm>
          <a:prstGeom prst="rect">
            <a:avLst/>
          </a:prstGeom>
          <a:solidFill>
            <a:srgbClr val="2E9E5B"/>
          </a:solidFill>
          <a:ln/>
        </p:spPr>
        <p:txBody>
          <a:bodyPr/>
          <a:lstStyle/>
          <a:p>
            <a:endParaRPr lang="fr-FR"/>
          </a:p>
        </p:txBody>
      </p:sp>
      <p:sp>
        <p:nvSpPr>
          <p:cNvPr id="19" name="Text 14"/>
          <p:cNvSpPr/>
          <p:nvPr/>
        </p:nvSpPr>
        <p:spPr>
          <a:xfrm>
            <a:off x="777240" y="3886200"/>
            <a:ext cx="1417320" cy="749808"/>
          </a:xfrm>
          <a:prstGeom prst="rect">
            <a:avLst/>
          </a:prstGeom>
          <a:noFill/>
          <a:ln/>
        </p:spPr>
        <p:txBody>
          <a:bodyPr wrap="square" rtlCol="0" anchor="ctr"/>
          <a:lstStyle/>
          <a:p>
            <a:pPr marL="0" indent="0" algn="ctr">
              <a:buNone/>
            </a:pPr>
            <a:r>
              <a:rPr lang="en-US" sz="1300" b="1" dirty="0">
                <a:solidFill>
                  <a:srgbClr val="FFFFFF"/>
                </a:solidFill>
                <a:latin typeface="Arial" pitchFamily="34" charset="0"/>
                <a:ea typeface="Arial" pitchFamily="34" charset="-122"/>
                <a:cs typeface="Arial" pitchFamily="34" charset="-120"/>
              </a:rPr>
              <a:t>Option 1</a:t>
            </a:r>
            <a:endParaRPr lang="en-US" sz="1300" dirty="0"/>
          </a:p>
        </p:txBody>
      </p:sp>
      <p:sp>
        <p:nvSpPr>
          <p:cNvPr id="20" name="Text 15"/>
          <p:cNvSpPr/>
          <p:nvPr/>
        </p:nvSpPr>
        <p:spPr>
          <a:xfrm>
            <a:off x="2377440" y="3886200"/>
            <a:ext cx="8869680" cy="749808"/>
          </a:xfrm>
          <a:prstGeom prst="rect">
            <a:avLst/>
          </a:prstGeom>
          <a:noFill/>
          <a:ln/>
        </p:spPr>
        <p:txBody>
          <a:bodyPr wrap="square" rtlCol="0" anchor="ctr"/>
          <a:lstStyle/>
          <a:p>
            <a:pPr marL="0" indent="0" algn="l">
              <a:buNone/>
            </a:pPr>
            <a:r>
              <a:rPr lang="en-US" sz="1300" b="1" dirty="0">
                <a:solidFill>
                  <a:srgbClr val="1A1A6E"/>
                </a:solidFill>
                <a:latin typeface="Arial" pitchFamily="34" charset="0"/>
                <a:ea typeface="Arial" pitchFamily="34" charset="-122"/>
                <a:cs typeface="Arial" pitchFamily="34" charset="-120"/>
              </a:rPr>
              <a:t>Continue to populate the discount fields
</a:t>
            </a:r>
            <a:r>
              <a:rPr lang="en-US" sz="1150" dirty="0">
                <a:solidFill>
                  <a:srgbClr val="5A5A5A"/>
                </a:solidFill>
                <a:latin typeface="Arial" pitchFamily="34" charset="0"/>
                <a:ea typeface="Arial" pitchFamily="34" charset="-122"/>
                <a:cs typeface="Arial" pitchFamily="34" charset="-120"/>
              </a:rPr>
              <a:t>Update your stock levels as usual, whilst retaining the discount-price, discount-start-date and discount-end-date fields in the feed.</a:t>
            </a:r>
            <a:endParaRPr lang="en-US" sz="1300" dirty="0"/>
          </a:p>
        </p:txBody>
      </p:sp>
      <p:sp>
        <p:nvSpPr>
          <p:cNvPr id="21" name="Shape 16"/>
          <p:cNvSpPr/>
          <p:nvPr/>
        </p:nvSpPr>
        <p:spPr>
          <a:xfrm>
            <a:off x="777240" y="4727448"/>
            <a:ext cx="10634472" cy="749808"/>
          </a:xfrm>
          <a:prstGeom prst="roundRect">
            <a:avLst>
              <a:gd name="adj" fmla="val 6098"/>
            </a:avLst>
          </a:prstGeom>
          <a:solidFill>
            <a:srgbClr val="FBFBFD"/>
          </a:solidFill>
          <a:ln w="12700">
            <a:solidFill>
              <a:srgbClr val="E2E2EA"/>
            </a:solidFill>
            <a:prstDash val="solid"/>
          </a:ln>
          <a:effectLst>
            <a:outerShdw blurRad="63500" dist="25400" dir="8100000" algn="bl" rotWithShape="0">
              <a:srgbClr val="000000">
                <a:alpha val="10000"/>
              </a:srgbClr>
            </a:outerShdw>
          </a:effectLst>
        </p:spPr>
        <p:txBody>
          <a:bodyPr/>
          <a:lstStyle/>
          <a:p>
            <a:endParaRPr lang="fr-FR"/>
          </a:p>
        </p:txBody>
      </p:sp>
      <p:sp>
        <p:nvSpPr>
          <p:cNvPr id="22" name="Shape 17"/>
          <p:cNvSpPr/>
          <p:nvPr/>
        </p:nvSpPr>
        <p:spPr>
          <a:xfrm>
            <a:off x="777240" y="4727448"/>
            <a:ext cx="1417320" cy="749808"/>
          </a:xfrm>
          <a:prstGeom prst="rect">
            <a:avLst/>
          </a:prstGeom>
          <a:solidFill>
            <a:srgbClr val="2E9E5B"/>
          </a:solidFill>
          <a:ln/>
        </p:spPr>
        <p:txBody>
          <a:bodyPr/>
          <a:lstStyle/>
          <a:p>
            <a:endParaRPr lang="fr-FR"/>
          </a:p>
        </p:txBody>
      </p:sp>
      <p:sp>
        <p:nvSpPr>
          <p:cNvPr id="23" name="Text 18"/>
          <p:cNvSpPr/>
          <p:nvPr/>
        </p:nvSpPr>
        <p:spPr>
          <a:xfrm>
            <a:off x="777240" y="4727448"/>
            <a:ext cx="1417320" cy="749808"/>
          </a:xfrm>
          <a:prstGeom prst="rect">
            <a:avLst/>
          </a:prstGeom>
          <a:noFill/>
          <a:ln/>
        </p:spPr>
        <p:txBody>
          <a:bodyPr wrap="square" rtlCol="0" anchor="ctr"/>
          <a:lstStyle/>
          <a:p>
            <a:pPr marL="0" indent="0" algn="ctr">
              <a:buNone/>
            </a:pPr>
            <a:r>
              <a:rPr lang="en-US" sz="1300" b="1" dirty="0">
                <a:solidFill>
                  <a:srgbClr val="FFFFFF"/>
                </a:solidFill>
                <a:latin typeface="Arial" pitchFamily="34" charset="0"/>
                <a:ea typeface="Arial" pitchFamily="34" charset="-122"/>
                <a:cs typeface="Arial" pitchFamily="34" charset="-120"/>
              </a:rPr>
              <a:t>Option 2</a:t>
            </a:r>
            <a:endParaRPr lang="en-US" sz="1300" dirty="0"/>
          </a:p>
        </p:txBody>
      </p:sp>
      <p:sp>
        <p:nvSpPr>
          <p:cNvPr id="24" name="Text 19"/>
          <p:cNvSpPr/>
          <p:nvPr/>
        </p:nvSpPr>
        <p:spPr>
          <a:xfrm>
            <a:off x="2377440" y="4727448"/>
            <a:ext cx="8869680" cy="749808"/>
          </a:xfrm>
          <a:prstGeom prst="rect">
            <a:avLst/>
          </a:prstGeom>
          <a:noFill/>
          <a:ln/>
        </p:spPr>
        <p:txBody>
          <a:bodyPr wrap="square" rtlCol="0" anchor="ctr"/>
          <a:lstStyle/>
          <a:p>
            <a:pPr marL="0" indent="0" algn="l">
              <a:buNone/>
            </a:pPr>
            <a:r>
              <a:rPr lang="en-US" sz="1300" b="1" dirty="0">
                <a:solidFill>
                  <a:srgbClr val="1A1A6E"/>
                </a:solidFill>
                <a:latin typeface="Arial" pitchFamily="34" charset="0"/>
                <a:ea typeface="Arial" pitchFamily="34" charset="-122"/>
                <a:cs typeface="Arial" pitchFamily="34" charset="-120"/>
              </a:rPr>
              <a:t>Push an SKU + Quantity feed only
</a:t>
            </a:r>
            <a:r>
              <a:rPr lang="en-US" sz="1150" dirty="0">
                <a:solidFill>
                  <a:srgbClr val="5A5A5A"/>
                </a:solidFill>
                <a:latin typeface="Arial" pitchFamily="34" charset="0"/>
                <a:ea typeface="Arial" pitchFamily="34" charset="-122"/>
                <a:cs typeface="Arial" pitchFamily="34" charset="-120"/>
              </a:rPr>
              <a:t>A feed containing only the SKU and quantity updates the stock alone, without overwriting the discounted offer.</a:t>
            </a:r>
            <a:endParaRPr lang="en-US" sz="13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E15B5B"/>
        </a:solidFill>
        <a:effectLst/>
      </p:bgPr>
    </p:bg>
    <p:spTree>
      <p:nvGrpSpPr>
        <p:cNvPr id="1" name=""/>
        <p:cNvGrpSpPr/>
        <p:nvPr/>
      </p:nvGrpSpPr>
      <p:grpSpPr>
        <a:xfrm>
          <a:off x="0" y="0"/>
          <a:ext cx="0" cy="0"/>
          <a:chOff x="0" y="0"/>
          <a:chExt cx="0" cy="0"/>
        </a:xfrm>
      </p:grpSpPr>
      <p:sp>
        <p:nvSpPr>
          <p:cNvPr id="2" name="Shape 0"/>
          <p:cNvSpPr/>
          <p:nvPr/>
        </p:nvSpPr>
        <p:spPr>
          <a:xfrm>
            <a:off x="292608" y="292608"/>
            <a:ext cx="11603736" cy="5943600"/>
          </a:xfrm>
          <a:prstGeom prst="rect">
            <a:avLst/>
          </a:prstGeom>
          <a:solidFill>
            <a:srgbClr val="FFFFFF"/>
          </a:solidFill>
          <a:ln/>
        </p:spPr>
        <p:txBody>
          <a:bodyPr/>
          <a:lstStyle/>
          <a:p>
            <a:endParaRPr lang="fr-FR"/>
          </a:p>
        </p:txBody>
      </p:sp>
      <p:sp>
        <p:nvSpPr>
          <p:cNvPr id="3" name="Text 1"/>
          <p:cNvSpPr/>
          <p:nvPr/>
        </p:nvSpPr>
        <p:spPr>
          <a:xfrm>
            <a:off x="274320" y="27432"/>
            <a:ext cx="4572000" cy="256032"/>
          </a:xfrm>
          <a:prstGeom prst="rect">
            <a:avLst/>
          </a:prstGeom>
          <a:noFill/>
          <a:ln/>
        </p:spPr>
        <p:txBody>
          <a:bodyPr wrap="square" rtlCol="0" anchor="ctr"/>
          <a:lstStyle/>
          <a:p>
            <a:pPr marL="0" indent="0" algn="l">
              <a:buNone/>
            </a:pPr>
            <a:r>
              <a:rPr lang="en-US" sz="1100" b="1" dirty="0">
                <a:solidFill>
                  <a:srgbClr val="FFFFFF"/>
                </a:solidFill>
                <a:latin typeface="Arial" pitchFamily="34" charset="0"/>
                <a:ea typeface="Arial" pitchFamily="34" charset="-122"/>
                <a:cs typeface="Arial" pitchFamily="34" charset="-120"/>
              </a:rPr>
              <a:t>&lt;&lt;&lt;  Back to the contents</a:t>
            </a:r>
            <a:endParaRPr lang="en-US" sz="1100" dirty="0"/>
          </a:p>
        </p:txBody>
      </p:sp>
      <p:sp>
        <p:nvSpPr>
          <p:cNvPr id="4" name="Text 2"/>
          <p:cNvSpPr/>
          <p:nvPr/>
        </p:nvSpPr>
        <p:spPr>
          <a:xfrm>
            <a:off x="411480" y="6355080"/>
            <a:ext cx="6400800" cy="365760"/>
          </a:xfrm>
          <a:prstGeom prst="rect">
            <a:avLst/>
          </a:prstGeom>
          <a:noFill/>
          <a:ln/>
        </p:spPr>
        <p:txBody>
          <a:bodyPr wrap="square" rtlCol="0" anchor="ctr"/>
          <a:lstStyle/>
          <a:p>
            <a:pPr marL="0" indent="0" algn="l">
              <a:buNone/>
            </a:pPr>
            <a:r>
              <a:rPr lang="en-US" sz="1400" b="1" i="1" dirty="0">
                <a:solidFill>
                  <a:srgbClr val="FFFFFF"/>
                </a:solidFill>
                <a:latin typeface="Georgia" pitchFamily="34" charset="0"/>
                <a:ea typeface="Georgia" pitchFamily="34" charset="-122"/>
                <a:cs typeface="Georgia" pitchFamily="34" charset="-120"/>
              </a:rPr>
              <a:t>More and more for families</a:t>
            </a:r>
            <a:endParaRPr lang="en-US" sz="1400" dirty="0"/>
          </a:p>
        </p:txBody>
      </p:sp>
      <p:sp>
        <p:nvSpPr>
          <p:cNvPr id="5" name="Shape 3"/>
          <p:cNvSpPr/>
          <p:nvPr/>
        </p:nvSpPr>
        <p:spPr>
          <a:xfrm>
            <a:off x="10250424" y="6327648"/>
            <a:ext cx="1572768" cy="384048"/>
          </a:xfrm>
          <a:prstGeom prst="roundRect">
            <a:avLst>
              <a:gd name="adj" fmla="val 11905"/>
            </a:avLst>
          </a:prstGeom>
          <a:solidFill>
            <a:srgbClr val="FFFFFF"/>
          </a:solidFill>
          <a:ln/>
        </p:spPr>
        <p:txBody>
          <a:bodyPr/>
          <a:lstStyle/>
          <a:p>
            <a:endParaRPr lang="fr-FR"/>
          </a:p>
        </p:txBody>
      </p:sp>
      <p:pic>
        <p:nvPicPr>
          <p:cNvPr id="6" name="Image 0" descr="assets/kiabi_logo_real.png"/>
          <p:cNvPicPr>
            <a:picLocks noChangeAspect="1"/>
          </p:cNvPicPr>
          <p:nvPr/>
        </p:nvPicPr>
        <p:blipFill>
          <a:blip r:embed="rId3"/>
          <a:stretch>
            <a:fillRect/>
          </a:stretch>
        </p:blipFill>
        <p:spPr>
          <a:xfrm>
            <a:off x="10387584" y="6400800"/>
            <a:ext cx="1298448" cy="288950"/>
          </a:xfrm>
          <a:prstGeom prst="rect">
            <a:avLst/>
          </a:prstGeom>
        </p:spPr>
      </p:pic>
      <p:sp>
        <p:nvSpPr>
          <p:cNvPr id="7" name="Shape 4"/>
          <p:cNvSpPr/>
          <p:nvPr/>
        </p:nvSpPr>
        <p:spPr>
          <a:xfrm>
            <a:off x="640080" y="566928"/>
            <a:ext cx="841248" cy="841248"/>
          </a:xfrm>
          <a:prstGeom prst="ellipse">
            <a:avLst/>
          </a:prstGeom>
          <a:solidFill>
            <a:srgbClr val="1A1A6E"/>
          </a:solidFill>
          <a:ln/>
          <a:effectLst>
            <a:outerShdw blurRad="63500" dist="25400" dir="8100000" algn="bl" rotWithShape="0">
              <a:srgbClr val="000000">
                <a:alpha val="10000"/>
              </a:srgbClr>
            </a:outerShdw>
          </a:effectLst>
        </p:spPr>
        <p:txBody>
          <a:bodyPr/>
          <a:lstStyle/>
          <a:p>
            <a:endParaRPr lang="fr-FR"/>
          </a:p>
        </p:txBody>
      </p:sp>
      <p:pic>
        <p:nvPicPr>
          <p:cNvPr id="8" name="Image 1" descr="assets/icons/balance_white.png"/>
          <p:cNvPicPr>
            <a:picLocks noChangeAspect="1"/>
          </p:cNvPicPr>
          <p:nvPr/>
        </p:nvPicPr>
        <p:blipFill>
          <a:blip r:embed="rId4"/>
          <a:stretch>
            <a:fillRect/>
          </a:stretch>
        </p:blipFill>
        <p:spPr>
          <a:xfrm>
            <a:off x="832104" y="758952"/>
            <a:ext cx="457200" cy="457200"/>
          </a:xfrm>
          <a:prstGeom prst="rect">
            <a:avLst/>
          </a:prstGeom>
        </p:spPr>
      </p:pic>
      <p:sp>
        <p:nvSpPr>
          <p:cNvPr id="9" name="Text 5"/>
          <p:cNvSpPr/>
          <p:nvPr/>
        </p:nvSpPr>
        <p:spPr>
          <a:xfrm>
            <a:off x="1691640" y="548640"/>
            <a:ext cx="9765792" cy="292608"/>
          </a:xfrm>
          <a:prstGeom prst="rect">
            <a:avLst/>
          </a:prstGeom>
          <a:noFill/>
          <a:ln/>
        </p:spPr>
        <p:txBody>
          <a:bodyPr wrap="square" lIns="0" tIns="0" rIns="0" bIns="0" rtlCol="0" anchor="ctr"/>
          <a:lstStyle/>
          <a:p>
            <a:pPr marL="0" indent="0" algn="l">
              <a:buNone/>
            </a:pPr>
            <a:r>
              <a:rPr lang="en-US" sz="1200" b="1" kern="0" spc="200" dirty="0">
                <a:solidFill>
                  <a:srgbClr val="E15B5B"/>
                </a:solidFill>
                <a:latin typeface="Arial" pitchFamily="34" charset="0"/>
                <a:ea typeface="Arial" pitchFamily="34" charset="-122"/>
                <a:cs typeface="Arial" pitchFamily="34" charset="-120"/>
              </a:rPr>
              <a:t>PART 4 · PITFALLS, TOOLS &amp; SUPPORT</a:t>
            </a:r>
            <a:endParaRPr lang="en-US" sz="1200" dirty="0"/>
          </a:p>
        </p:txBody>
      </p:sp>
      <p:sp>
        <p:nvSpPr>
          <p:cNvPr id="10" name="Text 6"/>
          <p:cNvSpPr/>
          <p:nvPr/>
        </p:nvSpPr>
        <p:spPr>
          <a:xfrm>
            <a:off x="1691640" y="822960"/>
            <a:ext cx="9765792" cy="658368"/>
          </a:xfrm>
          <a:prstGeom prst="rect">
            <a:avLst/>
          </a:prstGeom>
          <a:noFill/>
          <a:ln/>
        </p:spPr>
        <p:txBody>
          <a:bodyPr wrap="square" lIns="0" tIns="0" rIns="0" bIns="0" rtlCol="0" anchor="ctr"/>
          <a:lstStyle/>
          <a:p>
            <a:pPr marL="0" indent="0" algn="l">
              <a:buNone/>
            </a:pPr>
            <a:r>
              <a:rPr lang="en-US" sz="2700" b="1" dirty="0">
                <a:solidFill>
                  <a:srgbClr val="222222"/>
                </a:solidFill>
                <a:latin typeface="Arial" pitchFamily="34" charset="0"/>
                <a:ea typeface="Arial" pitchFamily="34" charset="-122"/>
                <a:cs typeface="Arial" pitchFamily="34" charset="-120"/>
              </a:rPr>
              <a:t>Strikethrough prices &amp; the Omnibus Directive</a:t>
            </a:r>
            <a:endParaRPr lang="en-US" sz="2700" dirty="0"/>
          </a:p>
        </p:txBody>
      </p:sp>
      <p:sp>
        <p:nvSpPr>
          <p:cNvPr id="11" name="Shape 7"/>
          <p:cNvSpPr/>
          <p:nvPr/>
        </p:nvSpPr>
        <p:spPr>
          <a:xfrm>
            <a:off x="777240" y="1481328"/>
            <a:ext cx="10634472" cy="20117"/>
          </a:xfrm>
          <a:prstGeom prst="rect">
            <a:avLst/>
          </a:prstGeom>
          <a:solidFill>
            <a:srgbClr val="E15B5B"/>
          </a:solidFill>
          <a:ln/>
        </p:spPr>
        <p:txBody>
          <a:bodyPr/>
          <a:lstStyle/>
          <a:p>
            <a:endParaRPr lang="fr-FR"/>
          </a:p>
        </p:txBody>
      </p:sp>
      <p:sp>
        <p:nvSpPr>
          <p:cNvPr id="12" name="Text 8"/>
          <p:cNvSpPr/>
          <p:nvPr/>
        </p:nvSpPr>
        <p:spPr>
          <a:xfrm>
            <a:off x="777240" y="1691640"/>
            <a:ext cx="10634472" cy="502920"/>
          </a:xfrm>
          <a:prstGeom prst="rect">
            <a:avLst/>
          </a:prstGeom>
          <a:noFill/>
          <a:ln/>
        </p:spPr>
        <p:txBody>
          <a:bodyPr wrap="square" rtlCol="0" anchor="ctr"/>
          <a:lstStyle/>
          <a:p>
            <a:pPr marL="0" indent="0" algn="l">
              <a:buNone/>
            </a:pPr>
            <a:r>
              <a:rPr lang="en-US" sz="1400" dirty="0">
                <a:solidFill>
                  <a:srgbClr val="222222"/>
                </a:solidFill>
                <a:latin typeface="Arial" pitchFamily="34" charset="0"/>
                <a:ea typeface="Arial" pitchFamily="34" charset="-122"/>
                <a:cs typeface="Arial" pitchFamily="34" charset="-120"/>
              </a:rPr>
              <a:t>You are not entirely free to set the crossed-out price (reference price) that you display. Regulations govern this practice.</a:t>
            </a:r>
            <a:endParaRPr lang="en-US" sz="1400" dirty="0"/>
          </a:p>
        </p:txBody>
      </p:sp>
      <p:sp>
        <p:nvSpPr>
          <p:cNvPr id="13" name="Shape 9"/>
          <p:cNvSpPr/>
          <p:nvPr/>
        </p:nvSpPr>
        <p:spPr>
          <a:xfrm>
            <a:off x="777240" y="2331720"/>
            <a:ext cx="10634472" cy="1417320"/>
          </a:xfrm>
          <a:prstGeom prst="roundRect">
            <a:avLst>
              <a:gd name="adj" fmla="val 5161"/>
            </a:avLst>
          </a:prstGeom>
          <a:solidFill>
            <a:srgbClr val="FBFBFD"/>
          </a:solidFill>
          <a:ln w="19050">
            <a:solidFill>
              <a:srgbClr val="1A1A6E"/>
            </a:solidFill>
            <a:prstDash val="solid"/>
          </a:ln>
          <a:effectLst>
            <a:outerShdw blurRad="63500" dist="25400" dir="8100000" algn="bl" rotWithShape="0">
              <a:srgbClr val="000000">
                <a:alpha val="10000"/>
              </a:srgbClr>
            </a:outerShdw>
          </a:effectLst>
        </p:spPr>
        <p:txBody>
          <a:bodyPr/>
          <a:lstStyle/>
          <a:p>
            <a:endParaRPr lang="fr-FR"/>
          </a:p>
        </p:txBody>
      </p:sp>
      <p:pic>
        <p:nvPicPr>
          <p:cNvPr id="14" name="Image 2" descr="assets/icons/balance_navy.png"/>
          <p:cNvPicPr>
            <a:picLocks noChangeAspect="1"/>
          </p:cNvPicPr>
          <p:nvPr/>
        </p:nvPicPr>
        <p:blipFill>
          <a:blip r:embed="rId5"/>
          <a:stretch>
            <a:fillRect/>
          </a:stretch>
        </p:blipFill>
        <p:spPr>
          <a:xfrm>
            <a:off x="1097280" y="2697480"/>
            <a:ext cx="640080" cy="640080"/>
          </a:xfrm>
          <a:prstGeom prst="rect">
            <a:avLst/>
          </a:prstGeom>
        </p:spPr>
      </p:pic>
      <p:sp>
        <p:nvSpPr>
          <p:cNvPr id="15" name="Text 10"/>
          <p:cNvSpPr/>
          <p:nvPr/>
        </p:nvSpPr>
        <p:spPr>
          <a:xfrm>
            <a:off x="2011680" y="2514600"/>
            <a:ext cx="9144000" cy="365760"/>
          </a:xfrm>
          <a:prstGeom prst="rect">
            <a:avLst/>
          </a:prstGeom>
          <a:noFill/>
          <a:ln/>
        </p:spPr>
        <p:txBody>
          <a:bodyPr wrap="square" rtlCol="0" anchor="ctr"/>
          <a:lstStyle/>
          <a:p>
            <a:pPr marL="0" indent="0" algn="l">
              <a:buNone/>
            </a:pPr>
            <a:r>
              <a:rPr lang="en-US" sz="1600" b="1" dirty="0">
                <a:solidFill>
                  <a:srgbClr val="1A1A6E"/>
                </a:solidFill>
                <a:latin typeface="Arial" pitchFamily="34" charset="0"/>
                <a:ea typeface="Arial" pitchFamily="34" charset="-122"/>
                <a:cs typeface="Arial" pitchFamily="34" charset="-120"/>
              </a:rPr>
              <a:t>The 30-day rule</a:t>
            </a:r>
            <a:endParaRPr lang="en-US" sz="1600" dirty="0"/>
          </a:p>
        </p:txBody>
      </p:sp>
      <p:sp>
        <p:nvSpPr>
          <p:cNvPr id="16" name="Text 11"/>
          <p:cNvSpPr/>
          <p:nvPr/>
        </p:nvSpPr>
        <p:spPr>
          <a:xfrm>
            <a:off x="2011680" y="2926080"/>
            <a:ext cx="9144000" cy="777240"/>
          </a:xfrm>
          <a:prstGeom prst="rect">
            <a:avLst/>
          </a:prstGeom>
          <a:noFill/>
          <a:ln/>
        </p:spPr>
        <p:txBody>
          <a:bodyPr wrap="square" rtlCol="0" anchor="t"/>
          <a:lstStyle/>
          <a:p>
            <a:pPr marL="0" indent="0" algn="l">
              <a:buNone/>
            </a:pPr>
            <a:r>
              <a:rPr lang="en-US" sz="1350" dirty="0">
                <a:solidFill>
                  <a:srgbClr val="222222"/>
                </a:solidFill>
                <a:latin typeface="Arial" pitchFamily="34" charset="0"/>
                <a:ea typeface="Arial" pitchFamily="34" charset="-122"/>
                <a:cs typeface="Arial" pitchFamily="34" charset="-120"/>
              </a:rPr>
              <a:t>The previous price (the crossed-out price) must be </a:t>
            </a:r>
            <a:r>
              <a:rPr lang="en-US" sz="1350" b="1" dirty="0">
                <a:solidFill>
                  <a:srgbClr val="C9484A"/>
                </a:solidFill>
                <a:latin typeface="Arial" pitchFamily="34" charset="0"/>
                <a:ea typeface="Arial" pitchFamily="34" charset="-122"/>
                <a:cs typeface="Arial" pitchFamily="34" charset="-120"/>
              </a:rPr>
              <a:t>the lowest price charged by the seller during the 30 days </a:t>
            </a:r>
            <a:r>
              <a:rPr lang="en-US" sz="1350" dirty="0">
                <a:solidFill>
                  <a:srgbClr val="222222"/>
                </a:solidFill>
                <a:latin typeface="Arial" pitchFamily="34" charset="0"/>
                <a:ea typeface="Arial" pitchFamily="34" charset="-122"/>
                <a:cs typeface="Arial" pitchFamily="34" charset="-120"/>
              </a:rPr>
              <a:t>preceding the start of the promotional period.</a:t>
            </a:r>
            <a:endParaRPr lang="en-US" sz="1350" dirty="0"/>
          </a:p>
        </p:txBody>
      </p:sp>
      <p:sp>
        <p:nvSpPr>
          <p:cNvPr id="17" name="Shape 12"/>
          <p:cNvSpPr/>
          <p:nvPr/>
        </p:nvSpPr>
        <p:spPr>
          <a:xfrm>
            <a:off x="777240" y="3931920"/>
            <a:ext cx="10634472" cy="868680"/>
          </a:xfrm>
          <a:prstGeom prst="roundRect">
            <a:avLst>
              <a:gd name="adj" fmla="val 6316"/>
            </a:avLst>
          </a:prstGeom>
          <a:solidFill>
            <a:srgbClr val="FBECEC"/>
          </a:solidFill>
          <a:ln w="12700">
            <a:solidFill>
              <a:srgbClr val="E15B5B"/>
            </a:solidFill>
            <a:prstDash val="solid"/>
          </a:ln>
        </p:spPr>
        <p:txBody>
          <a:bodyPr/>
          <a:lstStyle/>
          <a:p>
            <a:endParaRPr lang="fr-FR"/>
          </a:p>
        </p:txBody>
      </p:sp>
      <p:pic>
        <p:nvPicPr>
          <p:cNvPr id="18" name="Image 3" descr="assets/icons/warning_coral.png"/>
          <p:cNvPicPr>
            <a:picLocks noChangeAspect="1"/>
          </p:cNvPicPr>
          <p:nvPr/>
        </p:nvPicPr>
        <p:blipFill>
          <a:blip r:embed="rId6"/>
          <a:stretch>
            <a:fillRect/>
          </a:stretch>
        </p:blipFill>
        <p:spPr>
          <a:xfrm>
            <a:off x="1051560" y="4160520"/>
            <a:ext cx="411480" cy="411480"/>
          </a:xfrm>
          <a:prstGeom prst="rect">
            <a:avLst/>
          </a:prstGeom>
        </p:spPr>
      </p:pic>
      <p:sp>
        <p:nvSpPr>
          <p:cNvPr id="19" name="Text 13"/>
          <p:cNvSpPr/>
          <p:nvPr/>
        </p:nvSpPr>
        <p:spPr>
          <a:xfrm>
            <a:off x="1600200" y="3931920"/>
            <a:ext cx="9537192" cy="868680"/>
          </a:xfrm>
          <a:prstGeom prst="rect">
            <a:avLst/>
          </a:prstGeom>
          <a:noFill/>
          <a:ln/>
        </p:spPr>
        <p:txBody>
          <a:bodyPr wrap="square" rtlCol="0" anchor="ctr"/>
          <a:lstStyle/>
          <a:p>
            <a:pPr marL="0" indent="0" algn="l">
              <a:buNone/>
            </a:pPr>
            <a:r>
              <a:rPr lang="en-US" sz="1300" dirty="0">
                <a:solidFill>
                  <a:srgbClr val="222222"/>
                </a:solidFill>
                <a:latin typeface="Arial" pitchFamily="34" charset="0"/>
                <a:ea typeface="Arial" pitchFamily="34" charset="-122"/>
                <a:cs typeface="Arial" pitchFamily="34" charset="-120"/>
              </a:rPr>
              <a:t>Products that do not comply with this rule will not be eligible for the ‘Sale’ sticker or inclusion in the dedicated display.</a:t>
            </a:r>
            <a:endParaRPr lang="en-US" sz="1300" dirty="0"/>
          </a:p>
        </p:txBody>
      </p:sp>
      <p:sp>
        <p:nvSpPr>
          <p:cNvPr id="20" name="Text 14"/>
          <p:cNvSpPr/>
          <p:nvPr/>
        </p:nvSpPr>
        <p:spPr>
          <a:xfrm>
            <a:off x="777240" y="4983480"/>
            <a:ext cx="10634472" cy="365760"/>
          </a:xfrm>
          <a:prstGeom prst="rect">
            <a:avLst/>
          </a:prstGeom>
          <a:noFill/>
          <a:ln/>
        </p:spPr>
        <p:txBody>
          <a:bodyPr wrap="square" rtlCol="0" anchor="ctr"/>
          <a:lstStyle/>
          <a:p>
            <a:pPr marL="0" indent="0" algn="l">
              <a:buNone/>
            </a:pPr>
            <a:r>
              <a:rPr lang="en-US" sz="1150" b="1" i="1" dirty="0">
                <a:solidFill>
                  <a:srgbClr val="1A1A6E"/>
                </a:solidFill>
                <a:latin typeface="Arial" pitchFamily="34" charset="0"/>
                <a:ea typeface="Arial" pitchFamily="34" charset="-122"/>
                <a:cs typeface="Arial" pitchFamily="34" charset="-120"/>
              </a:rPr>
              <a:t>Reference: </a:t>
            </a:r>
            <a:r>
              <a:rPr lang="en-US" sz="1150" i="1" dirty="0">
                <a:solidFill>
                  <a:srgbClr val="2E7DD1"/>
                </a:solidFill>
                <a:latin typeface="Arial" pitchFamily="34" charset="0"/>
                <a:ea typeface="Arial" pitchFamily="34" charset="-122"/>
                <a:cs typeface="Arial" pitchFamily="34" charset="-120"/>
              </a:rPr>
              <a:t>Omnibus Directive — legifrance.gouv.fr (article LEGIARTI000044549592)</a:t>
            </a:r>
            <a:endParaRPr lang="en-US" sz="115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E15B5B"/>
        </a:solidFill>
        <a:effectLst/>
      </p:bgPr>
    </p:bg>
    <p:spTree>
      <p:nvGrpSpPr>
        <p:cNvPr id="1" name=""/>
        <p:cNvGrpSpPr/>
        <p:nvPr/>
      </p:nvGrpSpPr>
      <p:grpSpPr>
        <a:xfrm>
          <a:off x="0" y="0"/>
          <a:ext cx="0" cy="0"/>
          <a:chOff x="0" y="0"/>
          <a:chExt cx="0" cy="0"/>
        </a:xfrm>
      </p:grpSpPr>
      <p:sp>
        <p:nvSpPr>
          <p:cNvPr id="2" name="Shape 0"/>
          <p:cNvSpPr/>
          <p:nvPr/>
        </p:nvSpPr>
        <p:spPr>
          <a:xfrm>
            <a:off x="292608" y="292608"/>
            <a:ext cx="11603736" cy="5943600"/>
          </a:xfrm>
          <a:prstGeom prst="rect">
            <a:avLst/>
          </a:prstGeom>
          <a:solidFill>
            <a:srgbClr val="FFFFFF"/>
          </a:solidFill>
          <a:ln/>
        </p:spPr>
        <p:txBody>
          <a:bodyPr/>
          <a:lstStyle/>
          <a:p>
            <a:endParaRPr lang="fr-FR"/>
          </a:p>
        </p:txBody>
      </p:sp>
      <p:sp>
        <p:nvSpPr>
          <p:cNvPr id="3" name="Text 1"/>
          <p:cNvSpPr/>
          <p:nvPr/>
        </p:nvSpPr>
        <p:spPr>
          <a:xfrm>
            <a:off x="274320" y="27432"/>
            <a:ext cx="4572000" cy="256032"/>
          </a:xfrm>
          <a:prstGeom prst="rect">
            <a:avLst/>
          </a:prstGeom>
          <a:noFill/>
          <a:ln/>
        </p:spPr>
        <p:txBody>
          <a:bodyPr wrap="square" rtlCol="0" anchor="ctr"/>
          <a:lstStyle/>
          <a:p>
            <a:pPr marL="0" indent="0" algn="l">
              <a:buNone/>
            </a:pPr>
            <a:r>
              <a:rPr lang="en-US" sz="1100" b="1" dirty="0">
                <a:solidFill>
                  <a:srgbClr val="FFFFFF"/>
                </a:solidFill>
                <a:latin typeface="Arial" pitchFamily="34" charset="0"/>
                <a:ea typeface="Arial" pitchFamily="34" charset="-122"/>
                <a:cs typeface="Arial" pitchFamily="34" charset="-120"/>
              </a:rPr>
              <a:t>&lt;&lt;&lt;  Back to the contents</a:t>
            </a:r>
            <a:endParaRPr lang="en-US" sz="1100" dirty="0"/>
          </a:p>
        </p:txBody>
      </p:sp>
      <p:sp>
        <p:nvSpPr>
          <p:cNvPr id="4" name="Text 2"/>
          <p:cNvSpPr/>
          <p:nvPr/>
        </p:nvSpPr>
        <p:spPr>
          <a:xfrm>
            <a:off x="411480" y="6355080"/>
            <a:ext cx="6400800" cy="365760"/>
          </a:xfrm>
          <a:prstGeom prst="rect">
            <a:avLst/>
          </a:prstGeom>
          <a:noFill/>
          <a:ln/>
        </p:spPr>
        <p:txBody>
          <a:bodyPr wrap="square" rtlCol="0" anchor="ctr"/>
          <a:lstStyle/>
          <a:p>
            <a:pPr marL="0" indent="0" algn="l">
              <a:buNone/>
            </a:pPr>
            <a:r>
              <a:rPr lang="en-US" sz="1400" b="1" i="1" dirty="0">
                <a:solidFill>
                  <a:srgbClr val="FFFFFF"/>
                </a:solidFill>
                <a:latin typeface="Georgia" pitchFamily="34" charset="0"/>
                <a:ea typeface="Georgia" pitchFamily="34" charset="-122"/>
                <a:cs typeface="Georgia" pitchFamily="34" charset="-120"/>
              </a:rPr>
              <a:t>More and more for families</a:t>
            </a:r>
            <a:endParaRPr lang="en-US" sz="1400" dirty="0"/>
          </a:p>
        </p:txBody>
      </p:sp>
      <p:sp>
        <p:nvSpPr>
          <p:cNvPr id="5" name="Shape 3"/>
          <p:cNvSpPr/>
          <p:nvPr/>
        </p:nvSpPr>
        <p:spPr>
          <a:xfrm>
            <a:off x="10250424" y="6327648"/>
            <a:ext cx="1572768" cy="384048"/>
          </a:xfrm>
          <a:prstGeom prst="roundRect">
            <a:avLst>
              <a:gd name="adj" fmla="val 11905"/>
            </a:avLst>
          </a:prstGeom>
          <a:solidFill>
            <a:srgbClr val="FFFFFF"/>
          </a:solidFill>
          <a:ln/>
        </p:spPr>
        <p:txBody>
          <a:bodyPr/>
          <a:lstStyle/>
          <a:p>
            <a:endParaRPr lang="fr-FR"/>
          </a:p>
        </p:txBody>
      </p:sp>
      <p:pic>
        <p:nvPicPr>
          <p:cNvPr id="6" name="Image 0" descr="assets/kiabi_logo_real.png"/>
          <p:cNvPicPr>
            <a:picLocks noChangeAspect="1"/>
          </p:cNvPicPr>
          <p:nvPr/>
        </p:nvPicPr>
        <p:blipFill>
          <a:blip r:embed="rId3"/>
          <a:stretch>
            <a:fillRect/>
          </a:stretch>
        </p:blipFill>
        <p:spPr>
          <a:xfrm>
            <a:off x="10387584" y="6400800"/>
            <a:ext cx="1298448" cy="288950"/>
          </a:xfrm>
          <a:prstGeom prst="rect">
            <a:avLst/>
          </a:prstGeom>
        </p:spPr>
      </p:pic>
      <p:sp>
        <p:nvSpPr>
          <p:cNvPr id="7" name="Shape 4"/>
          <p:cNvSpPr/>
          <p:nvPr/>
        </p:nvSpPr>
        <p:spPr>
          <a:xfrm>
            <a:off x="640080" y="566928"/>
            <a:ext cx="841248" cy="841248"/>
          </a:xfrm>
          <a:prstGeom prst="ellipse">
            <a:avLst/>
          </a:prstGeom>
          <a:solidFill>
            <a:srgbClr val="1A1A6E"/>
          </a:solidFill>
          <a:ln/>
          <a:effectLst>
            <a:outerShdw blurRad="63500" dist="25400" dir="8100000" algn="bl" rotWithShape="0">
              <a:srgbClr val="000000">
                <a:alpha val="10000"/>
              </a:srgbClr>
            </a:outerShdw>
          </a:effectLst>
        </p:spPr>
        <p:txBody>
          <a:bodyPr/>
          <a:lstStyle/>
          <a:p>
            <a:endParaRPr lang="fr-FR"/>
          </a:p>
        </p:txBody>
      </p:sp>
      <p:pic>
        <p:nvPicPr>
          <p:cNvPr id="8" name="Image 1" descr="assets/icons/tools_white.png"/>
          <p:cNvPicPr>
            <a:picLocks noChangeAspect="1"/>
          </p:cNvPicPr>
          <p:nvPr/>
        </p:nvPicPr>
        <p:blipFill>
          <a:blip r:embed="rId4"/>
          <a:stretch>
            <a:fillRect/>
          </a:stretch>
        </p:blipFill>
        <p:spPr>
          <a:xfrm>
            <a:off x="832104" y="758952"/>
            <a:ext cx="457200" cy="457200"/>
          </a:xfrm>
          <a:prstGeom prst="rect">
            <a:avLst/>
          </a:prstGeom>
        </p:spPr>
      </p:pic>
      <p:sp>
        <p:nvSpPr>
          <p:cNvPr id="9" name="Text 5"/>
          <p:cNvSpPr/>
          <p:nvPr/>
        </p:nvSpPr>
        <p:spPr>
          <a:xfrm>
            <a:off x="1691640" y="548640"/>
            <a:ext cx="9765792" cy="292608"/>
          </a:xfrm>
          <a:prstGeom prst="rect">
            <a:avLst/>
          </a:prstGeom>
          <a:noFill/>
          <a:ln/>
        </p:spPr>
        <p:txBody>
          <a:bodyPr wrap="square" lIns="0" tIns="0" rIns="0" bIns="0" rtlCol="0" anchor="ctr"/>
          <a:lstStyle/>
          <a:p>
            <a:pPr marL="0" indent="0" algn="l">
              <a:buNone/>
            </a:pPr>
            <a:r>
              <a:rPr lang="en-US" sz="1200" b="1" kern="0" spc="200" dirty="0">
                <a:solidFill>
                  <a:srgbClr val="E15B5B"/>
                </a:solidFill>
                <a:latin typeface="Arial" pitchFamily="34" charset="0"/>
                <a:ea typeface="Arial" pitchFamily="34" charset="-122"/>
                <a:cs typeface="Arial" pitchFamily="34" charset="-120"/>
              </a:rPr>
              <a:t>PART 4 · PITFALLS, TOOLS &amp; SUPPORT</a:t>
            </a:r>
            <a:endParaRPr lang="en-US" sz="1200" dirty="0"/>
          </a:p>
        </p:txBody>
      </p:sp>
      <p:sp>
        <p:nvSpPr>
          <p:cNvPr id="10" name="Text 6"/>
          <p:cNvSpPr/>
          <p:nvPr/>
        </p:nvSpPr>
        <p:spPr>
          <a:xfrm>
            <a:off x="1691640" y="822960"/>
            <a:ext cx="9765792" cy="658368"/>
          </a:xfrm>
          <a:prstGeom prst="rect">
            <a:avLst/>
          </a:prstGeom>
          <a:noFill/>
          <a:ln/>
        </p:spPr>
        <p:txBody>
          <a:bodyPr wrap="square" lIns="0" tIns="0" rIns="0" bIns="0" rtlCol="0" anchor="ctr"/>
          <a:lstStyle/>
          <a:p>
            <a:pPr marL="0" indent="0" algn="l">
              <a:buNone/>
            </a:pPr>
            <a:r>
              <a:rPr lang="en-US" sz="2700" b="1" dirty="0">
                <a:solidFill>
                  <a:srgbClr val="222222"/>
                </a:solidFill>
                <a:latin typeface="Arial" pitchFamily="34" charset="0"/>
                <a:ea typeface="Arial" pitchFamily="34" charset="-122"/>
                <a:cs typeface="Arial" pitchFamily="34" charset="-120"/>
              </a:rPr>
              <a:t>Integrator, back office or Mirakl Connect?</a:t>
            </a:r>
            <a:endParaRPr lang="en-US" sz="2700" dirty="0"/>
          </a:p>
        </p:txBody>
      </p:sp>
      <p:sp>
        <p:nvSpPr>
          <p:cNvPr id="11" name="Shape 7"/>
          <p:cNvSpPr/>
          <p:nvPr/>
        </p:nvSpPr>
        <p:spPr>
          <a:xfrm>
            <a:off x="777240" y="1481328"/>
            <a:ext cx="10634472" cy="20117"/>
          </a:xfrm>
          <a:prstGeom prst="rect">
            <a:avLst/>
          </a:prstGeom>
          <a:solidFill>
            <a:srgbClr val="E15B5B"/>
          </a:solidFill>
          <a:ln/>
        </p:spPr>
        <p:txBody>
          <a:bodyPr/>
          <a:lstStyle/>
          <a:p>
            <a:endParaRPr lang="fr-FR"/>
          </a:p>
        </p:txBody>
      </p:sp>
      <p:sp>
        <p:nvSpPr>
          <p:cNvPr id="12" name="Text 8"/>
          <p:cNvSpPr/>
          <p:nvPr/>
        </p:nvSpPr>
        <p:spPr>
          <a:xfrm>
            <a:off x="777240" y="1664208"/>
            <a:ext cx="10634472" cy="365760"/>
          </a:xfrm>
          <a:prstGeom prst="rect">
            <a:avLst/>
          </a:prstGeom>
          <a:noFill/>
          <a:ln/>
        </p:spPr>
        <p:txBody>
          <a:bodyPr wrap="square" rtlCol="0" anchor="ctr"/>
          <a:lstStyle/>
          <a:p>
            <a:pPr marL="0" indent="0" algn="l">
              <a:buNone/>
            </a:pPr>
            <a:r>
              <a:rPr lang="en-US" sz="1400" dirty="0">
                <a:solidFill>
                  <a:srgbClr val="222222"/>
                </a:solidFill>
                <a:latin typeface="Arial" pitchFamily="34" charset="0"/>
                <a:ea typeface="Arial" pitchFamily="34" charset="-122"/>
                <a:cs typeface="Arial" pitchFamily="34" charset="-120"/>
              </a:rPr>
              <a:t>Depending on how you manage your offers, here’s what to do:</a:t>
            </a:r>
            <a:endParaRPr lang="en-US" sz="1400" dirty="0"/>
          </a:p>
        </p:txBody>
      </p:sp>
      <p:sp>
        <p:nvSpPr>
          <p:cNvPr id="13" name="Shape 9"/>
          <p:cNvSpPr/>
          <p:nvPr/>
        </p:nvSpPr>
        <p:spPr>
          <a:xfrm>
            <a:off x="777240" y="2057400"/>
            <a:ext cx="10634472" cy="914400"/>
          </a:xfrm>
          <a:prstGeom prst="roundRect">
            <a:avLst>
              <a:gd name="adj" fmla="val 6000"/>
            </a:avLst>
          </a:prstGeom>
          <a:solidFill>
            <a:srgbClr val="FBFBFD"/>
          </a:solidFill>
          <a:ln w="12700">
            <a:solidFill>
              <a:srgbClr val="E2E2EA"/>
            </a:solidFill>
            <a:prstDash val="solid"/>
          </a:ln>
          <a:effectLst>
            <a:outerShdw blurRad="63500" dist="25400" dir="8100000" algn="bl" rotWithShape="0">
              <a:srgbClr val="000000">
                <a:alpha val="10000"/>
              </a:srgbClr>
            </a:outerShdw>
          </a:effectLst>
        </p:spPr>
        <p:txBody>
          <a:bodyPr/>
          <a:lstStyle/>
          <a:p>
            <a:endParaRPr lang="fr-FR"/>
          </a:p>
        </p:txBody>
      </p:sp>
      <p:sp>
        <p:nvSpPr>
          <p:cNvPr id="14" name="Shape 10"/>
          <p:cNvSpPr/>
          <p:nvPr/>
        </p:nvSpPr>
        <p:spPr>
          <a:xfrm>
            <a:off x="777240" y="2057400"/>
            <a:ext cx="91440" cy="914400"/>
          </a:xfrm>
          <a:prstGeom prst="rect">
            <a:avLst/>
          </a:prstGeom>
          <a:solidFill>
            <a:srgbClr val="2E7DD1"/>
          </a:solidFill>
          <a:ln/>
        </p:spPr>
        <p:txBody>
          <a:bodyPr/>
          <a:lstStyle/>
          <a:p>
            <a:endParaRPr lang="fr-FR"/>
          </a:p>
        </p:txBody>
      </p:sp>
      <p:sp>
        <p:nvSpPr>
          <p:cNvPr id="15" name="Text 11"/>
          <p:cNvSpPr/>
          <p:nvPr/>
        </p:nvSpPr>
        <p:spPr>
          <a:xfrm>
            <a:off x="1005840" y="2148840"/>
            <a:ext cx="10058400" cy="347472"/>
          </a:xfrm>
          <a:prstGeom prst="rect">
            <a:avLst/>
          </a:prstGeom>
          <a:noFill/>
          <a:ln/>
        </p:spPr>
        <p:txBody>
          <a:bodyPr wrap="square" rtlCol="0" anchor="ctr"/>
          <a:lstStyle/>
          <a:p>
            <a:pPr marL="0" indent="0" algn="l">
              <a:buNone/>
            </a:pPr>
            <a:r>
              <a:rPr lang="en-US" sz="1400" b="1" dirty="0">
                <a:solidFill>
                  <a:srgbClr val="1A1A6E"/>
                </a:solidFill>
                <a:latin typeface="Arial" pitchFamily="34" charset="0"/>
                <a:ea typeface="Arial" pitchFamily="34" charset="-122"/>
                <a:cs typeface="Arial" pitchFamily="34" charset="-120"/>
              </a:rPr>
              <a:t>I use an integrator</a:t>
            </a:r>
            <a:endParaRPr lang="en-US" sz="1400" dirty="0"/>
          </a:p>
        </p:txBody>
      </p:sp>
      <p:sp>
        <p:nvSpPr>
          <p:cNvPr id="16" name="Text 12"/>
          <p:cNvSpPr/>
          <p:nvPr/>
        </p:nvSpPr>
        <p:spPr>
          <a:xfrm>
            <a:off x="1005840" y="2468880"/>
            <a:ext cx="10241280" cy="457200"/>
          </a:xfrm>
          <a:prstGeom prst="rect">
            <a:avLst/>
          </a:prstGeom>
          <a:noFill/>
          <a:ln/>
        </p:spPr>
        <p:txBody>
          <a:bodyPr wrap="square" rtlCol="0" anchor="t"/>
          <a:lstStyle/>
          <a:p>
            <a:pPr marL="0" indent="0" algn="l">
              <a:buNone/>
            </a:pPr>
            <a:r>
              <a:rPr lang="en-US" sz="1150" dirty="0">
                <a:solidFill>
                  <a:srgbClr val="5A5A5A"/>
                </a:solidFill>
                <a:latin typeface="Arial" pitchFamily="34" charset="0"/>
                <a:ea typeface="Arial" pitchFamily="34" charset="-122"/>
                <a:cs typeface="Arial" pitchFamily="34" charset="-120"/>
              </a:rPr>
              <a:t>All integrators have received a communication detailing our expectations for the sales. If you have any issues, please open a ticket with your integrator — we cannot act on your behalf.</a:t>
            </a:r>
            <a:endParaRPr lang="en-US" sz="1150" dirty="0"/>
          </a:p>
        </p:txBody>
      </p:sp>
      <p:sp>
        <p:nvSpPr>
          <p:cNvPr id="17" name="Shape 13"/>
          <p:cNvSpPr/>
          <p:nvPr/>
        </p:nvSpPr>
        <p:spPr>
          <a:xfrm>
            <a:off x="777240" y="3063240"/>
            <a:ext cx="10634472" cy="914400"/>
          </a:xfrm>
          <a:prstGeom prst="roundRect">
            <a:avLst>
              <a:gd name="adj" fmla="val 6000"/>
            </a:avLst>
          </a:prstGeom>
          <a:solidFill>
            <a:srgbClr val="FBFBFD"/>
          </a:solidFill>
          <a:ln w="12700">
            <a:solidFill>
              <a:srgbClr val="E2E2EA"/>
            </a:solidFill>
            <a:prstDash val="solid"/>
          </a:ln>
          <a:effectLst>
            <a:outerShdw blurRad="63500" dist="25400" dir="8100000" algn="bl" rotWithShape="0">
              <a:srgbClr val="000000">
                <a:alpha val="10000"/>
              </a:srgbClr>
            </a:outerShdw>
          </a:effectLst>
        </p:spPr>
        <p:txBody>
          <a:bodyPr/>
          <a:lstStyle/>
          <a:p>
            <a:endParaRPr lang="fr-FR"/>
          </a:p>
        </p:txBody>
      </p:sp>
      <p:sp>
        <p:nvSpPr>
          <p:cNvPr id="18" name="Shape 14"/>
          <p:cNvSpPr/>
          <p:nvPr/>
        </p:nvSpPr>
        <p:spPr>
          <a:xfrm>
            <a:off x="777240" y="3063240"/>
            <a:ext cx="91440" cy="914400"/>
          </a:xfrm>
          <a:prstGeom prst="rect">
            <a:avLst/>
          </a:prstGeom>
          <a:solidFill>
            <a:srgbClr val="1A1A6E"/>
          </a:solidFill>
          <a:ln/>
        </p:spPr>
        <p:txBody>
          <a:bodyPr/>
          <a:lstStyle/>
          <a:p>
            <a:endParaRPr lang="fr-FR"/>
          </a:p>
        </p:txBody>
      </p:sp>
      <p:sp>
        <p:nvSpPr>
          <p:cNvPr id="19" name="Text 15"/>
          <p:cNvSpPr/>
          <p:nvPr/>
        </p:nvSpPr>
        <p:spPr>
          <a:xfrm>
            <a:off x="1005840" y="3154680"/>
            <a:ext cx="10058400" cy="347472"/>
          </a:xfrm>
          <a:prstGeom prst="rect">
            <a:avLst/>
          </a:prstGeom>
          <a:noFill/>
          <a:ln/>
        </p:spPr>
        <p:txBody>
          <a:bodyPr wrap="square" rtlCol="0" anchor="ctr"/>
          <a:lstStyle/>
          <a:p>
            <a:pPr marL="0" indent="0" algn="l">
              <a:buNone/>
            </a:pPr>
            <a:r>
              <a:rPr lang="en-US" sz="1400" b="1" dirty="0">
                <a:solidFill>
                  <a:srgbClr val="1A1A6E"/>
                </a:solidFill>
                <a:latin typeface="Arial" pitchFamily="34" charset="0"/>
                <a:ea typeface="Arial" pitchFamily="34" charset="-122"/>
                <a:cs typeface="Arial" pitchFamily="34" charset="-120"/>
              </a:rPr>
              <a:t>I’m using the Mirakl back office</a:t>
            </a:r>
            <a:endParaRPr lang="en-US" sz="1400" dirty="0"/>
          </a:p>
        </p:txBody>
      </p:sp>
      <p:sp>
        <p:nvSpPr>
          <p:cNvPr id="20" name="Text 16"/>
          <p:cNvSpPr/>
          <p:nvPr/>
        </p:nvSpPr>
        <p:spPr>
          <a:xfrm>
            <a:off x="1005840" y="3474720"/>
            <a:ext cx="10241280" cy="457200"/>
          </a:xfrm>
          <a:prstGeom prst="rect">
            <a:avLst/>
          </a:prstGeom>
          <a:noFill/>
          <a:ln/>
        </p:spPr>
        <p:txBody>
          <a:bodyPr wrap="square" rtlCol="0" anchor="t"/>
          <a:lstStyle/>
          <a:p>
            <a:pPr marL="0" indent="0" algn="l">
              <a:buNone/>
            </a:pPr>
            <a:r>
              <a:rPr lang="en-US" sz="1150" dirty="0">
                <a:solidFill>
                  <a:srgbClr val="5A5A5A"/>
                </a:solidFill>
                <a:latin typeface="Arial" pitchFamily="34" charset="0"/>
                <a:ea typeface="Arial" pitchFamily="34" charset="-122"/>
                <a:cs typeface="Arial" pitchFamily="34" charset="-120"/>
              </a:rPr>
              <a:t>Download the offer template from your back office, fill it in with your sale offers and upload it. The </a:t>
            </a:r>
            <a:r>
              <a:rPr lang="en-US" sz="1150" dirty="0" err="1">
                <a:solidFill>
                  <a:srgbClr val="5A5A5A"/>
                </a:solidFill>
                <a:latin typeface="Arial" pitchFamily="34" charset="0"/>
                <a:ea typeface="Arial" pitchFamily="34" charset="-122"/>
                <a:cs typeface="Arial" pitchFamily="34" charset="-120"/>
              </a:rPr>
              <a:t>video </a:t>
            </a:r>
            <a:r>
              <a:rPr lang="en-US" sz="1150" dirty="0">
                <a:solidFill>
                  <a:srgbClr val="5A5A5A"/>
                </a:solidFill>
                <a:latin typeface="Arial" pitchFamily="34" charset="0"/>
                <a:ea typeface="Arial" pitchFamily="34" charset="-122"/>
                <a:cs typeface="Arial" pitchFamily="34" charset="-120"/>
              </a:rPr>
              <a:t>below (</a:t>
            </a:r>
            <a:r>
              <a:rPr lang="en-US" sz="1150" dirty="0" err="1">
                <a:solidFill>
                  <a:srgbClr val="5A5A5A"/>
                </a:solidFill>
                <a:latin typeface="Arial" pitchFamily="34" charset="0"/>
                <a:ea typeface="Arial" pitchFamily="34" charset="-122"/>
                <a:cs typeface="Arial" pitchFamily="34" charset="-120"/>
                <a:hlinkClick r:id="rId5"/>
              </a:rPr>
              <a:t>Vimeo</a:t>
            </a:r>
            <a:r>
              <a:rPr lang="en-US" sz="1150" dirty="0">
                <a:solidFill>
                  <a:srgbClr val="5A5A5A"/>
                </a:solidFill>
                <a:latin typeface="Arial" pitchFamily="34" charset="0"/>
                <a:ea typeface="Arial" pitchFamily="34" charset="-122"/>
                <a:cs typeface="Arial" pitchFamily="34" charset="-120"/>
                <a:hlinkClick r:id="rId5"/>
              </a:rPr>
              <a:t> link</a:t>
            </a:r>
            <a:r>
              <a:rPr lang="en-US" sz="1150" dirty="0">
                <a:solidFill>
                  <a:srgbClr val="5A5A5A"/>
                </a:solidFill>
                <a:latin typeface="Arial" pitchFamily="34" charset="0"/>
                <a:ea typeface="Arial" pitchFamily="34" charset="-122"/>
                <a:cs typeface="Arial" pitchFamily="34" charset="-120"/>
              </a:rPr>
              <a:t>) explains this method step by step.</a:t>
            </a:r>
            <a:endParaRPr lang="en-US" sz="1150" dirty="0"/>
          </a:p>
        </p:txBody>
      </p:sp>
      <p:sp>
        <p:nvSpPr>
          <p:cNvPr id="21" name="Shape 17"/>
          <p:cNvSpPr/>
          <p:nvPr/>
        </p:nvSpPr>
        <p:spPr>
          <a:xfrm>
            <a:off x="777240" y="4069080"/>
            <a:ext cx="10634472" cy="914400"/>
          </a:xfrm>
          <a:prstGeom prst="roundRect">
            <a:avLst>
              <a:gd name="adj" fmla="val 6000"/>
            </a:avLst>
          </a:prstGeom>
          <a:solidFill>
            <a:srgbClr val="FBFBFD"/>
          </a:solidFill>
          <a:ln w="12700">
            <a:solidFill>
              <a:srgbClr val="E2E2EA"/>
            </a:solidFill>
            <a:prstDash val="solid"/>
          </a:ln>
          <a:effectLst>
            <a:outerShdw blurRad="63500" dist="25400" dir="8100000" algn="bl" rotWithShape="0">
              <a:srgbClr val="000000">
                <a:alpha val="10000"/>
              </a:srgbClr>
            </a:outerShdw>
          </a:effectLst>
        </p:spPr>
        <p:txBody>
          <a:bodyPr/>
          <a:lstStyle/>
          <a:p>
            <a:endParaRPr lang="fr-FR"/>
          </a:p>
        </p:txBody>
      </p:sp>
      <p:sp>
        <p:nvSpPr>
          <p:cNvPr id="22" name="Shape 18"/>
          <p:cNvSpPr/>
          <p:nvPr/>
        </p:nvSpPr>
        <p:spPr>
          <a:xfrm>
            <a:off x="777240" y="4069080"/>
            <a:ext cx="91440" cy="914400"/>
          </a:xfrm>
          <a:prstGeom prst="rect">
            <a:avLst/>
          </a:prstGeom>
          <a:solidFill>
            <a:srgbClr val="6B4FD8"/>
          </a:solidFill>
          <a:ln/>
        </p:spPr>
        <p:txBody>
          <a:bodyPr/>
          <a:lstStyle/>
          <a:p>
            <a:endParaRPr lang="fr-FR"/>
          </a:p>
        </p:txBody>
      </p:sp>
      <p:sp>
        <p:nvSpPr>
          <p:cNvPr id="23" name="Text 19"/>
          <p:cNvSpPr/>
          <p:nvPr/>
        </p:nvSpPr>
        <p:spPr>
          <a:xfrm>
            <a:off x="1005840" y="4160520"/>
            <a:ext cx="10058400" cy="347472"/>
          </a:xfrm>
          <a:prstGeom prst="rect">
            <a:avLst/>
          </a:prstGeom>
          <a:noFill/>
          <a:ln/>
        </p:spPr>
        <p:txBody>
          <a:bodyPr wrap="square" rtlCol="0" anchor="ctr"/>
          <a:lstStyle/>
          <a:p>
            <a:pPr marL="0" indent="0" algn="l">
              <a:buNone/>
            </a:pPr>
            <a:r>
              <a:rPr lang="en-US" sz="1400" b="1" dirty="0">
                <a:solidFill>
                  <a:srgbClr val="1A1A6E"/>
                </a:solidFill>
                <a:latin typeface="Arial" pitchFamily="34" charset="0"/>
                <a:ea typeface="Arial" pitchFamily="34" charset="-122"/>
                <a:cs typeface="Arial" pitchFamily="34" charset="-120"/>
              </a:rPr>
              <a:t>I’m using Mirakl Connect</a:t>
            </a:r>
            <a:endParaRPr lang="en-US" sz="1400" dirty="0"/>
          </a:p>
        </p:txBody>
      </p:sp>
      <p:sp>
        <p:nvSpPr>
          <p:cNvPr id="24" name="Text 20"/>
          <p:cNvSpPr/>
          <p:nvPr/>
        </p:nvSpPr>
        <p:spPr>
          <a:xfrm>
            <a:off x="1005840" y="4480560"/>
            <a:ext cx="10241280" cy="457200"/>
          </a:xfrm>
          <a:prstGeom prst="rect">
            <a:avLst/>
          </a:prstGeom>
          <a:noFill/>
          <a:ln/>
        </p:spPr>
        <p:txBody>
          <a:bodyPr wrap="square" rtlCol="0" anchor="t"/>
          <a:lstStyle/>
          <a:p>
            <a:pPr marL="0" indent="0" algn="l">
              <a:buNone/>
            </a:pPr>
            <a:r>
              <a:rPr lang="en-US" sz="1150" dirty="0">
                <a:solidFill>
                  <a:srgbClr val="5A5A5A"/>
                </a:solidFill>
                <a:latin typeface="Arial" pitchFamily="34" charset="0"/>
                <a:ea typeface="Arial" pitchFamily="34" charset="-122"/>
                <a:cs typeface="Arial" pitchFamily="34" charset="-120"/>
              </a:rPr>
              <a:t>To </a:t>
            </a:r>
            <a:r>
              <a:rPr lang="en-US" sz="1150" dirty="0" err="1">
                <a:solidFill>
                  <a:srgbClr val="5A5A5A"/>
                </a:solidFill>
                <a:latin typeface="Arial" pitchFamily="34" charset="0"/>
                <a:ea typeface="Arial" pitchFamily="34" charset="-122"/>
                <a:cs typeface="Arial" pitchFamily="34" charset="-120"/>
              </a:rPr>
              <a:t>our knowledge</a:t>
            </a:r>
            <a:r>
              <a:rPr lang="en-US" sz="1150" dirty="0">
                <a:solidFill>
                  <a:srgbClr val="5A5A5A"/>
                </a:solidFill>
                <a:latin typeface="Arial" pitchFamily="34" charset="0"/>
                <a:ea typeface="Arial" pitchFamily="34" charset="-122"/>
                <a:cs typeface="Arial" pitchFamily="34" charset="-120"/>
              </a:rPr>
              <a:t>, the module does not support discount dates: you must disable price synchronisation before pushing your sale offers. → See the next slide (detailed screenshot).</a:t>
            </a:r>
            <a:endParaRPr lang="en-US" sz="1150" dirty="0"/>
          </a:p>
        </p:txBody>
      </p:sp>
      <p:sp>
        <p:nvSpPr>
          <p:cNvPr id="25" name="Shape 21"/>
          <p:cNvSpPr/>
          <p:nvPr/>
        </p:nvSpPr>
        <p:spPr>
          <a:xfrm>
            <a:off x="777240" y="5120640"/>
            <a:ext cx="10634472" cy="713232"/>
          </a:xfrm>
          <a:prstGeom prst="roundRect">
            <a:avLst>
              <a:gd name="adj" fmla="val 10256"/>
            </a:avLst>
          </a:prstGeom>
          <a:solidFill>
            <a:srgbClr val="1A1A6E"/>
          </a:solidFill>
          <a:ln/>
          <a:effectLst>
            <a:outerShdw blurRad="63500" dist="25400" dir="8100000" algn="bl" rotWithShape="0">
              <a:srgbClr val="000000">
                <a:alpha val="10000"/>
              </a:srgbClr>
            </a:outerShdw>
          </a:effectLst>
        </p:spPr>
        <p:txBody>
          <a:bodyPr/>
          <a:lstStyle/>
          <a:p>
            <a:endParaRPr lang="fr-FR"/>
          </a:p>
        </p:txBody>
      </p:sp>
      <p:sp>
        <p:nvSpPr>
          <p:cNvPr id="26" name="Shape 22"/>
          <p:cNvSpPr/>
          <p:nvPr/>
        </p:nvSpPr>
        <p:spPr>
          <a:xfrm>
            <a:off x="1051560" y="5276088"/>
            <a:ext cx="402336" cy="402336"/>
          </a:xfrm>
          <a:prstGeom prst="ellipse">
            <a:avLst/>
          </a:prstGeom>
          <a:solidFill>
            <a:srgbClr val="E15B5B"/>
          </a:solidFill>
          <a:ln/>
        </p:spPr>
        <p:txBody>
          <a:bodyPr/>
          <a:lstStyle/>
          <a:p>
            <a:endParaRPr lang="fr-FR"/>
          </a:p>
        </p:txBody>
      </p:sp>
      <p:sp>
        <p:nvSpPr>
          <p:cNvPr id="27" name="Text 23"/>
          <p:cNvSpPr/>
          <p:nvPr/>
        </p:nvSpPr>
        <p:spPr>
          <a:xfrm>
            <a:off x="1051560" y="5276088"/>
            <a:ext cx="402336" cy="402336"/>
          </a:xfrm>
          <a:prstGeom prst="rect">
            <a:avLst/>
          </a:prstGeom>
          <a:noFill/>
          <a:ln/>
        </p:spPr>
        <p:txBody>
          <a:bodyPr wrap="square" rtlCol="0" anchor="ctr"/>
          <a:lstStyle/>
          <a:p>
            <a:pPr marL="0" indent="0" algn="ctr">
              <a:buNone/>
            </a:pPr>
            <a:r>
              <a:rPr lang="en-US" sz="1600" b="1" dirty="0">
                <a:solidFill>
                  <a:srgbClr val="FFFFFF"/>
                </a:solidFill>
                <a:latin typeface="Arial" pitchFamily="34" charset="0"/>
                <a:ea typeface="Arial" pitchFamily="34" charset="-122"/>
                <a:cs typeface="Arial" pitchFamily="34" charset="-120"/>
              </a:rPr>
              <a:t>▶</a:t>
            </a:r>
            <a:endParaRPr lang="en-US" sz="1600" dirty="0"/>
          </a:p>
        </p:txBody>
      </p:sp>
      <p:sp>
        <p:nvSpPr>
          <p:cNvPr id="28" name="Text 24"/>
          <p:cNvSpPr/>
          <p:nvPr/>
        </p:nvSpPr>
        <p:spPr>
          <a:xfrm>
            <a:off x="1600200" y="5193792"/>
            <a:ext cx="9628632" cy="566928"/>
          </a:xfrm>
          <a:prstGeom prst="rect">
            <a:avLst/>
          </a:prstGeom>
          <a:noFill/>
          <a:ln/>
        </p:spPr>
        <p:txBody>
          <a:bodyPr wrap="square" rtlCol="0" anchor="ctr"/>
          <a:lstStyle/>
          <a:p>
            <a:pPr marL="0" indent="0" algn="l">
              <a:buNone/>
            </a:pPr>
            <a:r>
              <a:rPr lang="en-US" sz="1350" b="1" dirty="0">
                <a:solidFill>
                  <a:srgbClr val="FFFFFF"/>
                </a:solidFill>
                <a:latin typeface="Arial" pitchFamily="34" charset="0"/>
                <a:ea typeface="Arial" pitchFamily="34" charset="-122"/>
                <a:cs typeface="Arial" pitchFamily="34" charset="-120"/>
              </a:rPr>
              <a:t>Explanatory video to watch first</a:t>
            </a:r>
            <a:endParaRPr lang="en-US" sz="1350" dirty="0"/>
          </a:p>
          <a:p>
            <a:r>
              <a:rPr lang="en-US" sz="1150" dirty="0">
                <a:solidFill>
                  <a:srgbClr val="D8D8EA"/>
                </a:solidFill>
                <a:latin typeface="Arial" pitchFamily="34" charset="0"/>
                <a:ea typeface="Arial" pitchFamily="34" charset="-122"/>
                <a:cs typeface="Arial" pitchFamily="34" charset="-120"/>
              </a:rPr>
              <a:t>Essential for manual uploads via the back office, and recommended for Mirakl Connect:</a:t>
            </a:r>
            <a:r>
              <a:rPr lang="en-US" sz="1150" b="1" dirty="0">
                <a:solidFill>
                  <a:srgbClr val="EBC23A"/>
                </a:solidFill>
                <a:latin typeface="Arial" pitchFamily="34" charset="0"/>
                <a:ea typeface="Arial" pitchFamily="34" charset="-122"/>
                <a:cs typeface="Arial" pitchFamily="34" charset="-120"/>
              </a:rPr>
              <a:t> https://vimeo.com/1194359144/371b152df1</a:t>
            </a:r>
            <a:endParaRPr lang="en-US" sz="135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E15B5B"/>
        </a:solidFill>
        <a:effectLst/>
      </p:bgPr>
    </p:bg>
    <p:spTree>
      <p:nvGrpSpPr>
        <p:cNvPr id="1" name=""/>
        <p:cNvGrpSpPr/>
        <p:nvPr/>
      </p:nvGrpSpPr>
      <p:grpSpPr>
        <a:xfrm>
          <a:off x="0" y="0"/>
          <a:ext cx="0" cy="0"/>
          <a:chOff x="0" y="0"/>
          <a:chExt cx="0" cy="0"/>
        </a:xfrm>
      </p:grpSpPr>
      <p:sp>
        <p:nvSpPr>
          <p:cNvPr id="2" name="Shape 0"/>
          <p:cNvSpPr/>
          <p:nvPr/>
        </p:nvSpPr>
        <p:spPr>
          <a:xfrm>
            <a:off x="292608" y="292608"/>
            <a:ext cx="11603736" cy="5943600"/>
          </a:xfrm>
          <a:prstGeom prst="rect">
            <a:avLst/>
          </a:prstGeom>
          <a:solidFill>
            <a:srgbClr val="FFFFFF"/>
          </a:solidFill>
          <a:ln/>
        </p:spPr>
        <p:txBody>
          <a:bodyPr/>
          <a:lstStyle/>
          <a:p>
            <a:endParaRPr lang="fr-FR"/>
          </a:p>
        </p:txBody>
      </p:sp>
      <p:sp>
        <p:nvSpPr>
          <p:cNvPr id="3" name="Text 1"/>
          <p:cNvSpPr/>
          <p:nvPr/>
        </p:nvSpPr>
        <p:spPr>
          <a:xfrm>
            <a:off x="274320" y="27432"/>
            <a:ext cx="4572000" cy="256032"/>
          </a:xfrm>
          <a:prstGeom prst="rect">
            <a:avLst/>
          </a:prstGeom>
          <a:noFill/>
          <a:ln/>
        </p:spPr>
        <p:txBody>
          <a:bodyPr wrap="square" rtlCol="0" anchor="ctr"/>
          <a:lstStyle/>
          <a:p>
            <a:pPr marL="0" indent="0" algn="l">
              <a:buNone/>
            </a:pPr>
            <a:r>
              <a:rPr lang="en-US" sz="1100" b="1" dirty="0">
                <a:solidFill>
                  <a:srgbClr val="FFFFFF"/>
                </a:solidFill>
                <a:latin typeface="Arial" pitchFamily="34" charset="0"/>
                <a:ea typeface="Arial" pitchFamily="34" charset="-122"/>
                <a:cs typeface="Arial" pitchFamily="34" charset="-120"/>
              </a:rPr>
              <a:t>&lt;&lt;&lt;  Back to the contents</a:t>
            </a:r>
            <a:endParaRPr lang="en-US" sz="1100" dirty="0"/>
          </a:p>
        </p:txBody>
      </p:sp>
      <p:sp>
        <p:nvSpPr>
          <p:cNvPr id="4" name="Text 2"/>
          <p:cNvSpPr/>
          <p:nvPr/>
        </p:nvSpPr>
        <p:spPr>
          <a:xfrm>
            <a:off x="411480" y="6355080"/>
            <a:ext cx="6400800" cy="365760"/>
          </a:xfrm>
          <a:prstGeom prst="rect">
            <a:avLst/>
          </a:prstGeom>
          <a:noFill/>
          <a:ln/>
        </p:spPr>
        <p:txBody>
          <a:bodyPr wrap="square" rtlCol="0" anchor="ctr"/>
          <a:lstStyle/>
          <a:p>
            <a:pPr marL="0" indent="0" algn="l">
              <a:buNone/>
            </a:pPr>
            <a:r>
              <a:rPr lang="en-US" sz="1400" b="1" i="1" dirty="0">
                <a:solidFill>
                  <a:srgbClr val="FFFFFF"/>
                </a:solidFill>
                <a:latin typeface="Georgia" pitchFamily="34" charset="0"/>
                <a:ea typeface="Georgia" pitchFamily="34" charset="-122"/>
                <a:cs typeface="Georgia" pitchFamily="34" charset="-120"/>
              </a:rPr>
              <a:t>More and more for families</a:t>
            </a:r>
            <a:endParaRPr lang="en-US" sz="1400" dirty="0"/>
          </a:p>
        </p:txBody>
      </p:sp>
      <p:sp>
        <p:nvSpPr>
          <p:cNvPr id="5" name="Shape 3"/>
          <p:cNvSpPr/>
          <p:nvPr/>
        </p:nvSpPr>
        <p:spPr>
          <a:xfrm>
            <a:off x="10250424" y="6327648"/>
            <a:ext cx="1572768" cy="384048"/>
          </a:xfrm>
          <a:prstGeom prst="roundRect">
            <a:avLst>
              <a:gd name="adj" fmla="val 11905"/>
            </a:avLst>
          </a:prstGeom>
          <a:solidFill>
            <a:srgbClr val="FFFFFF"/>
          </a:solidFill>
          <a:ln/>
        </p:spPr>
        <p:txBody>
          <a:bodyPr/>
          <a:lstStyle/>
          <a:p>
            <a:endParaRPr lang="fr-FR"/>
          </a:p>
        </p:txBody>
      </p:sp>
      <p:pic>
        <p:nvPicPr>
          <p:cNvPr id="6" name="Image 0" descr="assets/kiabi_logo_real.png"/>
          <p:cNvPicPr>
            <a:picLocks noChangeAspect="1"/>
          </p:cNvPicPr>
          <p:nvPr/>
        </p:nvPicPr>
        <p:blipFill>
          <a:blip r:embed="rId3"/>
          <a:stretch>
            <a:fillRect/>
          </a:stretch>
        </p:blipFill>
        <p:spPr>
          <a:xfrm>
            <a:off x="10387584" y="6400800"/>
            <a:ext cx="1298448" cy="288950"/>
          </a:xfrm>
          <a:prstGeom prst="rect">
            <a:avLst/>
          </a:prstGeom>
        </p:spPr>
      </p:pic>
      <p:sp>
        <p:nvSpPr>
          <p:cNvPr id="7" name="Shape 4"/>
          <p:cNvSpPr/>
          <p:nvPr/>
        </p:nvSpPr>
        <p:spPr>
          <a:xfrm>
            <a:off x="640080" y="566928"/>
            <a:ext cx="841248" cy="841248"/>
          </a:xfrm>
          <a:prstGeom prst="ellipse">
            <a:avLst/>
          </a:prstGeom>
          <a:solidFill>
            <a:srgbClr val="1A1A6E"/>
          </a:solidFill>
          <a:ln/>
          <a:effectLst>
            <a:outerShdw blurRad="63500" dist="25400" dir="8100000" algn="bl" rotWithShape="0">
              <a:srgbClr val="000000">
                <a:alpha val="10000"/>
              </a:srgbClr>
            </a:outerShdw>
          </a:effectLst>
        </p:spPr>
        <p:txBody>
          <a:bodyPr/>
          <a:lstStyle/>
          <a:p>
            <a:endParaRPr lang="fr-FR"/>
          </a:p>
        </p:txBody>
      </p:sp>
      <p:pic>
        <p:nvPicPr>
          <p:cNvPr id="8" name="Image 1" descr="assets/icons/tools_white.png"/>
          <p:cNvPicPr>
            <a:picLocks noChangeAspect="1"/>
          </p:cNvPicPr>
          <p:nvPr/>
        </p:nvPicPr>
        <p:blipFill>
          <a:blip r:embed="rId4"/>
          <a:stretch>
            <a:fillRect/>
          </a:stretch>
        </p:blipFill>
        <p:spPr>
          <a:xfrm>
            <a:off x="832104" y="758952"/>
            <a:ext cx="457200" cy="457200"/>
          </a:xfrm>
          <a:prstGeom prst="rect">
            <a:avLst/>
          </a:prstGeom>
        </p:spPr>
      </p:pic>
      <p:sp>
        <p:nvSpPr>
          <p:cNvPr id="9" name="Text 5"/>
          <p:cNvSpPr/>
          <p:nvPr/>
        </p:nvSpPr>
        <p:spPr>
          <a:xfrm>
            <a:off x="1691640" y="548640"/>
            <a:ext cx="9765792" cy="292608"/>
          </a:xfrm>
          <a:prstGeom prst="rect">
            <a:avLst/>
          </a:prstGeom>
          <a:noFill/>
          <a:ln/>
        </p:spPr>
        <p:txBody>
          <a:bodyPr wrap="square" lIns="0" tIns="0" rIns="0" bIns="0" rtlCol="0" anchor="ctr"/>
          <a:lstStyle/>
          <a:p>
            <a:pPr marL="0" indent="0" algn="l">
              <a:buNone/>
            </a:pPr>
            <a:r>
              <a:rPr lang="en-US" sz="1200" b="1" kern="0" spc="200" dirty="0">
                <a:solidFill>
                  <a:srgbClr val="E15B5B"/>
                </a:solidFill>
                <a:latin typeface="Arial" pitchFamily="34" charset="0"/>
                <a:ea typeface="Arial" pitchFamily="34" charset="-122"/>
                <a:cs typeface="Arial" pitchFamily="34" charset="-120"/>
              </a:rPr>
              <a:t>PART 4 · PITFALLS, TOOLS &amp; SUPPORT</a:t>
            </a:r>
            <a:endParaRPr lang="en-US" sz="1200" dirty="0"/>
          </a:p>
        </p:txBody>
      </p:sp>
      <p:sp>
        <p:nvSpPr>
          <p:cNvPr id="10" name="Text 6"/>
          <p:cNvSpPr/>
          <p:nvPr/>
        </p:nvSpPr>
        <p:spPr>
          <a:xfrm>
            <a:off x="1691640" y="822960"/>
            <a:ext cx="9765792" cy="658368"/>
          </a:xfrm>
          <a:prstGeom prst="rect">
            <a:avLst/>
          </a:prstGeom>
          <a:noFill/>
          <a:ln/>
        </p:spPr>
        <p:txBody>
          <a:bodyPr wrap="square" lIns="0" tIns="0" rIns="0" bIns="0" rtlCol="0" anchor="ctr"/>
          <a:lstStyle/>
          <a:p>
            <a:pPr marL="0" indent="0" algn="l">
              <a:buNone/>
            </a:pPr>
            <a:r>
              <a:rPr lang="en-US" sz="2700" b="1" dirty="0">
                <a:solidFill>
                  <a:srgbClr val="222222"/>
                </a:solidFill>
                <a:latin typeface="Arial" pitchFamily="34" charset="0"/>
                <a:ea typeface="Arial" pitchFamily="34" charset="-122"/>
                <a:cs typeface="Arial" pitchFamily="34" charset="-120"/>
              </a:rPr>
              <a:t>Focus: setting up sales via Mirakl Connect</a:t>
            </a:r>
            <a:endParaRPr lang="en-US" sz="2700" dirty="0"/>
          </a:p>
        </p:txBody>
      </p:sp>
      <p:sp>
        <p:nvSpPr>
          <p:cNvPr id="11" name="Shape 7"/>
          <p:cNvSpPr/>
          <p:nvPr/>
        </p:nvSpPr>
        <p:spPr>
          <a:xfrm>
            <a:off x="777240" y="1481328"/>
            <a:ext cx="10634472" cy="20117"/>
          </a:xfrm>
          <a:prstGeom prst="rect">
            <a:avLst/>
          </a:prstGeom>
          <a:solidFill>
            <a:srgbClr val="E15B5B"/>
          </a:solidFill>
          <a:ln/>
        </p:spPr>
        <p:txBody>
          <a:bodyPr/>
          <a:lstStyle/>
          <a:p>
            <a:endParaRPr lang="fr-FR"/>
          </a:p>
        </p:txBody>
      </p:sp>
      <p:sp>
        <p:nvSpPr>
          <p:cNvPr id="12" name="Text 8"/>
          <p:cNvSpPr/>
          <p:nvPr/>
        </p:nvSpPr>
        <p:spPr>
          <a:xfrm>
            <a:off x="777240" y="1664208"/>
            <a:ext cx="10634472" cy="548640"/>
          </a:xfrm>
          <a:prstGeom prst="rect">
            <a:avLst/>
          </a:prstGeom>
          <a:noFill/>
          <a:ln/>
        </p:spPr>
        <p:txBody>
          <a:bodyPr wrap="square" rtlCol="0" anchor="ctr"/>
          <a:lstStyle/>
          <a:p>
            <a:pPr marL="0" indent="0" algn="l">
              <a:buNone/>
            </a:pPr>
            <a:r>
              <a:rPr lang="en-US" sz="1350" b="1" dirty="0">
                <a:solidFill>
                  <a:srgbClr val="C9484A"/>
                </a:solidFill>
                <a:latin typeface="Arial" pitchFamily="34" charset="0"/>
                <a:ea typeface="Arial" pitchFamily="34" charset="-122"/>
                <a:cs typeface="Arial" pitchFamily="34" charset="-120"/>
              </a:rPr>
              <a:t>Important: </a:t>
            </a:r>
            <a:r>
              <a:rPr lang="en-US" sz="1350" dirty="0">
                <a:solidFill>
                  <a:srgbClr val="222222"/>
                </a:solidFill>
                <a:latin typeface="Arial" pitchFamily="34" charset="0"/>
                <a:ea typeface="Arial" pitchFamily="34" charset="-122"/>
                <a:cs typeface="Arial" pitchFamily="34" charset="-120"/>
              </a:rPr>
              <a:t>To </a:t>
            </a:r>
            <a:r>
              <a:rPr lang="en-US" sz="1350" dirty="0" err="1">
                <a:solidFill>
                  <a:srgbClr val="222222"/>
                </a:solidFill>
                <a:latin typeface="Arial" pitchFamily="34" charset="0"/>
                <a:ea typeface="Arial" pitchFamily="34" charset="-122"/>
                <a:cs typeface="Arial" pitchFamily="34" charset="-120"/>
              </a:rPr>
              <a:t>our knowledge</a:t>
            </a:r>
            <a:r>
              <a:rPr lang="en-US" sz="1350" dirty="0">
                <a:solidFill>
                  <a:srgbClr val="222222"/>
                </a:solidFill>
                <a:latin typeface="Arial" pitchFamily="34" charset="0"/>
                <a:ea typeface="Arial" pitchFamily="34" charset="-122"/>
                <a:cs typeface="Arial" pitchFamily="34" charset="-120"/>
              </a:rPr>
              <a:t>, the </a:t>
            </a:r>
            <a:r>
              <a:rPr lang="en-US" sz="1350" dirty="0" err="1">
                <a:solidFill>
                  <a:srgbClr val="222222"/>
                </a:solidFill>
                <a:latin typeface="Arial" pitchFamily="34" charset="0"/>
                <a:ea typeface="Arial" pitchFamily="34" charset="-122"/>
                <a:cs typeface="Arial" pitchFamily="34" charset="-120"/>
              </a:rPr>
              <a:t>Mirakl </a:t>
            </a:r>
            <a:r>
              <a:rPr lang="en-US" sz="1350" dirty="0">
                <a:solidFill>
                  <a:srgbClr val="222222"/>
                </a:solidFill>
                <a:latin typeface="Arial" pitchFamily="34" charset="0"/>
                <a:ea typeface="Arial" pitchFamily="34" charset="-122"/>
                <a:cs typeface="Arial" pitchFamily="34" charset="-120"/>
              </a:rPr>
              <a:t>Connect module does not allow you to manage discount dates. Before manually pushing your sale offers, you must disable price synchronisation.</a:t>
            </a:r>
            <a:endParaRPr lang="en-US" sz="1350" dirty="0"/>
          </a:p>
        </p:txBody>
      </p:sp>
      <p:sp>
        <p:nvSpPr>
          <p:cNvPr id="13" name="Shape 9"/>
          <p:cNvSpPr/>
          <p:nvPr/>
        </p:nvSpPr>
        <p:spPr>
          <a:xfrm>
            <a:off x="777240" y="2377440"/>
            <a:ext cx="5074920" cy="749808"/>
          </a:xfrm>
          <a:prstGeom prst="roundRect">
            <a:avLst>
              <a:gd name="adj" fmla="val 7317"/>
            </a:avLst>
          </a:prstGeom>
          <a:solidFill>
            <a:srgbClr val="FBFBFD"/>
          </a:solidFill>
          <a:ln w="12700">
            <a:solidFill>
              <a:srgbClr val="E2E2EA"/>
            </a:solidFill>
            <a:prstDash val="solid"/>
          </a:ln>
          <a:effectLst>
            <a:outerShdw blurRad="63500" dist="25400" dir="8100000" algn="bl" rotWithShape="0">
              <a:srgbClr val="000000">
                <a:alpha val="10000"/>
              </a:srgbClr>
            </a:outerShdw>
          </a:effectLst>
        </p:spPr>
        <p:txBody>
          <a:bodyPr/>
          <a:lstStyle/>
          <a:p>
            <a:endParaRPr lang="fr-FR"/>
          </a:p>
        </p:txBody>
      </p:sp>
      <p:sp>
        <p:nvSpPr>
          <p:cNvPr id="14" name="Shape 10"/>
          <p:cNvSpPr/>
          <p:nvPr/>
        </p:nvSpPr>
        <p:spPr>
          <a:xfrm>
            <a:off x="960120" y="2569464"/>
            <a:ext cx="384048" cy="384048"/>
          </a:xfrm>
          <a:prstGeom prst="ellipse">
            <a:avLst/>
          </a:prstGeom>
          <a:solidFill>
            <a:srgbClr val="6B4FD8"/>
          </a:solidFill>
          <a:ln/>
        </p:spPr>
        <p:txBody>
          <a:bodyPr/>
          <a:lstStyle/>
          <a:p>
            <a:endParaRPr lang="fr-FR"/>
          </a:p>
        </p:txBody>
      </p:sp>
      <p:sp>
        <p:nvSpPr>
          <p:cNvPr id="15" name="Text 11"/>
          <p:cNvSpPr/>
          <p:nvPr/>
        </p:nvSpPr>
        <p:spPr>
          <a:xfrm>
            <a:off x="960120" y="2569464"/>
            <a:ext cx="384048" cy="384048"/>
          </a:xfrm>
          <a:prstGeom prst="rect">
            <a:avLst/>
          </a:prstGeom>
          <a:noFill/>
          <a:ln/>
        </p:spPr>
        <p:txBody>
          <a:bodyPr wrap="square" rtlCol="0" anchor="ctr"/>
          <a:lstStyle/>
          <a:p>
            <a:pPr marL="0" indent="0" algn="ctr">
              <a:buNone/>
            </a:pPr>
            <a:r>
              <a:rPr lang="en-US" sz="1600" b="1" dirty="0">
                <a:solidFill>
                  <a:srgbClr val="FFFFFF"/>
                </a:solidFill>
                <a:latin typeface="Arial" pitchFamily="34" charset="0"/>
                <a:ea typeface="Arial" pitchFamily="34" charset="-122"/>
                <a:cs typeface="Arial" pitchFamily="34" charset="-120"/>
              </a:rPr>
              <a:t>1</a:t>
            </a:r>
            <a:endParaRPr lang="en-US" sz="1600" dirty="0"/>
          </a:p>
        </p:txBody>
      </p:sp>
      <p:sp>
        <p:nvSpPr>
          <p:cNvPr id="16" name="Text 12"/>
          <p:cNvSpPr/>
          <p:nvPr/>
        </p:nvSpPr>
        <p:spPr>
          <a:xfrm>
            <a:off x="1481328" y="2450592"/>
            <a:ext cx="4251960" cy="310896"/>
          </a:xfrm>
          <a:prstGeom prst="rect">
            <a:avLst/>
          </a:prstGeom>
          <a:noFill/>
          <a:ln/>
        </p:spPr>
        <p:txBody>
          <a:bodyPr wrap="square" rtlCol="0" anchor="ctr"/>
          <a:lstStyle/>
          <a:p>
            <a:pPr marL="0" indent="0" algn="l">
              <a:buNone/>
            </a:pPr>
            <a:r>
              <a:rPr lang="en-US" sz="1250" b="1" dirty="0">
                <a:solidFill>
                  <a:srgbClr val="1A1A6E"/>
                </a:solidFill>
                <a:latin typeface="Arial" pitchFamily="34" charset="0"/>
                <a:ea typeface="Arial" pitchFamily="34" charset="-122"/>
                <a:cs typeface="Arial" pitchFamily="34" charset="-120"/>
              </a:rPr>
              <a:t>Uncheck the 2 ‘price’ boxes</a:t>
            </a:r>
            <a:endParaRPr lang="en-US" sz="1250" dirty="0"/>
          </a:p>
        </p:txBody>
      </p:sp>
      <p:sp>
        <p:nvSpPr>
          <p:cNvPr id="17" name="Text 13"/>
          <p:cNvSpPr/>
          <p:nvPr/>
        </p:nvSpPr>
        <p:spPr>
          <a:xfrm>
            <a:off x="1481328" y="2743200"/>
            <a:ext cx="4251960" cy="347472"/>
          </a:xfrm>
          <a:prstGeom prst="rect">
            <a:avLst/>
          </a:prstGeom>
          <a:noFill/>
          <a:ln/>
        </p:spPr>
        <p:txBody>
          <a:bodyPr wrap="square" rtlCol="0" anchor="t"/>
          <a:lstStyle/>
          <a:p>
            <a:pPr marL="0" indent="0" algn="l">
              <a:buNone/>
            </a:pPr>
            <a:r>
              <a:rPr lang="en-US" sz="1050" dirty="0">
                <a:solidFill>
                  <a:srgbClr val="5A5A5A"/>
                </a:solidFill>
                <a:latin typeface="Arial" pitchFamily="34" charset="0"/>
                <a:ea typeface="Arial" pitchFamily="34" charset="-122"/>
                <a:cs typeface="Arial" pitchFamily="34" charset="-120"/>
              </a:rPr>
              <a:t>Synchronise prices + Synchronise discounted prices (highlighted in red opposite).</a:t>
            </a:r>
            <a:endParaRPr lang="en-US" sz="1050" dirty="0"/>
          </a:p>
        </p:txBody>
      </p:sp>
      <p:sp>
        <p:nvSpPr>
          <p:cNvPr id="18" name="Shape 14"/>
          <p:cNvSpPr/>
          <p:nvPr/>
        </p:nvSpPr>
        <p:spPr>
          <a:xfrm>
            <a:off x="777240" y="3218688"/>
            <a:ext cx="5074920" cy="749808"/>
          </a:xfrm>
          <a:prstGeom prst="roundRect">
            <a:avLst>
              <a:gd name="adj" fmla="val 7317"/>
            </a:avLst>
          </a:prstGeom>
          <a:solidFill>
            <a:srgbClr val="FBFBFD"/>
          </a:solidFill>
          <a:ln w="12700">
            <a:solidFill>
              <a:srgbClr val="E2E2EA"/>
            </a:solidFill>
            <a:prstDash val="solid"/>
          </a:ln>
          <a:effectLst>
            <a:outerShdw blurRad="63500" dist="25400" dir="8100000" algn="bl" rotWithShape="0">
              <a:srgbClr val="000000">
                <a:alpha val="10000"/>
              </a:srgbClr>
            </a:outerShdw>
          </a:effectLst>
        </p:spPr>
        <p:txBody>
          <a:bodyPr/>
          <a:lstStyle/>
          <a:p>
            <a:endParaRPr lang="fr-FR"/>
          </a:p>
        </p:txBody>
      </p:sp>
      <p:sp>
        <p:nvSpPr>
          <p:cNvPr id="19" name="Shape 15"/>
          <p:cNvSpPr/>
          <p:nvPr/>
        </p:nvSpPr>
        <p:spPr>
          <a:xfrm>
            <a:off x="960120" y="3410712"/>
            <a:ext cx="384048" cy="384048"/>
          </a:xfrm>
          <a:prstGeom prst="ellipse">
            <a:avLst/>
          </a:prstGeom>
          <a:solidFill>
            <a:srgbClr val="6B4FD8"/>
          </a:solidFill>
          <a:ln/>
        </p:spPr>
        <p:txBody>
          <a:bodyPr/>
          <a:lstStyle/>
          <a:p>
            <a:endParaRPr lang="fr-FR"/>
          </a:p>
        </p:txBody>
      </p:sp>
      <p:sp>
        <p:nvSpPr>
          <p:cNvPr id="20" name="Text 16"/>
          <p:cNvSpPr/>
          <p:nvPr/>
        </p:nvSpPr>
        <p:spPr>
          <a:xfrm>
            <a:off x="960120" y="3410712"/>
            <a:ext cx="384048" cy="384048"/>
          </a:xfrm>
          <a:prstGeom prst="rect">
            <a:avLst/>
          </a:prstGeom>
          <a:noFill/>
          <a:ln/>
        </p:spPr>
        <p:txBody>
          <a:bodyPr wrap="square" rtlCol="0" anchor="ctr"/>
          <a:lstStyle/>
          <a:p>
            <a:pPr marL="0" indent="0" algn="ctr">
              <a:buNone/>
            </a:pPr>
            <a:r>
              <a:rPr lang="en-US" sz="1600" b="1" dirty="0">
                <a:solidFill>
                  <a:srgbClr val="FFFFFF"/>
                </a:solidFill>
                <a:latin typeface="Arial" pitchFamily="34" charset="0"/>
                <a:ea typeface="Arial" pitchFamily="34" charset="-122"/>
                <a:cs typeface="Arial" pitchFamily="34" charset="-120"/>
              </a:rPr>
              <a:t>2</a:t>
            </a:r>
            <a:endParaRPr lang="en-US" sz="1600" dirty="0"/>
          </a:p>
        </p:txBody>
      </p:sp>
      <p:sp>
        <p:nvSpPr>
          <p:cNvPr id="21" name="Text 17"/>
          <p:cNvSpPr/>
          <p:nvPr/>
        </p:nvSpPr>
        <p:spPr>
          <a:xfrm>
            <a:off x="1481328" y="3291840"/>
            <a:ext cx="4251960" cy="310896"/>
          </a:xfrm>
          <a:prstGeom prst="rect">
            <a:avLst/>
          </a:prstGeom>
          <a:noFill/>
          <a:ln/>
        </p:spPr>
        <p:txBody>
          <a:bodyPr wrap="square" rtlCol="0" anchor="ctr"/>
          <a:lstStyle/>
          <a:p>
            <a:pPr marL="0" indent="0" algn="l">
              <a:buNone/>
            </a:pPr>
            <a:r>
              <a:rPr lang="en-US" sz="1250" b="1" dirty="0">
                <a:solidFill>
                  <a:srgbClr val="1A1A6E"/>
                </a:solidFill>
                <a:latin typeface="Arial" pitchFamily="34" charset="0"/>
                <a:ea typeface="Arial" pitchFamily="34" charset="-122"/>
                <a:cs typeface="Arial" pitchFamily="34" charset="-120"/>
              </a:rPr>
              <a:t>Keep stock synchronised</a:t>
            </a:r>
            <a:endParaRPr lang="en-US" sz="1250" dirty="0"/>
          </a:p>
        </p:txBody>
      </p:sp>
      <p:sp>
        <p:nvSpPr>
          <p:cNvPr id="22" name="Text 18"/>
          <p:cNvSpPr/>
          <p:nvPr/>
        </p:nvSpPr>
        <p:spPr>
          <a:xfrm>
            <a:off x="1481328" y="3584448"/>
            <a:ext cx="4251960" cy="347472"/>
          </a:xfrm>
          <a:prstGeom prst="rect">
            <a:avLst/>
          </a:prstGeom>
          <a:noFill/>
          <a:ln/>
        </p:spPr>
        <p:txBody>
          <a:bodyPr wrap="square" rtlCol="0" anchor="t"/>
          <a:lstStyle/>
          <a:p>
            <a:pPr marL="0" indent="0" algn="l">
              <a:buNone/>
            </a:pPr>
            <a:r>
              <a:rPr lang="en-US" sz="1050" dirty="0">
                <a:solidFill>
                  <a:srgbClr val="5A5A5A"/>
                </a:solidFill>
                <a:latin typeface="Arial" pitchFamily="34" charset="0"/>
                <a:ea typeface="Arial" pitchFamily="34" charset="-122"/>
                <a:cs typeface="Arial" pitchFamily="34" charset="-120"/>
              </a:rPr>
              <a:t>NEVER change the stock synchronisation settings: they must remain enabled.</a:t>
            </a:r>
            <a:endParaRPr lang="en-US" sz="1050" dirty="0"/>
          </a:p>
        </p:txBody>
      </p:sp>
      <p:sp>
        <p:nvSpPr>
          <p:cNvPr id="23" name="Shape 19"/>
          <p:cNvSpPr/>
          <p:nvPr/>
        </p:nvSpPr>
        <p:spPr>
          <a:xfrm>
            <a:off x="777240" y="4059936"/>
            <a:ext cx="5074920" cy="749808"/>
          </a:xfrm>
          <a:prstGeom prst="roundRect">
            <a:avLst>
              <a:gd name="adj" fmla="val 7317"/>
            </a:avLst>
          </a:prstGeom>
          <a:solidFill>
            <a:srgbClr val="FBFBFD"/>
          </a:solidFill>
          <a:ln w="12700">
            <a:solidFill>
              <a:srgbClr val="E2E2EA"/>
            </a:solidFill>
            <a:prstDash val="solid"/>
          </a:ln>
          <a:effectLst>
            <a:outerShdw blurRad="63500" dist="25400" dir="8100000" algn="bl" rotWithShape="0">
              <a:srgbClr val="000000">
                <a:alpha val="10000"/>
              </a:srgbClr>
            </a:outerShdw>
          </a:effectLst>
        </p:spPr>
        <p:txBody>
          <a:bodyPr/>
          <a:lstStyle/>
          <a:p>
            <a:endParaRPr lang="fr-FR"/>
          </a:p>
        </p:txBody>
      </p:sp>
      <p:sp>
        <p:nvSpPr>
          <p:cNvPr id="24" name="Shape 20"/>
          <p:cNvSpPr/>
          <p:nvPr/>
        </p:nvSpPr>
        <p:spPr>
          <a:xfrm>
            <a:off x="960120" y="4251960"/>
            <a:ext cx="384048" cy="384048"/>
          </a:xfrm>
          <a:prstGeom prst="ellipse">
            <a:avLst/>
          </a:prstGeom>
          <a:solidFill>
            <a:srgbClr val="6B4FD8"/>
          </a:solidFill>
          <a:ln/>
        </p:spPr>
        <p:txBody>
          <a:bodyPr/>
          <a:lstStyle/>
          <a:p>
            <a:endParaRPr lang="fr-FR"/>
          </a:p>
        </p:txBody>
      </p:sp>
      <p:sp>
        <p:nvSpPr>
          <p:cNvPr id="25" name="Text 21"/>
          <p:cNvSpPr/>
          <p:nvPr/>
        </p:nvSpPr>
        <p:spPr>
          <a:xfrm>
            <a:off x="960120" y="4251960"/>
            <a:ext cx="384048" cy="384048"/>
          </a:xfrm>
          <a:prstGeom prst="rect">
            <a:avLst/>
          </a:prstGeom>
          <a:noFill/>
          <a:ln/>
        </p:spPr>
        <p:txBody>
          <a:bodyPr wrap="square" rtlCol="0" anchor="ctr"/>
          <a:lstStyle/>
          <a:p>
            <a:pPr marL="0" indent="0" algn="ctr">
              <a:buNone/>
            </a:pPr>
            <a:r>
              <a:rPr lang="en-US" sz="1600" b="1" dirty="0">
                <a:solidFill>
                  <a:srgbClr val="FFFFFF"/>
                </a:solidFill>
                <a:latin typeface="Arial" pitchFamily="34" charset="0"/>
                <a:ea typeface="Arial" pitchFamily="34" charset="-122"/>
                <a:cs typeface="Arial" pitchFamily="34" charset="-120"/>
              </a:rPr>
              <a:t>3</a:t>
            </a:r>
            <a:endParaRPr lang="en-US" sz="1600" dirty="0"/>
          </a:p>
        </p:txBody>
      </p:sp>
      <p:sp>
        <p:nvSpPr>
          <p:cNvPr id="26" name="Text 22"/>
          <p:cNvSpPr/>
          <p:nvPr/>
        </p:nvSpPr>
        <p:spPr>
          <a:xfrm>
            <a:off x="1481328" y="4133088"/>
            <a:ext cx="4251960" cy="310896"/>
          </a:xfrm>
          <a:prstGeom prst="rect">
            <a:avLst/>
          </a:prstGeom>
          <a:noFill/>
          <a:ln/>
        </p:spPr>
        <p:txBody>
          <a:bodyPr wrap="square" rtlCol="0" anchor="ctr"/>
          <a:lstStyle/>
          <a:p>
            <a:pPr marL="0" indent="0" algn="l">
              <a:buNone/>
            </a:pPr>
            <a:r>
              <a:rPr lang="en-US" sz="1250" b="1" dirty="0">
                <a:solidFill>
                  <a:srgbClr val="1A1A6E"/>
                </a:solidFill>
                <a:latin typeface="Arial" pitchFamily="34" charset="0"/>
                <a:ea typeface="Arial" pitchFamily="34" charset="-122"/>
                <a:cs typeface="Arial" pitchFamily="34" charset="-120"/>
              </a:rPr>
              <a:t>Upload your sale offers</a:t>
            </a:r>
            <a:endParaRPr lang="en-US" sz="1250" dirty="0"/>
          </a:p>
        </p:txBody>
      </p:sp>
      <p:sp>
        <p:nvSpPr>
          <p:cNvPr id="27" name="Text 23"/>
          <p:cNvSpPr/>
          <p:nvPr/>
        </p:nvSpPr>
        <p:spPr>
          <a:xfrm>
            <a:off x="1481328" y="4425696"/>
            <a:ext cx="4251960" cy="347472"/>
          </a:xfrm>
          <a:prstGeom prst="rect">
            <a:avLst/>
          </a:prstGeom>
          <a:noFill/>
          <a:ln/>
        </p:spPr>
        <p:txBody>
          <a:bodyPr wrap="square" rtlCol="0" anchor="t"/>
          <a:lstStyle/>
          <a:p>
            <a:pPr marL="0" indent="0" algn="l">
              <a:buNone/>
            </a:pPr>
            <a:r>
              <a:rPr lang="en-US" sz="1050" dirty="0" err="1">
                <a:solidFill>
                  <a:srgbClr val="5A5A5A"/>
                </a:solidFill>
                <a:latin typeface="Arial" pitchFamily="34" charset="0"/>
                <a:ea typeface="Arial" pitchFamily="34" charset="-122"/>
                <a:cs typeface="Arial" pitchFamily="34" charset="-120"/>
              </a:rPr>
              <a:t>Manually </a:t>
            </a:r>
            <a:r>
              <a:rPr lang="en-US" sz="1050" dirty="0">
                <a:solidFill>
                  <a:srgbClr val="5A5A5A"/>
                </a:solidFill>
                <a:latin typeface="Arial" pitchFamily="34" charset="0"/>
                <a:ea typeface="Arial" pitchFamily="34" charset="-122"/>
                <a:cs typeface="Arial" pitchFamily="34" charset="-120"/>
              </a:rPr>
              <a:t>in </a:t>
            </a:r>
            <a:r>
              <a:rPr lang="en-US" sz="1050" dirty="0" err="1">
                <a:solidFill>
                  <a:srgbClr val="5A5A5A"/>
                </a:solidFill>
                <a:latin typeface="Arial" pitchFamily="34" charset="0"/>
                <a:ea typeface="Arial" pitchFamily="34" charset="-122"/>
                <a:cs typeface="Arial" pitchFamily="34" charset="-120"/>
              </a:rPr>
              <a:t>your Kiabi </a:t>
            </a:r>
            <a:r>
              <a:rPr lang="en-US" sz="1050" dirty="0">
                <a:solidFill>
                  <a:srgbClr val="5A5A5A"/>
                </a:solidFill>
                <a:latin typeface="Arial" pitchFamily="34" charset="0"/>
                <a:ea typeface="Arial" pitchFamily="34" charset="-122"/>
                <a:cs typeface="Arial" pitchFamily="34" charset="-120"/>
              </a:rPr>
              <a:t>Mirakl back office, with your discounted prices and dates.</a:t>
            </a:r>
            <a:endParaRPr lang="en-US" sz="1050" dirty="0"/>
          </a:p>
        </p:txBody>
      </p:sp>
      <p:sp>
        <p:nvSpPr>
          <p:cNvPr id="28" name="Shape 24"/>
          <p:cNvSpPr/>
          <p:nvPr/>
        </p:nvSpPr>
        <p:spPr>
          <a:xfrm>
            <a:off x="777240" y="4901184"/>
            <a:ext cx="5074920" cy="749808"/>
          </a:xfrm>
          <a:prstGeom prst="roundRect">
            <a:avLst>
              <a:gd name="adj" fmla="val 7317"/>
            </a:avLst>
          </a:prstGeom>
          <a:solidFill>
            <a:srgbClr val="FBFBFD"/>
          </a:solidFill>
          <a:ln w="12700">
            <a:solidFill>
              <a:srgbClr val="E2E2EA"/>
            </a:solidFill>
            <a:prstDash val="solid"/>
          </a:ln>
          <a:effectLst>
            <a:outerShdw blurRad="63500" dist="25400" dir="8100000" algn="bl" rotWithShape="0">
              <a:srgbClr val="000000">
                <a:alpha val="10000"/>
              </a:srgbClr>
            </a:outerShdw>
          </a:effectLst>
        </p:spPr>
        <p:txBody>
          <a:bodyPr/>
          <a:lstStyle/>
          <a:p>
            <a:endParaRPr lang="fr-FR"/>
          </a:p>
        </p:txBody>
      </p:sp>
      <p:sp>
        <p:nvSpPr>
          <p:cNvPr id="29" name="Shape 25"/>
          <p:cNvSpPr/>
          <p:nvPr/>
        </p:nvSpPr>
        <p:spPr>
          <a:xfrm>
            <a:off x="960120" y="5093208"/>
            <a:ext cx="384048" cy="384048"/>
          </a:xfrm>
          <a:prstGeom prst="ellipse">
            <a:avLst/>
          </a:prstGeom>
          <a:solidFill>
            <a:srgbClr val="6B4FD8"/>
          </a:solidFill>
          <a:ln/>
        </p:spPr>
        <p:txBody>
          <a:bodyPr/>
          <a:lstStyle/>
          <a:p>
            <a:endParaRPr lang="fr-FR"/>
          </a:p>
        </p:txBody>
      </p:sp>
      <p:sp>
        <p:nvSpPr>
          <p:cNvPr id="30" name="Text 26"/>
          <p:cNvSpPr/>
          <p:nvPr/>
        </p:nvSpPr>
        <p:spPr>
          <a:xfrm>
            <a:off x="960120" y="5093208"/>
            <a:ext cx="384048" cy="384048"/>
          </a:xfrm>
          <a:prstGeom prst="rect">
            <a:avLst/>
          </a:prstGeom>
          <a:noFill/>
          <a:ln/>
        </p:spPr>
        <p:txBody>
          <a:bodyPr wrap="square" rtlCol="0" anchor="ctr"/>
          <a:lstStyle/>
          <a:p>
            <a:pPr marL="0" indent="0" algn="ctr">
              <a:buNone/>
            </a:pPr>
            <a:r>
              <a:rPr lang="en-US" sz="1600" b="1" dirty="0">
                <a:solidFill>
                  <a:srgbClr val="FFFFFF"/>
                </a:solidFill>
                <a:latin typeface="Arial" pitchFamily="34" charset="0"/>
                <a:ea typeface="Arial" pitchFamily="34" charset="-122"/>
                <a:cs typeface="Arial" pitchFamily="34" charset="-120"/>
              </a:rPr>
              <a:t>4</a:t>
            </a:r>
            <a:endParaRPr lang="en-US" sz="1600" dirty="0"/>
          </a:p>
        </p:txBody>
      </p:sp>
      <p:sp>
        <p:nvSpPr>
          <p:cNvPr id="31" name="Text 27"/>
          <p:cNvSpPr/>
          <p:nvPr/>
        </p:nvSpPr>
        <p:spPr>
          <a:xfrm>
            <a:off x="1481328" y="4974336"/>
            <a:ext cx="4251960" cy="310896"/>
          </a:xfrm>
          <a:prstGeom prst="rect">
            <a:avLst/>
          </a:prstGeom>
          <a:noFill/>
          <a:ln/>
        </p:spPr>
        <p:txBody>
          <a:bodyPr wrap="square" rtlCol="0" anchor="ctr"/>
          <a:lstStyle/>
          <a:p>
            <a:pPr marL="0" indent="0" algn="l">
              <a:buNone/>
            </a:pPr>
            <a:r>
              <a:rPr lang="en-US" sz="1250" b="1" dirty="0">
                <a:solidFill>
                  <a:srgbClr val="1A1A6E"/>
                </a:solidFill>
                <a:latin typeface="Arial" pitchFamily="34" charset="0"/>
                <a:ea typeface="Arial" pitchFamily="34" charset="-122"/>
                <a:cs typeface="Arial" pitchFamily="34" charset="-120"/>
              </a:rPr>
              <a:t>Reactivate after the sales</a:t>
            </a:r>
            <a:endParaRPr lang="en-US" sz="1250" dirty="0"/>
          </a:p>
        </p:txBody>
      </p:sp>
      <p:sp>
        <p:nvSpPr>
          <p:cNvPr id="32" name="Text 28"/>
          <p:cNvSpPr/>
          <p:nvPr/>
        </p:nvSpPr>
        <p:spPr>
          <a:xfrm>
            <a:off x="1481328" y="5266944"/>
            <a:ext cx="4251960" cy="347472"/>
          </a:xfrm>
          <a:prstGeom prst="rect">
            <a:avLst/>
          </a:prstGeom>
          <a:noFill/>
          <a:ln/>
        </p:spPr>
        <p:txBody>
          <a:bodyPr wrap="square" rtlCol="0" anchor="t"/>
          <a:lstStyle/>
          <a:p>
            <a:pPr marL="0" indent="0" algn="l">
              <a:buNone/>
            </a:pPr>
            <a:r>
              <a:rPr lang="en-US" sz="1050" dirty="0">
                <a:solidFill>
                  <a:srgbClr val="5A5A5A"/>
                </a:solidFill>
                <a:latin typeface="Arial" pitchFamily="34" charset="0"/>
                <a:ea typeface="Arial" pitchFamily="34" charset="-122"/>
                <a:cs typeface="Arial" pitchFamily="34" charset="-120"/>
              </a:rPr>
              <a:t>Re-enable price synchronisation </a:t>
            </a:r>
            <a:r>
              <a:rPr lang="en-US" sz="1050" dirty="0" err="1">
                <a:solidFill>
                  <a:srgbClr val="5A5A5A"/>
                </a:solidFill>
                <a:latin typeface="Arial" pitchFamily="34" charset="0"/>
                <a:ea typeface="Arial" pitchFamily="34" charset="-122"/>
                <a:cs typeface="Arial" pitchFamily="34" charset="-120"/>
              </a:rPr>
              <a:t>once </a:t>
            </a:r>
            <a:r>
              <a:rPr lang="en-US" sz="1050" dirty="0">
                <a:solidFill>
                  <a:srgbClr val="5A5A5A"/>
                </a:solidFill>
                <a:latin typeface="Arial" pitchFamily="34" charset="0"/>
                <a:ea typeface="Arial" pitchFamily="34" charset="-122"/>
                <a:cs typeface="Arial" pitchFamily="34" charset="-120"/>
              </a:rPr>
              <a:t>the </a:t>
            </a:r>
            <a:r>
              <a:rPr lang="en-US" sz="1050" dirty="0" err="1">
                <a:solidFill>
                  <a:srgbClr val="5A5A5A"/>
                </a:solidFill>
                <a:latin typeface="Arial" pitchFamily="34" charset="0"/>
                <a:ea typeface="Arial" pitchFamily="34" charset="-122"/>
                <a:cs typeface="Arial" pitchFamily="34" charset="-120"/>
              </a:rPr>
              <a:t>sales have ended</a:t>
            </a:r>
            <a:r>
              <a:rPr lang="en-US" sz="1050" dirty="0">
                <a:solidFill>
                  <a:srgbClr val="5A5A5A"/>
                </a:solidFill>
                <a:latin typeface="Arial" pitchFamily="34" charset="0"/>
                <a:ea typeface="Arial" pitchFamily="34" charset="-122"/>
                <a:cs typeface="Arial" pitchFamily="34" charset="-120"/>
              </a:rPr>
              <a:t>.</a:t>
            </a:r>
            <a:endParaRPr lang="en-US" sz="1050" dirty="0"/>
          </a:p>
        </p:txBody>
      </p:sp>
      <p:sp>
        <p:nvSpPr>
          <p:cNvPr id="33" name="Shape 29"/>
          <p:cNvSpPr/>
          <p:nvPr/>
        </p:nvSpPr>
        <p:spPr>
          <a:xfrm>
            <a:off x="6838723" y="2395728"/>
            <a:ext cx="3997905" cy="3246120"/>
          </a:xfrm>
          <a:prstGeom prst="rect">
            <a:avLst/>
          </a:prstGeom>
          <a:solidFill>
            <a:srgbClr val="FFFFFF"/>
          </a:solidFill>
          <a:ln w="12700">
            <a:solidFill>
              <a:srgbClr val="CCCCD8"/>
            </a:solidFill>
            <a:prstDash val="solid"/>
          </a:ln>
          <a:effectLst>
            <a:outerShdw blurRad="63500" dist="25400" dir="8100000" algn="bl" rotWithShape="0">
              <a:srgbClr val="000000">
                <a:alpha val="10000"/>
              </a:srgbClr>
            </a:outerShdw>
          </a:effectLst>
        </p:spPr>
        <p:txBody>
          <a:bodyPr/>
          <a:lstStyle/>
          <a:p>
            <a:endParaRPr lang="fr-FR"/>
          </a:p>
        </p:txBody>
      </p:sp>
      <p:pic>
        <p:nvPicPr>
          <p:cNvPr id="34" name="Image 2" descr="assets/mc_sync.png"/>
          <p:cNvPicPr>
            <a:picLocks noChangeAspect="1"/>
          </p:cNvPicPr>
          <p:nvPr/>
        </p:nvPicPr>
        <p:blipFill>
          <a:blip r:embed="rId5"/>
          <a:stretch>
            <a:fillRect/>
          </a:stretch>
        </p:blipFill>
        <p:spPr>
          <a:xfrm>
            <a:off x="6875299" y="2432304"/>
            <a:ext cx="3924753" cy="3172968"/>
          </a:xfrm>
          <a:prstGeom prst="rect">
            <a:avLst/>
          </a:prstGeom>
        </p:spPr>
      </p:pic>
      <p:sp>
        <p:nvSpPr>
          <p:cNvPr id="35" name="Text 30"/>
          <p:cNvSpPr/>
          <p:nvPr/>
        </p:nvSpPr>
        <p:spPr>
          <a:xfrm>
            <a:off x="6263640" y="5696712"/>
            <a:ext cx="5148072" cy="237744"/>
          </a:xfrm>
          <a:prstGeom prst="rect">
            <a:avLst/>
          </a:prstGeom>
          <a:noFill/>
          <a:ln/>
        </p:spPr>
        <p:txBody>
          <a:bodyPr wrap="square" rtlCol="0" anchor="ctr"/>
          <a:lstStyle/>
          <a:p>
            <a:pPr marL="0" indent="0" algn="ctr">
              <a:buNone/>
            </a:pPr>
            <a:r>
              <a:rPr lang="en-US" sz="950" i="1" dirty="0">
                <a:solidFill>
                  <a:srgbClr val="5A5A5A"/>
                </a:solidFill>
                <a:latin typeface="Arial" pitchFamily="34" charset="0"/>
                <a:ea typeface="Arial" pitchFamily="34" charset="-122"/>
                <a:cs typeface="Arial" pitchFamily="34" charset="-120"/>
              </a:rPr>
              <a:t>Synchronisation options — Mirakl Connect</a:t>
            </a:r>
            <a:endParaRPr lang="en-US" sz="9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E15B5B"/>
        </a:solidFill>
        <a:effectLst/>
      </p:bgPr>
    </p:bg>
    <p:spTree>
      <p:nvGrpSpPr>
        <p:cNvPr id="1" name=""/>
        <p:cNvGrpSpPr/>
        <p:nvPr/>
      </p:nvGrpSpPr>
      <p:grpSpPr>
        <a:xfrm>
          <a:off x="0" y="0"/>
          <a:ext cx="0" cy="0"/>
          <a:chOff x="0" y="0"/>
          <a:chExt cx="0" cy="0"/>
        </a:xfrm>
      </p:grpSpPr>
      <p:sp>
        <p:nvSpPr>
          <p:cNvPr id="2" name="Shape 0"/>
          <p:cNvSpPr/>
          <p:nvPr/>
        </p:nvSpPr>
        <p:spPr>
          <a:xfrm>
            <a:off x="292608" y="292608"/>
            <a:ext cx="11603736" cy="5943600"/>
          </a:xfrm>
          <a:prstGeom prst="rect">
            <a:avLst/>
          </a:prstGeom>
          <a:solidFill>
            <a:srgbClr val="FFFFFF"/>
          </a:solidFill>
          <a:ln/>
        </p:spPr>
        <p:txBody>
          <a:bodyPr/>
          <a:lstStyle/>
          <a:p>
            <a:endParaRPr lang="fr-FR"/>
          </a:p>
        </p:txBody>
      </p:sp>
      <p:sp>
        <p:nvSpPr>
          <p:cNvPr id="3" name="Text 1"/>
          <p:cNvSpPr/>
          <p:nvPr/>
        </p:nvSpPr>
        <p:spPr>
          <a:xfrm>
            <a:off x="274320" y="27432"/>
            <a:ext cx="4572000" cy="256032"/>
          </a:xfrm>
          <a:prstGeom prst="rect">
            <a:avLst/>
          </a:prstGeom>
          <a:noFill/>
          <a:ln/>
        </p:spPr>
        <p:txBody>
          <a:bodyPr wrap="square" rtlCol="0" anchor="ctr"/>
          <a:lstStyle/>
          <a:p>
            <a:pPr marL="0" indent="0" algn="l">
              <a:buNone/>
            </a:pPr>
            <a:r>
              <a:rPr lang="en-US" sz="1100" b="1" dirty="0">
                <a:solidFill>
                  <a:srgbClr val="FFFFFF"/>
                </a:solidFill>
                <a:latin typeface="Arial" pitchFamily="34" charset="0"/>
                <a:ea typeface="Arial" pitchFamily="34" charset="-122"/>
                <a:cs typeface="Arial" pitchFamily="34" charset="-120"/>
              </a:rPr>
              <a:t>&lt;&lt;&lt;  Back to the contents</a:t>
            </a:r>
            <a:endParaRPr lang="en-US" sz="1100" dirty="0"/>
          </a:p>
        </p:txBody>
      </p:sp>
      <p:sp>
        <p:nvSpPr>
          <p:cNvPr id="4" name="Text 2"/>
          <p:cNvSpPr/>
          <p:nvPr/>
        </p:nvSpPr>
        <p:spPr>
          <a:xfrm>
            <a:off x="411480" y="6355080"/>
            <a:ext cx="6400800" cy="365760"/>
          </a:xfrm>
          <a:prstGeom prst="rect">
            <a:avLst/>
          </a:prstGeom>
          <a:noFill/>
          <a:ln/>
        </p:spPr>
        <p:txBody>
          <a:bodyPr wrap="square" rtlCol="0" anchor="ctr"/>
          <a:lstStyle/>
          <a:p>
            <a:pPr marL="0" indent="0" algn="l">
              <a:buNone/>
            </a:pPr>
            <a:r>
              <a:rPr lang="en-US" sz="1400" b="1" i="1" dirty="0">
                <a:solidFill>
                  <a:srgbClr val="FFFFFF"/>
                </a:solidFill>
                <a:latin typeface="Georgia" pitchFamily="34" charset="0"/>
                <a:ea typeface="Georgia" pitchFamily="34" charset="-122"/>
                <a:cs typeface="Georgia" pitchFamily="34" charset="-120"/>
              </a:rPr>
              <a:t>More and more for families</a:t>
            </a:r>
            <a:endParaRPr lang="en-US" sz="1400" dirty="0"/>
          </a:p>
        </p:txBody>
      </p:sp>
      <p:sp>
        <p:nvSpPr>
          <p:cNvPr id="5" name="Shape 3"/>
          <p:cNvSpPr/>
          <p:nvPr/>
        </p:nvSpPr>
        <p:spPr>
          <a:xfrm>
            <a:off x="10250424" y="6327648"/>
            <a:ext cx="1572768" cy="384048"/>
          </a:xfrm>
          <a:prstGeom prst="roundRect">
            <a:avLst>
              <a:gd name="adj" fmla="val 11905"/>
            </a:avLst>
          </a:prstGeom>
          <a:solidFill>
            <a:srgbClr val="FFFFFF"/>
          </a:solidFill>
          <a:ln/>
        </p:spPr>
        <p:txBody>
          <a:bodyPr/>
          <a:lstStyle/>
          <a:p>
            <a:endParaRPr lang="fr-FR"/>
          </a:p>
        </p:txBody>
      </p:sp>
      <p:pic>
        <p:nvPicPr>
          <p:cNvPr id="6" name="Image 0" descr="assets/kiabi_logo_real.png"/>
          <p:cNvPicPr>
            <a:picLocks noChangeAspect="1"/>
          </p:cNvPicPr>
          <p:nvPr/>
        </p:nvPicPr>
        <p:blipFill>
          <a:blip r:embed="rId3"/>
          <a:stretch>
            <a:fillRect/>
          </a:stretch>
        </p:blipFill>
        <p:spPr>
          <a:xfrm>
            <a:off x="10387584" y="6400800"/>
            <a:ext cx="1298448" cy="288950"/>
          </a:xfrm>
          <a:prstGeom prst="rect">
            <a:avLst/>
          </a:prstGeom>
        </p:spPr>
      </p:pic>
      <p:sp>
        <p:nvSpPr>
          <p:cNvPr id="7" name="Shape 4"/>
          <p:cNvSpPr/>
          <p:nvPr/>
        </p:nvSpPr>
        <p:spPr>
          <a:xfrm>
            <a:off x="640080" y="566928"/>
            <a:ext cx="841248" cy="841248"/>
          </a:xfrm>
          <a:prstGeom prst="ellipse">
            <a:avLst/>
          </a:prstGeom>
          <a:solidFill>
            <a:srgbClr val="1A1A6E"/>
          </a:solidFill>
          <a:ln/>
          <a:effectLst>
            <a:outerShdw blurRad="63500" dist="25400" dir="8100000" algn="bl" rotWithShape="0">
              <a:srgbClr val="000000">
                <a:alpha val="10000"/>
              </a:srgbClr>
            </a:outerShdw>
          </a:effectLst>
        </p:spPr>
        <p:txBody>
          <a:bodyPr/>
          <a:lstStyle/>
          <a:p>
            <a:endParaRPr lang="fr-FR"/>
          </a:p>
        </p:txBody>
      </p:sp>
      <p:pic>
        <p:nvPicPr>
          <p:cNvPr id="8" name="Image 1" descr="assets/icons/list_white.png"/>
          <p:cNvPicPr>
            <a:picLocks noChangeAspect="1"/>
          </p:cNvPicPr>
          <p:nvPr/>
        </p:nvPicPr>
        <p:blipFill>
          <a:blip r:embed="rId4"/>
          <a:stretch>
            <a:fillRect/>
          </a:stretch>
        </p:blipFill>
        <p:spPr>
          <a:xfrm>
            <a:off x="832104" y="758952"/>
            <a:ext cx="457200" cy="457200"/>
          </a:xfrm>
          <a:prstGeom prst="rect">
            <a:avLst/>
          </a:prstGeom>
        </p:spPr>
      </p:pic>
      <p:sp>
        <p:nvSpPr>
          <p:cNvPr id="9" name="Text 5"/>
          <p:cNvSpPr/>
          <p:nvPr/>
        </p:nvSpPr>
        <p:spPr>
          <a:xfrm>
            <a:off x="1691640" y="548640"/>
            <a:ext cx="9765792" cy="292608"/>
          </a:xfrm>
          <a:prstGeom prst="rect">
            <a:avLst/>
          </a:prstGeom>
          <a:noFill/>
          <a:ln/>
        </p:spPr>
        <p:txBody>
          <a:bodyPr wrap="square" lIns="0" tIns="0" rIns="0" bIns="0" rtlCol="0" anchor="ctr"/>
          <a:lstStyle/>
          <a:p>
            <a:pPr marL="0" indent="0" algn="l">
              <a:buNone/>
            </a:pPr>
            <a:r>
              <a:rPr lang="en-US" sz="1200" b="1" kern="0" spc="200" dirty="0">
                <a:solidFill>
                  <a:srgbClr val="E15B5B"/>
                </a:solidFill>
                <a:latin typeface="Arial" pitchFamily="34" charset="0"/>
                <a:ea typeface="Arial" pitchFamily="34" charset="-122"/>
                <a:cs typeface="Arial" pitchFamily="34" charset="-120"/>
              </a:rPr>
              <a:t>HOW TO USE THIS FAQ</a:t>
            </a:r>
            <a:endParaRPr lang="en-US" sz="1200" dirty="0"/>
          </a:p>
        </p:txBody>
      </p:sp>
      <p:sp>
        <p:nvSpPr>
          <p:cNvPr id="10" name="Text 6"/>
          <p:cNvSpPr/>
          <p:nvPr/>
        </p:nvSpPr>
        <p:spPr>
          <a:xfrm>
            <a:off x="1691640" y="822960"/>
            <a:ext cx="9765792" cy="658368"/>
          </a:xfrm>
          <a:prstGeom prst="rect">
            <a:avLst/>
          </a:prstGeom>
          <a:noFill/>
          <a:ln/>
        </p:spPr>
        <p:txBody>
          <a:bodyPr wrap="square" lIns="0" tIns="0" rIns="0" bIns="0" rtlCol="0" anchor="ctr"/>
          <a:lstStyle/>
          <a:p>
            <a:pPr marL="0" indent="0" algn="l">
              <a:buNone/>
            </a:pPr>
            <a:r>
              <a:rPr lang="en-US" sz="2700" b="1" dirty="0">
                <a:solidFill>
                  <a:srgbClr val="222222"/>
                </a:solidFill>
                <a:latin typeface="Arial" pitchFamily="34" charset="0"/>
                <a:ea typeface="Arial" pitchFamily="34" charset="-122"/>
                <a:cs typeface="Arial" pitchFamily="34" charset="-120"/>
              </a:rPr>
              <a:t>Contents</a:t>
            </a:r>
            <a:endParaRPr lang="en-US" sz="2700" dirty="0"/>
          </a:p>
        </p:txBody>
      </p:sp>
      <p:sp>
        <p:nvSpPr>
          <p:cNvPr id="11" name="Shape 7"/>
          <p:cNvSpPr/>
          <p:nvPr/>
        </p:nvSpPr>
        <p:spPr>
          <a:xfrm>
            <a:off x="777240" y="1481328"/>
            <a:ext cx="10634472" cy="20117"/>
          </a:xfrm>
          <a:prstGeom prst="rect">
            <a:avLst/>
          </a:prstGeom>
          <a:solidFill>
            <a:srgbClr val="E15B5B"/>
          </a:solidFill>
          <a:ln/>
        </p:spPr>
        <p:txBody>
          <a:bodyPr/>
          <a:lstStyle/>
          <a:p>
            <a:endParaRPr lang="fr-FR"/>
          </a:p>
        </p:txBody>
      </p:sp>
      <p:sp>
        <p:nvSpPr>
          <p:cNvPr id="12" name="Shape 8"/>
          <p:cNvSpPr/>
          <p:nvPr/>
        </p:nvSpPr>
        <p:spPr>
          <a:xfrm>
            <a:off x="777240" y="1874520"/>
            <a:ext cx="5074920" cy="1783080"/>
          </a:xfrm>
          <a:prstGeom prst="roundRect">
            <a:avLst>
              <a:gd name="adj" fmla="val 3590"/>
            </a:avLst>
          </a:prstGeom>
          <a:solidFill>
            <a:srgbClr val="FBFBFD"/>
          </a:solidFill>
          <a:ln w="19050">
            <a:solidFill>
              <a:srgbClr val="E15B5B"/>
            </a:solidFill>
            <a:prstDash val="solid"/>
          </a:ln>
          <a:effectLst>
            <a:outerShdw blurRad="63500" dist="25400" dir="8100000" algn="bl" rotWithShape="0">
              <a:srgbClr val="000000">
                <a:alpha val="10000"/>
              </a:srgbClr>
            </a:outerShdw>
          </a:effectLst>
        </p:spPr>
        <p:txBody>
          <a:bodyPr/>
          <a:lstStyle/>
          <a:p>
            <a:endParaRPr lang="fr-FR"/>
          </a:p>
        </p:txBody>
      </p:sp>
      <p:sp>
        <p:nvSpPr>
          <p:cNvPr id="13" name="Shape 9"/>
          <p:cNvSpPr/>
          <p:nvPr/>
        </p:nvSpPr>
        <p:spPr>
          <a:xfrm>
            <a:off x="777240" y="1874520"/>
            <a:ext cx="128016" cy="1783080"/>
          </a:xfrm>
          <a:prstGeom prst="rect">
            <a:avLst/>
          </a:prstGeom>
          <a:solidFill>
            <a:srgbClr val="E15B5B"/>
          </a:solidFill>
          <a:ln/>
        </p:spPr>
        <p:txBody>
          <a:bodyPr/>
          <a:lstStyle/>
          <a:p>
            <a:endParaRPr lang="fr-FR"/>
          </a:p>
        </p:txBody>
      </p:sp>
      <p:sp>
        <p:nvSpPr>
          <p:cNvPr id="14" name="Shape 10"/>
          <p:cNvSpPr/>
          <p:nvPr/>
        </p:nvSpPr>
        <p:spPr>
          <a:xfrm>
            <a:off x="1161288" y="2331720"/>
            <a:ext cx="868680" cy="868680"/>
          </a:xfrm>
          <a:prstGeom prst="ellipse">
            <a:avLst/>
          </a:prstGeom>
          <a:solidFill>
            <a:srgbClr val="E15B5B"/>
          </a:solidFill>
          <a:ln/>
          <a:effectLst>
            <a:outerShdw blurRad="63500" dist="25400" dir="8100000" algn="bl" rotWithShape="0">
              <a:srgbClr val="000000">
                <a:alpha val="10000"/>
              </a:srgbClr>
            </a:outerShdw>
          </a:effectLst>
        </p:spPr>
        <p:txBody>
          <a:bodyPr/>
          <a:lstStyle/>
          <a:p>
            <a:endParaRPr lang="fr-FR"/>
          </a:p>
        </p:txBody>
      </p:sp>
      <p:sp>
        <p:nvSpPr>
          <p:cNvPr id="15" name="Text 11"/>
          <p:cNvSpPr/>
          <p:nvPr/>
        </p:nvSpPr>
        <p:spPr>
          <a:xfrm>
            <a:off x="1161288" y="2331720"/>
            <a:ext cx="868680" cy="868680"/>
          </a:xfrm>
          <a:prstGeom prst="rect">
            <a:avLst/>
          </a:prstGeom>
          <a:noFill/>
          <a:ln/>
        </p:spPr>
        <p:txBody>
          <a:bodyPr wrap="square" rtlCol="0" anchor="ctr"/>
          <a:lstStyle/>
          <a:p>
            <a:pPr marL="0" indent="0" algn="ctr">
              <a:buNone/>
            </a:pPr>
            <a:r>
              <a:rPr lang="en-US" sz="3800" b="1" dirty="0">
                <a:solidFill>
                  <a:srgbClr val="FFFFFF"/>
                </a:solidFill>
                <a:latin typeface="Arial" pitchFamily="34" charset="0"/>
                <a:ea typeface="Arial" pitchFamily="34" charset="-122"/>
                <a:cs typeface="Arial" pitchFamily="34" charset="-120"/>
              </a:rPr>
              <a:t>1</a:t>
            </a:r>
            <a:endParaRPr lang="en-US" sz="3800" dirty="0"/>
          </a:p>
        </p:txBody>
      </p:sp>
      <p:sp>
        <p:nvSpPr>
          <p:cNvPr id="16" name="Text 12"/>
          <p:cNvSpPr/>
          <p:nvPr/>
        </p:nvSpPr>
        <p:spPr>
          <a:xfrm>
            <a:off x="2240280" y="2167128"/>
            <a:ext cx="3383280" cy="548640"/>
          </a:xfrm>
          <a:prstGeom prst="rect">
            <a:avLst/>
          </a:prstGeom>
          <a:noFill/>
          <a:ln/>
        </p:spPr>
        <p:txBody>
          <a:bodyPr wrap="square" rtlCol="0" anchor="ctr"/>
          <a:lstStyle/>
          <a:p>
            <a:pPr marL="0" indent="0" algn="l">
              <a:buNone/>
            </a:pPr>
            <a:r>
              <a:rPr lang="en-US" sz="1700" b="1" dirty="0">
                <a:solidFill>
                  <a:srgbClr val="1A1A6E"/>
                </a:solidFill>
                <a:latin typeface="Arial" pitchFamily="34" charset="0"/>
                <a:ea typeface="Arial" pitchFamily="34" charset="-122"/>
                <a:cs typeface="Arial" pitchFamily="34" charset="-120"/>
              </a:rPr>
              <a:t>Key information</a:t>
            </a:r>
            <a:endParaRPr lang="en-US" sz="1700" dirty="0"/>
          </a:p>
        </p:txBody>
      </p:sp>
      <p:sp>
        <p:nvSpPr>
          <p:cNvPr id="17" name="Text 13"/>
          <p:cNvSpPr/>
          <p:nvPr/>
        </p:nvSpPr>
        <p:spPr>
          <a:xfrm>
            <a:off x="2240280" y="2715768"/>
            <a:ext cx="3383280" cy="777240"/>
          </a:xfrm>
          <a:prstGeom prst="rect">
            <a:avLst/>
          </a:prstGeom>
          <a:noFill/>
          <a:ln/>
        </p:spPr>
        <p:txBody>
          <a:bodyPr wrap="square" rtlCol="0" anchor="t"/>
          <a:lstStyle/>
          <a:p>
            <a:pPr marL="0" indent="0" algn="l">
              <a:buNone/>
            </a:pPr>
            <a:r>
              <a:rPr lang="en-US" sz="1150" dirty="0">
                <a:solidFill>
                  <a:srgbClr val="5A5A5A"/>
                </a:solidFill>
                <a:latin typeface="Arial" pitchFamily="34" charset="0"/>
                <a:ea typeface="Arial" pitchFamily="34" charset="-122"/>
                <a:cs typeface="Arial" pitchFamily="34" charset="-120"/>
              </a:rPr>
              <a:t>Calendar by country, how to take part, and guidance on which section applies to you.</a:t>
            </a:r>
            <a:endParaRPr lang="en-US" sz="1150" dirty="0"/>
          </a:p>
        </p:txBody>
      </p:sp>
      <p:sp>
        <p:nvSpPr>
          <p:cNvPr id="18" name="Shape 14"/>
          <p:cNvSpPr/>
          <p:nvPr/>
        </p:nvSpPr>
        <p:spPr>
          <a:xfrm>
            <a:off x="6236208" y="1874520"/>
            <a:ext cx="5074920" cy="1783080"/>
          </a:xfrm>
          <a:prstGeom prst="roundRect">
            <a:avLst>
              <a:gd name="adj" fmla="val 3590"/>
            </a:avLst>
          </a:prstGeom>
          <a:solidFill>
            <a:srgbClr val="FBFBFD"/>
          </a:solidFill>
          <a:ln w="19050">
            <a:solidFill>
              <a:srgbClr val="2E7DD1"/>
            </a:solidFill>
            <a:prstDash val="solid"/>
          </a:ln>
          <a:effectLst>
            <a:outerShdw blurRad="63500" dist="25400" dir="8100000" algn="bl" rotWithShape="0">
              <a:srgbClr val="000000">
                <a:alpha val="10000"/>
              </a:srgbClr>
            </a:outerShdw>
          </a:effectLst>
        </p:spPr>
        <p:txBody>
          <a:bodyPr/>
          <a:lstStyle/>
          <a:p>
            <a:endParaRPr lang="fr-FR"/>
          </a:p>
        </p:txBody>
      </p:sp>
      <p:sp>
        <p:nvSpPr>
          <p:cNvPr id="19" name="Shape 15"/>
          <p:cNvSpPr/>
          <p:nvPr/>
        </p:nvSpPr>
        <p:spPr>
          <a:xfrm>
            <a:off x="6236208" y="1874520"/>
            <a:ext cx="128016" cy="1783080"/>
          </a:xfrm>
          <a:prstGeom prst="rect">
            <a:avLst/>
          </a:prstGeom>
          <a:solidFill>
            <a:srgbClr val="2E7DD1"/>
          </a:solidFill>
          <a:ln/>
        </p:spPr>
        <p:txBody>
          <a:bodyPr/>
          <a:lstStyle/>
          <a:p>
            <a:endParaRPr lang="fr-FR"/>
          </a:p>
        </p:txBody>
      </p:sp>
      <p:sp>
        <p:nvSpPr>
          <p:cNvPr id="20" name="Shape 16"/>
          <p:cNvSpPr/>
          <p:nvPr/>
        </p:nvSpPr>
        <p:spPr>
          <a:xfrm>
            <a:off x="6620256" y="2331720"/>
            <a:ext cx="868680" cy="868680"/>
          </a:xfrm>
          <a:prstGeom prst="ellipse">
            <a:avLst/>
          </a:prstGeom>
          <a:solidFill>
            <a:srgbClr val="2E7DD1"/>
          </a:solidFill>
          <a:ln/>
          <a:effectLst>
            <a:outerShdw blurRad="63500" dist="25400" dir="8100000" algn="bl" rotWithShape="0">
              <a:srgbClr val="000000">
                <a:alpha val="10000"/>
              </a:srgbClr>
            </a:outerShdw>
          </a:effectLst>
        </p:spPr>
        <p:txBody>
          <a:bodyPr/>
          <a:lstStyle/>
          <a:p>
            <a:endParaRPr lang="fr-FR"/>
          </a:p>
        </p:txBody>
      </p:sp>
      <p:sp>
        <p:nvSpPr>
          <p:cNvPr id="21" name="Text 17"/>
          <p:cNvSpPr/>
          <p:nvPr/>
        </p:nvSpPr>
        <p:spPr>
          <a:xfrm>
            <a:off x="6620256" y="2331720"/>
            <a:ext cx="868680" cy="868680"/>
          </a:xfrm>
          <a:prstGeom prst="rect">
            <a:avLst/>
          </a:prstGeom>
          <a:noFill/>
          <a:ln/>
        </p:spPr>
        <p:txBody>
          <a:bodyPr wrap="square" rtlCol="0" anchor="ctr"/>
          <a:lstStyle/>
          <a:p>
            <a:pPr marL="0" indent="0" algn="ctr">
              <a:buNone/>
            </a:pPr>
            <a:r>
              <a:rPr lang="en-US" sz="3800" b="1" dirty="0">
                <a:solidFill>
                  <a:srgbClr val="FFFFFF"/>
                </a:solidFill>
                <a:latin typeface="Arial" pitchFamily="34" charset="0"/>
                <a:ea typeface="Arial" pitchFamily="34" charset="-122"/>
                <a:cs typeface="Arial" pitchFamily="34" charset="-120"/>
              </a:rPr>
              <a:t>2</a:t>
            </a:r>
            <a:endParaRPr lang="en-US" sz="3800" dirty="0"/>
          </a:p>
        </p:txBody>
      </p:sp>
      <p:sp>
        <p:nvSpPr>
          <p:cNvPr id="22" name="Text 18"/>
          <p:cNvSpPr/>
          <p:nvPr/>
        </p:nvSpPr>
        <p:spPr>
          <a:xfrm>
            <a:off x="7699248" y="2167128"/>
            <a:ext cx="3383280" cy="548640"/>
          </a:xfrm>
          <a:prstGeom prst="rect">
            <a:avLst/>
          </a:prstGeom>
          <a:noFill/>
          <a:ln/>
        </p:spPr>
        <p:txBody>
          <a:bodyPr wrap="square" rtlCol="0" anchor="ctr"/>
          <a:lstStyle/>
          <a:p>
            <a:pPr marL="0" indent="0" algn="l">
              <a:buNone/>
            </a:pPr>
            <a:r>
              <a:rPr lang="en-US" sz="1700" b="1" dirty="0">
                <a:solidFill>
                  <a:srgbClr val="1A1A6E"/>
                </a:solidFill>
                <a:latin typeface="Arial" pitchFamily="34" charset="0"/>
                <a:ea typeface="Arial" pitchFamily="34" charset="-122"/>
                <a:cs typeface="Arial" pitchFamily="34" charset="-120"/>
              </a:rPr>
              <a:t>I’m selling in just one country</a:t>
            </a:r>
            <a:endParaRPr lang="en-US" sz="1700" dirty="0"/>
          </a:p>
        </p:txBody>
      </p:sp>
      <p:sp>
        <p:nvSpPr>
          <p:cNvPr id="23" name="Text 19"/>
          <p:cNvSpPr/>
          <p:nvPr/>
        </p:nvSpPr>
        <p:spPr>
          <a:xfrm>
            <a:off x="7699248" y="2715768"/>
            <a:ext cx="3383280" cy="777240"/>
          </a:xfrm>
          <a:prstGeom prst="rect">
            <a:avLst/>
          </a:prstGeom>
          <a:noFill/>
          <a:ln/>
        </p:spPr>
        <p:txBody>
          <a:bodyPr wrap="square" rtlCol="0" anchor="t"/>
          <a:lstStyle/>
          <a:p>
            <a:pPr marL="0" indent="0" algn="l">
              <a:buNone/>
            </a:pPr>
            <a:r>
              <a:rPr lang="en-US" sz="1150" dirty="0">
                <a:solidFill>
                  <a:srgbClr val="5A5A5A"/>
                </a:solidFill>
                <a:latin typeface="Arial" pitchFamily="34" charset="0"/>
                <a:ea typeface="Arial" pitchFamily="34" charset="-122"/>
                <a:cs typeface="Arial" pitchFamily="34" charset="-120"/>
              </a:rPr>
              <a:t>Only one channel activated (France). The 4 fields to fill in, as for the winter sales.</a:t>
            </a:r>
            <a:endParaRPr lang="en-US" sz="1150" dirty="0"/>
          </a:p>
        </p:txBody>
      </p:sp>
      <p:sp>
        <p:nvSpPr>
          <p:cNvPr id="24" name="Shape 20"/>
          <p:cNvSpPr/>
          <p:nvPr/>
        </p:nvSpPr>
        <p:spPr>
          <a:xfrm>
            <a:off x="777240" y="4005072"/>
            <a:ext cx="5074920" cy="1783080"/>
          </a:xfrm>
          <a:prstGeom prst="roundRect">
            <a:avLst>
              <a:gd name="adj" fmla="val 3590"/>
            </a:avLst>
          </a:prstGeom>
          <a:solidFill>
            <a:srgbClr val="FBFBFD"/>
          </a:solidFill>
          <a:ln w="19050">
            <a:solidFill>
              <a:srgbClr val="6B4FD8"/>
            </a:solidFill>
            <a:prstDash val="solid"/>
          </a:ln>
          <a:effectLst>
            <a:outerShdw blurRad="63500" dist="25400" dir="8100000" algn="bl" rotWithShape="0">
              <a:srgbClr val="000000">
                <a:alpha val="10000"/>
              </a:srgbClr>
            </a:outerShdw>
          </a:effectLst>
        </p:spPr>
        <p:txBody>
          <a:bodyPr/>
          <a:lstStyle/>
          <a:p>
            <a:endParaRPr lang="fr-FR"/>
          </a:p>
        </p:txBody>
      </p:sp>
      <p:sp>
        <p:nvSpPr>
          <p:cNvPr id="25" name="Shape 21"/>
          <p:cNvSpPr/>
          <p:nvPr/>
        </p:nvSpPr>
        <p:spPr>
          <a:xfrm>
            <a:off x="777240" y="4005072"/>
            <a:ext cx="128016" cy="1783080"/>
          </a:xfrm>
          <a:prstGeom prst="rect">
            <a:avLst/>
          </a:prstGeom>
          <a:solidFill>
            <a:srgbClr val="6B4FD8"/>
          </a:solidFill>
          <a:ln/>
        </p:spPr>
        <p:txBody>
          <a:bodyPr/>
          <a:lstStyle/>
          <a:p>
            <a:endParaRPr lang="fr-FR"/>
          </a:p>
        </p:txBody>
      </p:sp>
      <p:sp>
        <p:nvSpPr>
          <p:cNvPr id="26" name="Shape 22"/>
          <p:cNvSpPr/>
          <p:nvPr/>
        </p:nvSpPr>
        <p:spPr>
          <a:xfrm>
            <a:off x="1161288" y="4462272"/>
            <a:ext cx="868680" cy="868680"/>
          </a:xfrm>
          <a:prstGeom prst="ellipse">
            <a:avLst/>
          </a:prstGeom>
          <a:solidFill>
            <a:srgbClr val="6B4FD8"/>
          </a:solidFill>
          <a:ln/>
          <a:effectLst>
            <a:outerShdw blurRad="63500" dist="25400" dir="8100000" algn="bl" rotWithShape="0">
              <a:srgbClr val="000000">
                <a:alpha val="10000"/>
              </a:srgbClr>
            </a:outerShdw>
          </a:effectLst>
        </p:spPr>
        <p:txBody>
          <a:bodyPr/>
          <a:lstStyle/>
          <a:p>
            <a:endParaRPr lang="fr-FR"/>
          </a:p>
        </p:txBody>
      </p:sp>
      <p:sp>
        <p:nvSpPr>
          <p:cNvPr id="27" name="Text 23"/>
          <p:cNvSpPr/>
          <p:nvPr/>
        </p:nvSpPr>
        <p:spPr>
          <a:xfrm>
            <a:off x="1161288" y="4462272"/>
            <a:ext cx="868680" cy="868680"/>
          </a:xfrm>
          <a:prstGeom prst="rect">
            <a:avLst/>
          </a:prstGeom>
          <a:noFill/>
          <a:ln/>
        </p:spPr>
        <p:txBody>
          <a:bodyPr wrap="square" rtlCol="0" anchor="ctr"/>
          <a:lstStyle/>
          <a:p>
            <a:pPr marL="0" indent="0" algn="ctr">
              <a:buNone/>
            </a:pPr>
            <a:r>
              <a:rPr lang="en-US" sz="3800" b="1" dirty="0">
                <a:solidFill>
                  <a:srgbClr val="FFFFFF"/>
                </a:solidFill>
                <a:latin typeface="Arial" pitchFamily="34" charset="0"/>
                <a:ea typeface="Arial" pitchFamily="34" charset="-122"/>
                <a:cs typeface="Arial" pitchFamily="34" charset="-120"/>
              </a:rPr>
              <a:t>3</a:t>
            </a:r>
            <a:endParaRPr lang="en-US" sz="3800" dirty="0"/>
          </a:p>
        </p:txBody>
      </p:sp>
      <p:sp>
        <p:nvSpPr>
          <p:cNvPr id="28" name="Text 24"/>
          <p:cNvSpPr/>
          <p:nvPr/>
        </p:nvSpPr>
        <p:spPr>
          <a:xfrm>
            <a:off x="2240280" y="4297680"/>
            <a:ext cx="3383280" cy="548640"/>
          </a:xfrm>
          <a:prstGeom prst="rect">
            <a:avLst/>
          </a:prstGeom>
          <a:noFill/>
          <a:ln/>
        </p:spPr>
        <p:txBody>
          <a:bodyPr wrap="square" rtlCol="0" anchor="ctr"/>
          <a:lstStyle/>
          <a:p>
            <a:pPr marL="0" indent="0" algn="l">
              <a:buNone/>
            </a:pPr>
            <a:r>
              <a:rPr lang="en-US" sz="1700" b="1" dirty="0">
                <a:solidFill>
                  <a:srgbClr val="1A1A6E"/>
                </a:solidFill>
                <a:latin typeface="Arial" pitchFamily="34" charset="0"/>
                <a:ea typeface="Arial" pitchFamily="34" charset="-122"/>
                <a:cs typeface="Arial" pitchFamily="34" charset="-120"/>
              </a:rPr>
              <a:t>I sell in several countries</a:t>
            </a:r>
            <a:endParaRPr lang="en-US" sz="1700" dirty="0"/>
          </a:p>
        </p:txBody>
      </p:sp>
      <p:sp>
        <p:nvSpPr>
          <p:cNvPr id="29" name="Text 25"/>
          <p:cNvSpPr/>
          <p:nvPr/>
        </p:nvSpPr>
        <p:spPr>
          <a:xfrm>
            <a:off x="2240280" y="4846320"/>
            <a:ext cx="3383280" cy="777240"/>
          </a:xfrm>
          <a:prstGeom prst="rect">
            <a:avLst/>
          </a:prstGeom>
          <a:noFill/>
          <a:ln/>
        </p:spPr>
        <p:txBody>
          <a:bodyPr wrap="square" rtlCol="0" anchor="t"/>
          <a:lstStyle/>
          <a:p>
            <a:pPr marL="0" indent="0" algn="l">
              <a:buNone/>
            </a:pPr>
            <a:r>
              <a:rPr lang="en-US" sz="1150" dirty="0">
                <a:solidFill>
                  <a:srgbClr val="5A5A5A"/>
                </a:solidFill>
                <a:latin typeface="Arial" pitchFamily="34" charset="0"/>
                <a:ea typeface="Arial" pitchFamily="34" charset="-122"/>
                <a:cs typeface="Arial" pitchFamily="34" charset="-120"/>
              </a:rPr>
              <a:t>At least 2 channels activated. The fields specific to each channel and a concrete example.</a:t>
            </a:r>
            <a:endParaRPr lang="en-US" sz="1150" dirty="0"/>
          </a:p>
        </p:txBody>
      </p:sp>
      <p:sp>
        <p:nvSpPr>
          <p:cNvPr id="30" name="Shape 26"/>
          <p:cNvSpPr/>
          <p:nvPr/>
        </p:nvSpPr>
        <p:spPr>
          <a:xfrm>
            <a:off x="6236208" y="4005072"/>
            <a:ext cx="5074920" cy="1783080"/>
          </a:xfrm>
          <a:prstGeom prst="roundRect">
            <a:avLst>
              <a:gd name="adj" fmla="val 3590"/>
            </a:avLst>
          </a:prstGeom>
          <a:solidFill>
            <a:srgbClr val="FBFBFD"/>
          </a:solidFill>
          <a:ln w="19050">
            <a:solidFill>
              <a:srgbClr val="1A1A6E"/>
            </a:solidFill>
            <a:prstDash val="solid"/>
          </a:ln>
          <a:effectLst>
            <a:outerShdw blurRad="63500" dist="25400" dir="8100000" algn="bl" rotWithShape="0">
              <a:srgbClr val="000000">
                <a:alpha val="10000"/>
              </a:srgbClr>
            </a:outerShdw>
          </a:effectLst>
        </p:spPr>
        <p:txBody>
          <a:bodyPr/>
          <a:lstStyle/>
          <a:p>
            <a:endParaRPr lang="fr-FR"/>
          </a:p>
        </p:txBody>
      </p:sp>
      <p:sp>
        <p:nvSpPr>
          <p:cNvPr id="31" name="Shape 27"/>
          <p:cNvSpPr/>
          <p:nvPr/>
        </p:nvSpPr>
        <p:spPr>
          <a:xfrm>
            <a:off x="6236208" y="4005072"/>
            <a:ext cx="128016" cy="1783080"/>
          </a:xfrm>
          <a:prstGeom prst="rect">
            <a:avLst/>
          </a:prstGeom>
          <a:solidFill>
            <a:srgbClr val="1A1A6E"/>
          </a:solidFill>
          <a:ln/>
        </p:spPr>
        <p:txBody>
          <a:bodyPr/>
          <a:lstStyle/>
          <a:p>
            <a:endParaRPr lang="fr-FR"/>
          </a:p>
        </p:txBody>
      </p:sp>
      <p:sp>
        <p:nvSpPr>
          <p:cNvPr id="32" name="Shape 28"/>
          <p:cNvSpPr/>
          <p:nvPr/>
        </p:nvSpPr>
        <p:spPr>
          <a:xfrm>
            <a:off x="6620256" y="4462272"/>
            <a:ext cx="868680" cy="868680"/>
          </a:xfrm>
          <a:prstGeom prst="ellipse">
            <a:avLst/>
          </a:prstGeom>
          <a:solidFill>
            <a:srgbClr val="1A1A6E"/>
          </a:solidFill>
          <a:ln/>
          <a:effectLst>
            <a:outerShdw blurRad="63500" dist="25400" dir="8100000" algn="bl" rotWithShape="0">
              <a:srgbClr val="000000">
                <a:alpha val="10000"/>
              </a:srgbClr>
            </a:outerShdw>
          </a:effectLst>
        </p:spPr>
        <p:txBody>
          <a:bodyPr/>
          <a:lstStyle/>
          <a:p>
            <a:endParaRPr lang="fr-FR"/>
          </a:p>
        </p:txBody>
      </p:sp>
      <p:sp>
        <p:nvSpPr>
          <p:cNvPr id="33" name="Text 29"/>
          <p:cNvSpPr/>
          <p:nvPr/>
        </p:nvSpPr>
        <p:spPr>
          <a:xfrm>
            <a:off x="6620256" y="4462272"/>
            <a:ext cx="868680" cy="868680"/>
          </a:xfrm>
          <a:prstGeom prst="rect">
            <a:avLst/>
          </a:prstGeom>
          <a:noFill/>
          <a:ln/>
        </p:spPr>
        <p:txBody>
          <a:bodyPr wrap="square" rtlCol="0" anchor="ctr"/>
          <a:lstStyle/>
          <a:p>
            <a:pPr marL="0" indent="0" algn="ctr">
              <a:buNone/>
            </a:pPr>
            <a:r>
              <a:rPr lang="en-US" sz="3800" b="1" dirty="0">
                <a:solidFill>
                  <a:srgbClr val="FFFFFF"/>
                </a:solidFill>
                <a:latin typeface="Arial" pitchFamily="34" charset="0"/>
                <a:ea typeface="Arial" pitchFamily="34" charset="-122"/>
                <a:cs typeface="Arial" pitchFamily="34" charset="-120"/>
              </a:rPr>
              <a:t>4</a:t>
            </a:r>
            <a:endParaRPr lang="en-US" sz="3800" dirty="0"/>
          </a:p>
        </p:txBody>
      </p:sp>
      <p:sp>
        <p:nvSpPr>
          <p:cNvPr id="34" name="Text 30"/>
          <p:cNvSpPr/>
          <p:nvPr/>
        </p:nvSpPr>
        <p:spPr>
          <a:xfrm>
            <a:off x="7699248" y="4297680"/>
            <a:ext cx="3383280" cy="548640"/>
          </a:xfrm>
          <a:prstGeom prst="rect">
            <a:avLst/>
          </a:prstGeom>
          <a:noFill/>
          <a:ln/>
        </p:spPr>
        <p:txBody>
          <a:bodyPr wrap="square" rtlCol="0" anchor="ctr"/>
          <a:lstStyle/>
          <a:p>
            <a:pPr marL="0" indent="0" algn="l">
              <a:buNone/>
            </a:pPr>
            <a:r>
              <a:rPr lang="en-US" sz="1700" b="1" dirty="0">
                <a:solidFill>
                  <a:srgbClr val="1A1A6E"/>
                </a:solidFill>
                <a:latin typeface="Arial" pitchFamily="34" charset="0"/>
                <a:ea typeface="Arial" pitchFamily="34" charset="-122"/>
                <a:cs typeface="Arial" pitchFamily="34" charset="-120"/>
              </a:rPr>
              <a:t>Pitfalls, tools &amp; support</a:t>
            </a:r>
            <a:endParaRPr lang="en-US" sz="1700" dirty="0"/>
          </a:p>
        </p:txBody>
      </p:sp>
      <p:sp>
        <p:nvSpPr>
          <p:cNvPr id="35" name="Text 31"/>
          <p:cNvSpPr/>
          <p:nvPr/>
        </p:nvSpPr>
        <p:spPr>
          <a:xfrm>
            <a:off x="7699248" y="4846320"/>
            <a:ext cx="3383280" cy="777240"/>
          </a:xfrm>
          <a:prstGeom prst="rect">
            <a:avLst/>
          </a:prstGeom>
          <a:noFill/>
          <a:ln/>
        </p:spPr>
        <p:txBody>
          <a:bodyPr wrap="square" rtlCol="0" anchor="t"/>
          <a:lstStyle/>
          <a:p>
            <a:pPr marL="0" indent="0" algn="l">
              <a:buNone/>
            </a:pPr>
            <a:r>
              <a:rPr lang="en-US" sz="1150" dirty="0">
                <a:solidFill>
                  <a:srgbClr val="5A5A5A"/>
                </a:solidFill>
                <a:latin typeface="Arial" pitchFamily="34" charset="0"/>
                <a:ea typeface="Arial" pitchFamily="34" charset="-122"/>
                <a:cs typeface="Arial" pitchFamily="34" charset="-120"/>
              </a:rPr>
              <a:t>Overrides, stock levels, drop-shipping offers, Omnibus, Mirakl Connect and support contact.</a:t>
            </a:r>
            <a:endParaRPr lang="en-US" sz="115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E15B5B"/>
        </a:solidFill>
        <a:effectLst/>
      </p:bgPr>
    </p:bg>
    <p:spTree>
      <p:nvGrpSpPr>
        <p:cNvPr id="1" name=""/>
        <p:cNvGrpSpPr/>
        <p:nvPr/>
      </p:nvGrpSpPr>
      <p:grpSpPr>
        <a:xfrm>
          <a:off x="0" y="0"/>
          <a:ext cx="0" cy="0"/>
          <a:chOff x="0" y="0"/>
          <a:chExt cx="0" cy="0"/>
        </a:xfrm>
      </p:grpSpPr>
      <p:sp>
        <p:nvSpPr>
          <p:cNvPr id="2" name="Shape 0"/>
          <p:cNvSpPr/>
          <p:nvPr/>
        </p:nvSpPr>
        <p:spPr>
          <a:xfrm>
            <a:off x="292608" y="292608"/>
            <a:ext cx="11603736" cy="5943600"/>
          </a:xfrm>
          <a:prstGeom prst="rect">
            <a:avLst/>
          </a:prstGeom>
          <a:solidFill>
            <a:srgbClr val="FFFFFF"/>
          </a:solidFill>
          <a:ln/>
        </p:spPr>
        <p:txBody>
          <a:bodyPr/>
          <a:lstStyle/>
          <a:p>
            <a:endParaRPr lang="fr-FR"/>
          </a:p>
        </p:txBody>
      </p:sp>
      <p:sp>
        <p:nvSpPr>
          <p:cNvPr id="3" name="Text 1"/>
          <p:cNvSpPr/>
          <p:nvPr/>
        </p:nvSpPr>
        <p:spPr>
          <a:xfrm>
            <a:off x="274320" y="27432"/>
            <a:ext cx="4572000" cy="256032"/>
          </a:xfrm>
          <a:prstGeom prst="rect">
            <a:avLst/>
          </a:prstGeom>
          <a:noFill/>
          <a:ln/>
        </p:spPr>
        <p:txBody>
          <a:bodyPr wrap="square" rtlCol="0" anchor="ctr"/>
          <a:lstStyle/>
          <a:p>
            <a:pPr marL="0" indent="0" algn="l">
              <a:buNone/>
            </a:pPr>
            <a:r>
              <a:rPr lang="en-US" sz="1100" b="1" dirty="0">
                <a:solidFill>
                  <a:srgbClr val="FFFFFF"/>
                </a:solidFill>
                <a:latin typeface="Arial" pitchFamily="34" charset="0"/>
                <a:ea typeface="Arial" pitchFamily="34" charset="-122"/>
                <a:cs typeface="Arial" pitchFamily="34" charset="-120"/>
              </a:rPr>
              <a:t>&lt;&lt;&lt;  Back to the contents</a:t>
            </a:r>
            <a:endParaRPr lang="en-US" sz="1100" dirty="0"/>
          </a:p>
        </p:txBody>
      </p:sp>
      <p:sp>
        <p:nvSpPr>
          <p:cNvPr id="4" name="Text 2"/>
          <p:cNvSpPr/>
          <p:nvPr/>
        </p:nvSpPr>
        <p:spPr>
          <a:xfrm>
            <a:off x="411480" y="6355080"/>
            <a:ext cx="6400800" cy="365760"/>
          </a:xfrm>
          <a:prstGeom prst="rect">
            <a:avLst/>
          </a:prstGeom>
          <a:noFill/>
          <a:ln/>
        </p:spPr>
        <p:txBody>
          <a:bodyPr wrap="square" rtlCol="0" anchor="ctr"/>
          <a:lstStyle/>
          <a:p>
            <a:pPr marL="0" indent="0" algn="l">
              <a:buNone/>
            </a:pPr>
            <a:r>
              <a:rPr lang="en-US" sz="1400" b="1" i="1" dirty="0">
                <a:solidFill>
                  <a:srgbClr val="FFFFFF"/>
                </a:solidFill>
                <a:latin typeface="Georgia" pitchFamily="34" charset="0"/>
                <a:ea typeface="Georgia" pitchFamily="34" charset="-122"/>
                <a:cs typeface="Georgia" pitchFamily="34" charset="-120"/>
              </a:rPr>
              <a:t>More and more for families</a:t>
            </a:r>
            <a:endParaRPr lang="en-US" sz="1400" dirty="0"/>
          </a:p>
        </p:txBody>
      </p:sp>
      <p:sp>
        <p:nvSpPr>
          <p:cNvPr id="5" name="Shape 3"/>
          <p:cNvSpPr/>
          <p:nvPr/>
        </p:nvSpPr>
        <p:spPr>
          <a:xfrm>
            <a:off x="10250424" y="6327648"/>
            <a:ext cx="1572768" cy="384048"/>
          </a:xfrm>
          <a:prstGeom prst="roundRect">
            <a:avLst>
              <a:gd name="adj" fmla="val 11905"/>
            </a:avLst>
          </a:prstGeom>
          <a:solidFill>
            <a:srgbClr val="FFFFFF"/>
          </a:solidFill>
          <a:ln/>
        </p:spPr>
        <p:txBody>
          <a:bodyPr/>
          <a:lstStyle/>
          <a:p>
            <a:endParaRPr lang="fr-FR"/>
          </a:p>
        </p:txBody>
      </p:sp>
      <p:pic>
        <p:nvPicPr>
          <p:cNvPr id="6" name="Image 0" descr="assets/kiabi_logo_real.png"/>
          <p:cNvPicPr>
            <a:picLocks noChangeAspect="1"/>
          </p:cNvPicPr>
          <p:nvPr/>
        </p:nvPicPr>
        <p:blipFill>
          <a:blip r:embed="rId3"/>
          <a:stretch>
            <a:fillRect/>
          </a:stretch>
        </p:blipFill>
        <p:spPr>
          <a:xfrm>
            <a:off x="10387584" y="6400800"/>
            <a:ext cx="1298448" cy="288950"/>
          </a:xfrm>
          <a:prstGeom prst="rect">
            <a:avLst/>
          </a:prstGeom>
        </p:spPr>
      </p:pic>
      <p:sp>
        <p:nvSpPr>
          <p:cNvPr id="7" name="Shape 4"/>
          <p:cNvSpPr/>
          <p:nvPr/>
        </p:nvSpPr>
        <p:spPr>
          <a:xfrm>
            <a:off x="640080" y="566928"/>
            <a:ext cx="841248" cy="841248"/>
          </a:xfrm>
          <a:prstGeom prst="ellipse">
            <a:avLst/>
          </a:prstGeom>
          <a:solidFill>
            <a:srgbClr val="1A1A6E"/>
          </a:solidFill>
          <a:ln/>
          <a:effectLst>
            <a:outerShdw blurRad="63500" dist="25400" dir="8100000" algn="bl" rotWithShape="0">
              <a:srgbClr val="000000">
                <a:alpha val="10000"/>
              </a:srgbClr>
            </a:outerShdw>
          </a:effectLst>
        </p:spPr>
        <p:txBody>
          <a:bodyPr/>
          <a:lstStyle/>
          <a:p>
            <a:endParaRPr lang="fr-FR"/>
          </a:p>
        </p:txBody>
      </p:sp>
      <p:pic>
        <p:nvPicPr>
          <p:cNvPr id="8" name="Image 1" descr="assets/icons/warning_white.png"/>
          <p:cNvPicPr>
            <a:picLocks noChangeAspect="1"/>
          </p:cNvPicPr>
          <p:nvPr/>
        </p:nvPicPr>
        <p:blipFill>
          <a:blip r:embed="rId4"/>
          <a:stretch>
            <a:fillRect/>
          </a:stretch>
        </p:blipFill>
        <p:spPr>
          <a:xfrm>
            <a:off x="832104" y="758952"/>
            <a:ext cx="457200" cy="457200"/>
          </a:xfrm>
          <a:prstGeom prst="rect">
            <a:avLst/>
          </a:prstGeom>
        </p:spPr>
      </p:pic>
      <p:sp>
        <p:nvSpPr>
          <p:cNvPr id="9" name="Text 5"/>
          <p:cNvSpPr/>
          <p:nvPr/>
        </p:nvSpPr>
        <p:spPr>
          <a:xfrm>
            <a:off x="1691640" y="548640"/>
            <a:ext cx="9765792" cy="292608"/>
          </a:xfrm>
          <a:prstGeom prst="rect">
            <a:avLst/>
          </a:prstGeom>
          <a:noFill/>
          <a:ln/>
        </p:spPr>
        <p:txBody>
          <a:bodyPr wrap="square" lIns="0" tIns="0" rIns="0" bIns="0" rtlCol="0" anchor="ctr"/>
          <a:lstStyle/>
          <a:p>
            <a:pPr marL="0" indent="0" algn="l">
              <a:buNone/>
            </a:pPr>
            <a:r>
              <a:rPr lang="en-US" sz="1200" b="1" kern="0" spc="200" dirty="0">
                <a:solidFill>
                  <a:srgbClr val="E15B5B"/>
                </a:solidFill>
                <a:latin typeface="Arial" pitchFamily="34" charset="0"/>
                <a:ea typeface="Arial" pitchFamily="34" charset="-122"/>
                <a:cs typeface="Arial" pitchFamily="34" charset="-120"/>
              </a:rPr>
              <a:t>PART 4 · PITFALLS, TOOLS &amp; SUPPORT</a:t>
            </a:r>
            <a:endParaRPr lang="en-US" sz="1200" dirty="0"/>
          </a:p>
        </p:txBody>
      </p:sp>
      <p:sp>
        <p:nvSpPr>
          <p:cNvPr id="10" name="Text 6"/>
          <p:cNvSpPr/>
          <p:nvPr/>
        </p:nvSpPr>
        <p:spPr>
          <a:xfrm>
            <a:off x="1691640" y="822960"/>
            <a:ext cx="9765792" cy="658368"/>
          </a:xfrm>
          <a:prstGeom prst="rect">
            <a:avLst/>
          </a:prstGeom>
          <a:noFill/>
          <a:ln/>
        </p:spPr>
        <p:txBody>
          <a:bodyPr wrap="square" lIns="0" tIns="0" rIns="0" bIns="0" rtlCol="0" anchor="ctr"/>
          <a:lstStyle/>
          <a:p>
            <a:pPr marL="0" indent="0" algn="l">
              <a:buNone/>
            </a:pPr>
            <a:r>
              <a:rPr lang="en-US" sz="2700" b="1" dirty="0">
                <a:solidFill>
                  <a:srgbClr val="222222"/>
                </a:solidFill>
                <a:latin typeface="Arial" pitchFamily="34" charset="0"/>
                <a:ea typeface="Arial" pitchFamily="34" charset="-122"/>
                <a:cs typeface="Arial" pitchFamily="34" charset="-120"/>
              </a:rPr>
              <a:t>My sale offers aren’t showing up</a:t>
            </a:r>
            <a:endParaRPr lang="en-US" sz="2700" dirty="0"/>
          </a:p>
        </p:txBody>
      </p:sp>
      <p:sp>
        <p:nvSpPr>
          <p:cNvPr id="11" name="Shape 7"/>
          <p:cNvSpPr/>
          <p:nvPr/>
        </p:nvSpPr>
        <p:spPr>
          <a:xfrm>
            <a:off x="777240" y="1481328"/>
            <a:ext cx="10634472" cy="20117"/>
          </a:xfrm>
          <a:prstGeom prst="rect">
            <a:avLst/>
          </a:prstGeom>
          <a:solidFill>
            <a:srgbClr val="E15B5B"/>
          </a:solidFill>
          <a:ln/>
        </p:spPr>
        <p:txBody>
          <a:bodyPr/>
          <a:lstStyle/>
          <a:p>
            <a:endParaRPr lang="fr-FR"/>
          </a:p>
        </p:txBody>
      </p:sp>
      <p:sp>
        <p:nvSpPr>
          <p:cNvPr id="12" name="Text 8"/>
          <p:cNvSpPr/>
          <p:nvPr/>
        </p:nvSpPr>
        <p:spPr>
          <a:xfrm>
            <a:off x="777240" y="1691640"/>
            <a:ext cx="10634472" cy="457200"/>
          </a:xfrm>
          <a:prstGeom prst="rect">
            <a:avLst/>
          </a:prstGeom>
          <a:noFill/>
          <a:ln/>
        </p:spPr>
        <p:txBody>
          <a:bodyPr wrap="square" rtlCol="0" anchor="ctr"/>
          <a:lstStyle/>
          <a:p>
            <a:pPr marL="0" indent="0" algn="l">
              <a:buNone/>
            </a:pPr>
            <a:r>
              <a:rPr lang="en-US" sz="1400" dirty="0">
                <a:solidFill>
                  <a:srgbClr val="222222"/>
                </a:solidFill>
                <a:latin typeface="Arial" pitchFamily="34" charset="0"/>
                <a:ea typeface="Arial" pitchFamily="34" charset="-122"/>
                <a:cs typeface="Arial" pitchFamily="34" charset="-120"/>
              </a:rPr>
              <a:t>Have you followed the recommendations but can’t see your sale offers in Mirakl? Here’s what to do.</a:t>
            </a:r>
            <a:endParaRPr lang="en-US" sz="1400" dirty="0"/>
          </a:p>
        </p:txBody>
      </p:sp>
      <p:sp>
        <p:nvSpPr>
          <p:cNvPr id="13" name="Shape 9"/>
          <p:cNvSpPr/>
          <p:nvPr/>
        </p:nvSpPr>
        <p:spPr>
          <a:xfrm>
            <a:off x="777240" y="2240280"/>
            <a:ext cx="10634472" cy="960120"/>
          </a:xfrm>
          <a:prstGeom prst="roundRect">
            <a:avLst>
              <a:gd name="adj" fmla="val 5714"/>
            </a:avLst>
          </a:prstGeom>
          <a:solidFill>
            <a:srgbClr val="FBFBFD"/>
          </a:solidFill>
          <a:ln w="12700">
            <a:solidFill>
              <a:srgbClr val="E2E2EA"/>
            </a:solidFill>
            <a:prstDash val="solid"/>
          </a:ln>
          <a:effectLst>
            <a:outerShdw blurRad="63500" dist="25400" dir="8100000" algn="bl" rotWithShape="0">
              <a:srgbClr val="000000">
                <a:alpha val="10000"/>
              </a:srgbClr>
            </a:outerShdw>
          </a:effectLst>
        </p:spPr>
        <p:txBody>
          <a:bodyPr/>
          <a:lstStyle/>
          <a:p>
            <a:endParaRPr lang="fr-FR"/>
          </a:p>
        </p:txBody>
      </p:sp>
      <p:sp>
        <p:nvSpPr>
          <p:cNvPr id="14" name="Shape 10"/>
          <p:cNvSpPr/>
          <p:nvPr/>
        </p:nvSpPr>
        <p:spPr>
          <a:xfrm>
            <a:off x="1005840" y="2487168"/>
            <a:ext cx="475488" cy="475488"/>
          </a:xfrm>
          <a:prstGeom prst="ellipse">
            <a:avLst/>
          </a:prstGeom>
          <a:solidFill>
            <a:srgbClr val="1A1A6E"/>
          </a:solidFill>
          <a:ln/>
        </p:spPr>
        <p:txBody>
          <a:bodyPr/>
          <a:lstStyle/>
          <a:p>
            <a:endParaRPr lang="fr-FR"/>
          </a:p>
        </p:txBody>
      </p:sp>
      <p:pic>
        <p:nvPicPr>
          <p:cNvPr id="15" name="Image 2" descr="assets/icons/search_white.png"/>
          <p:cNvPicPr>
            <a:picLocks noChangeAspect="1"/>
          </p:cNvPicPr>
          <p:nvPr/>
        </p:nvPicPr>
        <p:blipFill>
          <a:blip r:embed="rId5"/>
          <a:stretch>
            <a:fillRect/>
          </a:stretch>
        </p:blipFill>
        <p:spPr>
          <a:xfrm>
            <a:off x="1124712" y="2606040"/>
            <a:ext cx="237744" cy="237744"/>
          </a:xfrm>
          <a:prstGeom prst="rect">
            <a:avLst/>
          </a:prstGeom>
        </p:spPr>
      </p:pic>
      <p:sp>
        <p:nvSpPr>
          <p:cNvPr id="16" name="Text 11"/>
          <p:cNvSpPr/>
          <p:nvPr/>
        </p:nvSpPr>
        <p:spPr>
          <a:xfrm>
            <a:off x="1691640" y="2350008"/>
            <a:ext cx="9509760" cy="365760"/>
          </a:xfrm>
          <a:prstGeom prst="rect">
            <a:avLst/>
          </a:prstGeom>
          <a:noFill/>
          <a:ln/>
        </p:spPr>
        <p:txBody>
          <a:bodyPr wrap="square" rtlCol="0" anchor="ctr"/>
          <a:lstStyle/>
          <a:p>
            <a:pPr marL="0" indent="0" algn="l">
              <a:buNone/>
            </a:pPr>
            <a:r>
              <a:rPr lang="en-US" sz="1450" b="1" dirty="0">
                <a:solidFill>
                  <a:srgbClr val="1A1A6E"/>
                </a:solidFill>
                <a:latin typeface="Arial" pitchFamily="34" charset="0"/>
                <a:ea typeface="Arial" pitchFamily="34" charset="-122"/>
                <a:cs typeface="Arial" pitchFamily="34" charset="-120"/>
              </a:rPr>
              <a:t>Check your offer error reports</a:t>
            </a:r>
            <a:endParaRPr lang="en-US" sz="1450" dirty="0"/>
          </a:p>
        </p:txBody>
      </p:sp>
      <p:sp>
        <p:nvSpPr>
          <p:cNvPr id="17" name="Text 12"/>
          <p:cNvSpPr/>
          <p:nvPr/>
        </p:nvSpPr>
        <p:spPr>
          <a:xfrm>
            <a:off x="1691640" y="2697480"/>
            <a:ext cx="9509760" cy="457200"/>
          </a:xfrm>
          <a:prstGeom prst="rect">
            <a:avLst/>
          </a:prstGeom>
          <a:noFill/>
          <a:ln/>
        </p:spPr>
        <p:txBody>
          <a:bodyPr wrap="square" rtlCol="0" anchor="t"/>
          <a:lstStyle/>
          <a:p>
            <a:pPr marL="0" indent="0" algn="l">
              <a:buNone/>
            </a:pPr>
            <a:r>
              <a:rPr lang="en-US" sz="1200" dirty="0">
                <a:solidFill>
                  <a:srgbClr val="5A5A5A"/>
                </a:solidFill>
                <a:latin typeface="Arial" pitchFamily="34" charset="0"/>
                <a:ea typeface="Arial" pitchFamily="34" charset="-122"/>
                <a:cs typeface="Arial" pitchFamily="34" charset="-120"/>
              </a:rPr>
              <a:t>In Mirakl (or via your integrator). This is the first step to understanding why an offer hasn’t been displayed.</a:t>
            </a:r>
            <a:endParaRPr lang="en-US" sz="1200" dirty="0"/>
          </a:p>
        </p:txBody>
      </p:sp>
      <p:sp>
        <p:nvSpPr>
          <p:cNvPr id="18" name="Shape 13"/>
          <p:cNvSpPr/>
          <p:nvPr/>
        </p:nvSpPr>
        <p:spPr>
          <a:xfrm>
            <a:off x="777240" y="3319272"/>
            <a:ext cx="10634472" cy="960120"/>
          </a:xfrm>
          <a:prstGeom prst="roundRect">
            <a:avLst>
              <a:gd name="adj" fmla="val 5714"/>
            </a:avLst>
          </a:prstGeom>
          <a:solidFill>
            <a:srgbClr val="FBFBFD"/>
          </a:solidFill>
          <a:ln w="12700">
            <a:solidFill>
              <a:srgbClr val="E2E2EA"/>
            </a:solidFill>
            <a:prstDash val="solid"/>
          </a:ln>
          <a:effectLst>
            <a:outerShdw blurRad="63500" dist="25400" dir="8100000" algn="bl" rotWithShape="0">
              <a:srgbClr val="000000">
                <a:alpha val="10000"/>
              </a:srgbClr>
            </a:outerShdw>
          </a:effectLst>
        </p:spPr>
        <p:txBody>
          <a:bodyPr/>
          <a:lstStyle/>
          <a:p>
            <a:endParaRPr lang="fr-FR"/>
          </a:p>
        </p:txBody>
      </p:sp>
      <p:sp>
        <p:nvSpPr>
          <p:cNvPr id="19" name="Shape 14"/>
          <p:cNvSpPr/>
          <p:nvPr/>
        </p:nvSpPr>
        <p:spPr>
          <a:xfrm>
            <a:off x="1005840" y="3566160"/>
            <a:ext cx="475488" cy="475488"/>
          </a:xfrm>
          <a:prstGeom prst="ellipse">
            <a:avLst/>
          </a:prstGeom>
          <a:solidFill>
            <a:srgbClr val="1A1A6E"/>
          </a:solidFill>
          <a:ln/>
        </p:spPr>
        <p:txBody>
          <a:bodyPr/>
          <a:lstStyle/>
          <a:p>
            <a:endParaRPr lang="fr-FR"/>
          </a:p>
        </p:txBody>
      </p:sp>
      <p:pic>
        <p:nvPicPr>
          <p:cNvPr id="20" name="Image 3" descr="assets/icons/warning_white.png"/>
          <p:cNvPicPr>
            <a:picLocks noChangeAspect="1"/>
          </p:cNvPicPr>
          <p:nvPr/>
        </p:nvPicPr>
        <p:blipFill>
          <a:blip r:embed="rId4"/>
          <a:stretch>
            <a:fillRect/>
          </a:stretch>
        </p:blipFill>
        <p:spPr>
          <a:xfrm>
            <a:off x="1124712" y="3685032"/>
            <a:ext cx="237744" cy="237744"/>
          </a:xfrm>
          <a:prstGeom prst="rect">
            <a:avLst/>
          </a:prstGeom>
        </p:spPr>
      </p:pic>
      <p:sp>
        <p:nvSpPr>
          <p:cNvPr id="21" name="Text 15"/>
          <p:cNvSpPr/>
          <p:nvPr/>
        </p:nvSpPr>
        <p:spPr>
          <a:xfrm>
            <a:off x="1691640" y="3429000"/>
            <a:ext cx="9509760" cy="365760"/>
          </a:xfrm>
          <a:prstGeom prst="rect">
            <a:avLst/>
          </a:prstGeom>
          <a:noFill/>
          <a:ln/>
        </p:spPr>
        <p:txBody>
          <a:bodyPr wrap="square" rtlCol="0" anchor="ctr"/>
          <a:lstStyle/>
          <a:p>
            <a:pPr marL="0" indent="0" algn="l">
              <a:buNone/>
            </a:pPr>
            <a:r>
              <a:rPr lang="en-US" sz="1450" b="1" dirty="0">
                <a:solidFill>
                  <a:srgbClr val="1A1A6E"/>
                </a:solidFill>
                <a:latin typeface="Arial" pitchFamily="34" charset="0"/>
                <a:ea typeface="Arial" pitchFamily="34" charset="-122"/>
                <a:cs typeface="Arial" pitchFamily="34" charset="-120"/>
              </a:rPr>
              <a:t>Products with the status ‘modifications required’</a:t>
            </a:r>
            <a:endParaRPr lang="en-US" sz="1450" dirty="0"/>
          </a:p>
        </p:txBody>
      </p:sp>
      <p:sp>
        <p:nvSpPr>
          <p:cNvPr id="22" name="Text 16"/>
          <p:cNvSpPr/>
          <p:nvPr/>
        </p:nvSpPr>
        <p:spPr>
          <a:xfrm>
            <a:off x="1691640" y="3776472"/>
            <a:ext cx="9509760" cy="457200"/>
          </a:xfrm>
          <a:prstGeom prst="rect">
            <a:avLst/>
          </a:prstGeom>
          <a:noFill/>
          <a:ln/>
        </p:spPr>
        <p:txBody>
          <a:bodyPr wrap="square" rtlCol="0" anchor="t"/>
          <a:lstStyle/>
          <a:p>
            <a:pPr marL="0" indent="0" algn="l">
              <a:buNone/>
            </a:pPr>
            <a:r>
              <a:rPr lang="en-US" sz="1200" dirty="0">
                <a:solidFill>
                  <a:srgbClr val="5A5A5A"/>
                </a:solidFill>
                <a:latin typeface="Arial" pitchFamily="34" charset="0"/>
                <a:ea typeface="Arial" pitchFamily="34" charset="-122"/>
                <a:cs typeface="Arial" pitchFamily="34" charset="-120"/>
              </a:rPr>
              <a:t>Your products must be corrected and validated by us before they can be listed.</a:t>
            </a:r>
            <a:endParaRPr lang="en-US" sz="1200" dirty="0"/>
          </a:p>
        </p:txBody>
      </p:sp>
      <p:sp>
        <p:nvSpPr>
          <p:cNvPr id="23" name="Shape 17"/>
          <p:cNvSpPr/>
          <p:nvPr/>
        </p:nvSpPr>
        <p:spPr>
          <a:xfrm>
            <a:off x="777240" y="4398264"/>
            <a:ext cx="10634472" cy="960120"/>
          </a:xfrm>
          <a:prstGeom prst="roundRect">
            <a:avLst>
              <a:gd name="adj" fmla="val 5714"/>
            </a:avLst>
          </a:prstGeom>
          <a:solidFill>
            <a:srgbClr val="FBFBFD"/>
          </a:solidFill>
          <a:ln w="12700">
            <a:solidFill>
              <a:srgbClr val="E2E2EA"/>
            </a:solidFill>
            <a:prstDash val="solid"/>
          </a:ln>
          <a:effectLst>
            <a:outerShdw blurRad="63500" dist="25400" dir="8100000" algn="bl" rotWithShape="0">
              <a:srgbClr val="000000">
                <a:alpha val="10000"/>
              </a:srgbClr>
            </a:outerShdw>
          </a:effectLst>
        </p:spPr>
        <p:txBody>
          <a:bodyPr/>
          <a:lstStyle/>
          <a:p>
            <a:endParaRPr lang="fr-FR"/>
          </a:p>
        </p:txBody>
      </p:sp>
      <p:sp>
        <p:nvSpPr>
          <p:cNvPr id="24" name="Shape 18"/>
          <p:cNvSpPr/>
          <p:nvPr/>
        </p:nvSpPr>
        <p:spPr>
          <a:xfrm>
            <a:off x="1005840" y="4645152"/>
            <a:ext cx="475488" cy="475488"/>
          </a:xfrm>
          <a:prstGeom prst="ellipse">
            <a:avLst/>
          </a:prstGeom>
          <a:solidFill>
            <a:srgbClr val="1A1A6E"/>
          </a:solidFill>
          <a:ln/>
        </p:spPr>
        <p:txBody>
          <a:bodyPr/>
          <a:lstStyle/>
          <a:p>
            <a:endParaRPr lang="fr-FR"/>
          </a:p>
        </p:txBody>
      </p:sp>
      <p:pic>
        <p:nvPicPr>
          <p:cNvPr id="25" name="Image 4" descr="assets/icons/question_white.png"/>
          <p:cNvPicPr>
            <a:picLocks noChangeAspect="1"/>
          </p:cNvPicPr>
          <p:nvPr/>
        </p:nvPicPr>
        <p:blipFill>
          <a:blip r:embed="rId6"/>
          <a:stretch>
            <a:fillRect/>
          </a:stretch>
        </p:blipFill>
        <p:spPr>
          <a:xfrm>
            <a:off x="1124712" y="4764024"/>
            <a:ext cx="237744" cy="237744"/>
          </a:xfrm>
          <a:prstGeom prst="rect">
            <a:avLst/>
          </a:prstGeom>
        </p:spPr>
      </p:pic>
      <p:sp>
        <p:nvSpPr>
          <p:cNvPr id="26" name="Text 19"/>
          <p:cNvSpPr/>
          <p:nvPr/>
        </p:nvSpPr>
        <p:spPr>
          <a:xfrm>
            <a:off x="1691640" y="4507992"/>
            <a:ext cx="9509760" cy="365760"/>
          </a:xfrm>
          <a:prstGeom prst="rect">
            <a:avLst/>
          </a:prstGeom>
          <a:noFill/>
          <a:ln/>
        </p:spPr>
        <p:txBody>
          <a:bodyPr wrap="square" rtlCol="0" anchor="ctr"/>
          <a:lstStyle/>
          <a:p>
            <a:pPr marL="0" indent="0" algn="l">
              <a:buNone/>
            </a:pPr>
            <a:r>
              <a:rPr lang="en-US" sz="1450" b="1" dirty="0">
                <a:solidFill>
                  <a:srgbClr val="1A1A6E"/>
                </a:solidFill>
                <a:latin typeface="Arial" pitchFamily="34" charset="0"/>
                <a:ea typeface="Arial" pitchFamily="34" charset="-122"/>
                <a:cs typeface="Arial" pitchFamily="34" charset="-120"/>
              </a:rPr>
              <a:t>Products awaiting approval?</a:t>
            </a:r>
            <a:endParaRPr lang="en-US" sz="1450" dirty="0"/>
          </a:p>
        </p:txBody>
      </p:sp>
      <p:sp>
        <p:nvSpPr>
          <p:cNvPr id="27" name="Text 20"/>
          <p:cNvSpPr/>
          <p:nvPr/>
        </p:nvSpPr>
        <p:spPr>
          <a:xfrm>
            <a:off x="1691640" y="4855464"/>
            <a:ext cx="9509760" cy="457200"/>
          </a:xfrm>
          <a:prstGeom prst="rect">
            <a:avLst/>
          </a:prstGeom>
          <a:noFill/>
          <a:ln/>
        </p:spPr>
        <p:txBody>
          <a:bodyPr wrap="square" rtlCol="0" anchor="t"/>
          <a:lstStyle/>
          <a:p>
            <a:pPr marL="0" indent="0" algn="l">
              <a:buNone/>
            </a:pPr>
            <a:r>
              <a:rPr lang="en-US" sz="1200" dirty="0">
                <a:solidFill>
                  <a:srgbClr val="5A5A5A"/>
                </a:solidFill>
                <a:latin typeface="Arial" pitchFamily="34" charset="0"/>
                <a:ea typeface="Arial" pitchFamily="34" charset="-122"/>
                <a:cs typeface="Arial" pitchFamily="34" charset="-120"/>
              </a:rPr>
              <a:t>Open a support ticket (reason: validation of new products) via our contact form.</a:t>
            </a:r>
            <a:endParaRPr lang="en-US" sz="1200" dirty="0"/>
          </a:p>
        </p:txBody>
      </p:sp>
      <p:sp>
        <p:nvSpPr>
          <p:cNvPr id="28" name="Shape 21"/>
          <p:cNvSpPr/>
          <p:nvPr/>
        </p:nvSpPr>
        <p:spPr>
          <a:xfrm>
            <a:off x="777240" y="5477256"/>
            <a:ext cx="10634472" cy="457200"/>
          </a:xfrm>
          <a:prstGeom prst="roundRect">
            <a:avLst>
              <a:gd name="adj" fmla="val 12000"/>
            </a:avLst>
          </a:prstGeom>
          <a:solidFill>
            <a:srgbClr val="1A1A6E"/>
          </a:solidFill>
          <a:ln/>
        </p:spPr>
        <p:txBody>
          <a:bodyPr/>
          <a:lstStyle/>
          <a:p>
            <a:endParaRPr lang="fr-FR"/>
          </a:p>
        </p:txBody>
      </p:sp>
      <p:sp>
        <p:nvSpPr>
          <p:cNvPr id="29" name="Text 22"/>
          <p:cNvSpPr/>
          <p:nvPr/>
        </p:nvSpPr>
        <p:spPr>
          <a:xfrm>
            <a:off x="1005840" y="5477256"/>
            <a:ext cx="10177272" cy="457200"/>
          </a:xfrm>
          <a:prstGeom prst="rect">
            <a:avLst/>
          </a:prstGeom>
          <a:noFill/>
          <a:ln/>
        </p:spPr>
        <p:txBody>
          <a:bodyPr wrap="square" rtlCol="0" anchor="ctr"/>
          <a:lstStyle/>
          <a:p>
            <a:pPr marL="0" indent="0" algn="l">
              <a:buNone/>
            </a:pPr>
            <a:r>
              <a:rPr lang="en-US" sz="1200" b="1" dirty="0">
                <a:solidFill>
                  <a:srgbClr val="EBC23A"/>
                </a:solidFill>
                <a:latin typeface="Arial" pitchFamily="34" charset="0"/>
                <a:ea typeface="Arial" pitchFamily="34" charset="-122"/>
                <a:cs typeface="Arial" pitchFamily="34" charset="-120"/>
              </a:rPr>
              <a:t>Contact form:</a:t>
            </a:r>
            <a:r>
              <a:rPr lang="en-US" sz="1200" dirty="0">
                <a:solidFill>
                  <a:srgbClr val="FFFFFF"/>
                </a:solidFill>
                <a:latin typeface="Arial" pitchFamily="34" charset="0"/>
                <a:ea typeface="Arial" pitchFamily="34" charset="-122"/>
                <a:cs typeface="Arial" pitchFamily="34" charset="-120"/>
              </a:rPr>
              <a:t> https://kiabimarketplace.my.site.com/servicemarketplace/s/</a:t>
            </a:r>
            <a:endParaRPr lang="en-US" sz="12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name="Slide 21">
    <p:bg>
      <p:bgPr>
        <a:solidFill>
          <a:srgbClr val="E15B5B"/>
        </a:solidFill>
        <a:effectLst/>
      </p:bgPr>
    </p:bg>
    <p:spTree>
      <p:nvGrpSpPr>
        <p:cNvPr id="1" name=""/>
        <p:cNvGrpSpPr/>
        <p:nvPr/>
      </p:nvGrpSpPr>
      <p:grpSpPr>
        <a:xfrm>
          <a:off x="0" y="0"/>
          <a:ext cx="0" cy="0"/>
          <a:chOff x="0" y="0"/>
          <a:chExt cx="0" cy="0"/>
        </a:xfrm>
      </p:grpSpPr>
      <p:sp>
        <p:nvSpPr>
          <p:cNvPr id="2" name="Shape 0"/>
          <p:cNvSpPr/>
          <p:nvPr/>
        </p:nvSpPr>
        <p:spPr>
          <a:xfrm>
            <a:off x="457200" y="457200"/>
            <a:ext cx="11274552" cy="5943600"/>
          </a:xfrm>
          <a:prstGeom prst="rect">
            <a:avLst/>
          </a:prstGeom>
          <a:solidFill>
            <a:srgbClr val="FFFFFF"/>
          </a:solidFill>
          <a:ln/>
        </p:spPr>
        <p:txBody>
          <a:bodyPr/>
          <a:lstStyle/>
          <a:p>
            <a:endParaRPr lang="fr-FR"/>
          </a:p>
        </p:txBody>
      </p:sp>
      <p:sp>
        <p:nvSpPr>
          <p:cNvPr id="3" name="Shape 1"/>
          <p:cNvSpPr/>
          <p:nvPr/>
        </p:nvSpPr>
        <p:spPr>
          <a:xfrm>
            <a:off x="5500116" y="1097280"/>
            <a:ext cx="1188720" cy="1188720"/>
          </a:xfrm>
          <a:prstGeom prst="ellipse">
            <a:avLst/>
          </a:prstGeom>
          <a:solidFill>
            <a:srgbClr val="1A1A6E"/>
          </a:solidFill>
          <a:ln/>
        </p:spPr>
        <p:txBody>
          <a:bodyPr/>
          <a:lstStyle/>
          <a:p>
            <a:endParaRPr lang="fr-FR"/>
          </a:p>
        </p:txBody>
      </p:sp>
      <p:pic>
        <p:nvPicPr>
          <p:cNvPr id="4" name="Image 0" descr="assets/icons/question_white.png"/>
          <p:cNvPicPr>
            <a:picLocks noChangeAspect="1"/>
          </p:cNvPicPr>
          <p:nvPr/>
        </p:nvPicPr>
        <p:blipFill>
          <a:blip r:embed="rId3"/>
          <a:stretch>
            <a:fillRect/>
          </a:stretch>
        </p:blipFill>
        <p:spPr>
          <a:xfrm>
            <a:off x="5728716" y="1325880"/>
            <a:ext cx="731520" cy="731520"/>
          </a:xfrm>
          <a:prstGeom prst="rect">
            <a:avLst/>
          </a:prstGeom>
        </p:spPr>
      </p:pic>
      <p:sp>
        <p:nvSpPr>
          <p:cNvPr id="5" name="Text 2"/>
          <p:cNvSpPr/>
          <p:nvPr/>
        </p:nvSpPr>
        <p:spPr>
          <a:xfrm>
            <a:off x="0" y="2468880"/>
            <a:ext cx="12188952" cy="822960"/>
          </a:xfrm>
          <a:prstGeom prst="rect">
            <a:avLst/>
          </a:prstGeom>
          <a:noFill/>
          <a:ln/>
        </p:spPr>
        <p:txBody>
          <a:bodyPr wrap="square" rtlCol="0" anchor="ctr"/>
          <a:lstStyle/>
          <a:p>
            <a:pPr marL="0" indent="0" algn="ctr">
              <a:buNone/>
            </a:pPr>
            <a:r>
              <a:rPr lang="en-US" sz="4400" b="1" dirty="0">
                <a:solidFill>
                  <a:srgbClr val="222222"/>
                </a:solidFill>
                <a:latin typeface="Arial" pitchFamily="34" charset="0"/>
                <a:ea typeface="Arial" pitchFamily="34" charset="-122"/>
                <a:cs typeface="Arial" pitchFamily="34" charset="-120"/>
              </a:rPr>
              <a:t>Any questions?</a:t>
            </a:r>
            <a:endParaRPr lang="en-US" sz="4400" dirty="0"/>
          </a:p>
        </p:txBody>
      </p:sp>
      <p:sp>
        <p:nvSpPr>
          <p:cNvPr id="6" name="Text 3"/>
          <p:cNvSpPr/>
          <p:nvPr/>
        </p:nvSpPr>
        <p:spPr>
          <a:xfrm>
            <a:off x="1828800" y="3429000"/>
            <a:ext cx="8531352" cy="640080"/>
          </a:xfrm>
          <a:prstGeom prst="rect">
            <a:avLst/>
          </a:prstGeom>
          <a:noFill/>
          <a:ln/>
        </p:spPr>
        <p:txBody>
          <a:bodyPr wrap="square" rtlCol="0" anchor="ctr"/>
          <a:lstStyle/>
          <a:p>
            <a:pPr marL="0" indent="0" algn="ctr">
              <a:buNone/>
            </a:pPr>
            <a:r>
              <a:rPr lang="en-US" sz="1600" dirty="0">
                <a:solidFill>
                  <a:srgbClr val="222222"/>
                </a:solidFill>
                <a:latin typeface="Arial" pitchFamily="34" charset="0"/>
                <a:ea typeface="Arial" pitchFamily="34" charset="-122"/>
                <a:cs typeface="Arial" pitchFamily="34" charset="-120"/>
              </a:rPr>
              <a:t>If you have any questions, please contact our support team by submitting a ticket via our enquiry form:</a:t>
            </a:r>
            <a:endParaRPr lang="en-US" sz="1600" dirty="0"/>
          </a:p>
        </p:txBody>
      </p:sp>
      <p:sp>
        <p:nvSpPr>
          <p:cNvPr id="7" name="Shape 4"/>
          <p:cNvSpPr/>
          <p:nvPr/>
        </p:nvSpPr>
        <p:spPr>
          <a:xfrm>
            <a:off x="2436876" y="4114800"/>
            <a:ext cx="7315200" cy="640080"/>
          </a:xfrm>
          <a:prstGeom prst="roundRect">
            <a:avLst>
              <a:gd name="adj" fmla="val 14286"/>
            </a:avLst>
          </a:prstGeom>
          <a:solidFill>
            <a:srgbClr val="F4F4F8"/>
          </a:solidFill>
          <a:ln w="19050">
            <a:solidFill>
              <a:srgbClr val="E15B5B"/>
            </a:solidFill>
            <a:prstDash val="solid"/>
          </a:ln>
        </p:spPr>
        <p:txBody>
          <a:bodyPr/>
          <a:lstStyle/>
          <a:p>
            <a:endParaRPr lang="fr-FR"/>
          </a:p>
        </p:txBody>
      </p:sp>
      <p:sp>
        <p:nvSpPr>
          <p:cNvPr id="8" name="Text 5"/>
          <p:cNvSpPr/>
          <p:nvPr/>
        </p:nvSpPr>
        <p:spPr>
          <a:xfrm>
            <a:off x="2436876" y="4114800"/>
            <a:ext cx="7315200" cy="640080"/>
          </a:xfrm>
          <a:prstGeom prst="rect">
            <a:avLst/>
          </a:prstGeom>
          <a:noFill/>
          <a:ln/>
        </p:spPr>
        <p:txBody>
          <a:bodyPr wrap="square" rtlCol="0" anchor="ctr"/>
          <a:lstStyle/>
          <a:p>
            <a:pPr marL="0" indent="0" algn="ctr">
              <a:buNone/>
            </a:pPr>
            <a:r>
              <a:rPr lang="en-US" sz="1500" b="1" dirty="0">
                <a:solidFill>
                  <a:srgbClr val="1A1A6E"/>
                </a:solidFill>
                <a:latin typeface="Arial" pitchFamily="34" charset="0"/>
                <a:ea typeface="Arial" pitchFamily="34" charset="-122"/>
                <a:cs typeface="Arial" pitchFamily="34" charset="-120"/>
              </a:rPr>
              <a:t>https://kiabimarketplace.my.site.com/servicemarketplace/s/</a:t>
            </a:r>
            <a:endParaRPr lang="en-US" sz="1500" dirty="0"/>
          </a:p>
        </p:txBody>
      </p:sp>
      <p:sp>
        <p:nvSpPr>
          <p:cNvPr id="9" name="Text 6"/>
          <p:cNvSpPr/>
          <p:nvPr/>
        </p:nvSpPr>
        <p:spPr>
          <a:xfrm>
            <a:off x="640080" y="5532120"/>
            <a:ext cx="6400800" cy="365760"/>
          </a:xfrm>
          <a:prstGeom prst="rect">
            <a:avLst/>
          </a:prstGeom>
          <a:noFill/>
          <a:ln/>
        </p:spPr>
        <p:txBody>
          <a:bodyPr wrap="square" rtlCol="0" anchor="ctr"/>
          <a:lstStyle/>
          <a:p>
            <a:pPr marL="0" indent="0" algn="l">
              <a:buNone/>
            </a:pPr>
            <a:r>
              <a:rPr lang="en-US" sz="1400" b="1" i="1" dirty="0">
                <a:solidFill>
                  <a:srgbClr val="1A1A6E"/>
                </a:solidFill>
                <a:latin typeface="Georgia" pitchFamily="34" charset="0"/>
                <a:ea typeface="Georgia" pitchFamily="34" charset="-122"/>
                <a:cs typeface="Georgia" pitchFamily="34" charset="-120"/>
              </a:rPr>
              <a:t>More and more for families</a:t>
            </a:r>
            <a:endParaRPr lang="en-US" sz="1400" dirty="0"/>
          </a:p>
        </p:txBody>
      </p:sp>
      <p:pic>
        <p:nvPicPr>
          <p:cNvPr id="10" name="Image 1" descr="assets/kiabi_logo_real.png"/>
          <p:cNvPicPr>
            <a:picLocks noChangeAspect="1"/>
          </p:cNvPicPr>
          <p:nvPr/>
        </p:nvPicPr>
        <p:blipFill>
          <a:blip r:embed="rId4"/>
          <a:stretch>
            <a:fillRect/>
          </a:stretch>
        </p:blipFill>
        <p:spPr>
          <a:xfrm>
            <a:off x="9994392" y="5440680"/>
            <a:ext cx="1554480" cy="346558"/>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E15B5B"/>
        </a:solidFill>
        <a:effectLst/>
      </p:bgPr>
    </p:bg>
    <p:spTree>
      <p:nvGrpSpPr>
        <p:cNvPr id="1" name=""/>
        <p:cNvGrpSpPr/>
        <p:nvPr/>
      </p:nvGrpSpPr>
      <p:grpSpPr>
        <a:xfrm>
          <a:off x="0" y="0"/>
          <a:ext cx="0" cy="0"/>
          <a:chOff x="0" y="0"/>
          <a:chExt cx="0" cy="0"/>
        </a:xfrm>
      </p:grpSpPr>
      <p:sp>
        <p:nvSpPr>
          <p:cNvPr id="2" name="Shape 0"/>
          <p:cNvSpPr/>
          <p:nvPr/>
        </p:nvSpPr>
        <p:spPr>
          <a:xfrm>
            <a:off x="292608" y="292608"/>
            <a:ext cx="11603736" cy="5943600"/>
          </a:xfrm>
          <a:prstGeom prst="rect">
            <a:avLst/>
          </a:prstGeom>
          <a:solidFill>
            <a:srgbClr val="FFFFFF"/>
          </a:solidFill>
          <a:ln/>
        </p:spPr>
        <p:txBody>
          <a:bodyPr/>
          <a:lstStyle/>
          <a:p>
            <a:endParaRPr lang="fr-FR"/>
          </a:p>
        </p:txBody>
      </p:sp>
      <p:sp>
        <p:nvSpPr>
          <p:cNvPr id="3" name="Text 1"/>
          <p:cNvSpPr/>
          <p:nvPr/>
        </p:nvSpPr>
        <p:spPr>
          <a:xfrm>
            <a:off x="274320" y="27432"/>
            <a:ext cx="4572000" cy="256032"/>
          </a:xfrm>
          <a:prstGeom prst="rect">
            <a:avLst/>
          </a:prstGeom>
          <a:noFill/>
          <a:ln/>
        </p:spPr>
        <p:txBody>
          <a:bodyPr wrap="square" rtlCol="0" anchor="ctr"/>
          <a:lstStyle/>
          <a:p>
            <a:pPr marL="0" indent="0" algn="l">
              <a:buNone/>
            </a:pPr>
            <a:r>
              <a:rPr lang="en-US" sz="1100" b="1" dirty="0">
                <a:solidFill>
                  <a:srgbClr val="FFFFFF"/>
                </a:solidFill>
                <a:latin typeface="Arial" pitchFamily="34" charset="0"/>
                <a:ea typeface="Arial" pitchFamily="34" charset="-122"/>
                <a:cs typeface="Arial" pitchFamily="34" charset="-120"/>
              </a:rPr>
              <a:t>&lt;&lt;&lt;  Back to the contents</a:t>
            </a:r>
            <a:endParaRPr lang="en-US" sz="1100" dirty="0"/>
          </a:p>
        </p:txBody>
      </p:sp>
      <p:sp>
        <p:nvSpPr>
          <p:cNvPr id="4" name="Text 2"/>
          <p:cNvSpPr/>
          <p:nvPr/>
        </p:nvSpPr>
        <p:spPr>
          <a:xfrm>
            <a:off x="411480" y="6355080"/>
            <a:ext cx="6400800" cy="365760"/>
          </a:xfrm>
          <a:prstGeom prst="rect">
            <a:avLst/>
          </a:prstGeom>
          <a:noFill/>
          <a:ln/>
        </p:spPr>
        <p:txBody>
          <a:bodyPr wrap="square" rtlCol="0" anchor="ctr"/>
          <a:lstStyle/>
          <a:p>
            <a:pPr marL="0" indent="0" algn="l">
              <a:buNone/>
            </a:pPr>
            <a:r>
              <a:rPr lang="en-US" sz="1400" b="1" i="1" dirty="0">
                <a:solidFill>
                  <a:srgbClr val="FFFFFF"/>
                </a:solidFill>
                <a:latin typeface="Georgia" pitchFamily="34" charset="0"/>
                <a:ea typeface="Georgia" pitchFamily="34" charset="-122"/>
                <a:cs typeface="Georgia" pitchFamily="34" charset="-120"/>
              </a:rPr>
              <a:t>More and more for families</a:t>
            </a:r>
            <a:endParaRPr lang="en-US" sz="1400" dirty="0"/>
          </a:p>
        </p:txBody>
      </p:sp>
      <p:sp>
        <p:nvSpPr>
          <p:cNvPr id="5" name="Shape 3"/>
          <p:cNvSpPr/>
          <p:nvPr/>
        </p:nvSpPr>
        <p:spPr>
          <a:xfrm>
            <a:off x="10250424" y="6327648"/>
            <a:ext cx="1572768" cy="384048"/>
          </a:xfrm>
          <a:prstGeom prst="roundRect">
            <a:avLst>
              <a:gd name="adj" fmla="val 11905"/>
            </a:avLst>
          </a:prstGeom>
          <a:solidFill>
            <a:srgbClr val="FFFFFF"/>
          </a:solidFill>
          <a:ln/>
        </p:spPr>
        <p:txBody>
          <a:bodyPr/>
          <a:lstStyle/>
          <a:p>
            <a:endParaRPr lang="fr-FR"/>
          </a:p>
        </p:txBody>
      </p:sp>
      <p:pic>
        <p:nvPicPr>
          <p:cNvPr id="6" name="Image 0" descr="assets/kiabi_logo_real.png"/>
          <p:cNvPicPr>
            <a:picLocks noChangeAspect="1"/>
          </p:cNvPicPr>
          <p:nvPr/>
        </p:nvPicPr>
        <p:blipFill>
          <a:blip r:embed="rId3"/>
          <a:stretch>
            <a:fillRect/>
          </a:stretch>
        </p:blipFill>
        <p:spPr>
          <a:xfrm>
            <a:off x="10387584" y="6400800"/>
            <a:ext cx="1298448" cy="288950"/>
          </a:xfrm>
          <a:prstGeom prst="rect">
            <a:avLst/>
          </a:prstGeom>
        </p:spPr>
      </p:pic>
      <p:sp>
        <p:nvSpPr>
          <p:cNvPr id="7" name="Shape 4"/>
          <p:cNvSpPr/>
          <p:nvPr/>
        </p:nvSpPr>
        <p:spPr>
          <a:xfrm>
            <a:off x="640080" y="566928"/>
            <a:ext cx="841248" cy="841248"/>
          </a:xfrm>
          <a:prstGeom prst="ellipse">
            <a:avLst/>
          </a:prstGeom>
          <a:solidFill>
            <a:srgbClr val="1A1A6E"/>
          </a:solidFill>
          <a:ln/>
          <a:effectLst>
            <a:outerShdw blurRad="63500" dist="25400" dir="8100000" algn="bl" rotWithShape="0">
              <a:srgbClr val="000000">
                <a:alpha val="10000"/>
              </a:srgbClr>
            </a:outerShdw>
          </a:effectLst>
        </p:spPr>
        <p:txBody>
          <a:bodyPr/>
          <a:lstStyle/>
          <a:p>
            <a:endParaRPr lang="fr-FR"/>
          </a:p>
        </p:txBody>
      </p:sp>
      <p:pic>
        <p:nvPicPr>
          <p:cNvPr id="8" name="Image 1" descr="assets/icons/calendar_white.png"/>
          <p:cNvPicPr>
            <a:picLocks noChangeAspect="1"/>
          </p:cNvPicPr>
          <p:nvPr/>
        </p:nvPicPr>
        <p:blipFill>
          <a:blip r:embed="rId4"/>
          <a:stretch>
            <a:fillRect/>
          </a:stretch>
        </p:blipFill>
        <p:spPr>
          <a:xfrm>
            <a:off x="832104" y="758952"/>
            <a:ext cx="457200" cy="457200"/>
          </a:xfrm>
          <a:prstGeom prst="rect">
            <a:avLst/>
          </a:prstGeom>
        </p:spPr>
      </p:pic>
      <p:sp>
        <p:nvSpPr>
          <p:cNvPr id="9" name="Text 5"/>
          <p:cNvSpPr/>
          <p:nvPr/>
        </p:nvSpPr>
        <p:spPr>
          <a:xfrm>
            <a:off x="1691640" y="548640"/>
            <a:ext cx="9765792" cy="292608"/>
          </a:xfrm>
          <a:prstGeom prst="rect">
            <a:avLst/>
          </a:prstGeom>
          <a:noFill/>
          <a:ln/>
        </p:spPr>
        <p:txBody>
          <a:bodyPr wrap="square" lIns="0" tIns="0" rIns="0" bIns="0" rtlCol="0" anchor="ctr"/>
          <a:lstStyle/>
          <a:p>
            <a:pPr marL="0" indent="0" algn="l">
              <a:buNone/>
            </a:pPr>
            <a:r>
              <a:rPr lang="en-US" sz="1200" b="1" kern="0" spc="200" dirty="0">
                <a:solidFill>
                  <a:srgbClr val="E15B5B"/>
                </a:solidFill>
                <a:latin typeface="Arial" pitchFamily="34" charset="0"/>
                <a:ea typeface="Arial" pitchFamily="34" charset="-122"/>
                <a:cs typeface="Arial" pitchFamily="34" charset="-120"/>
              </a:rPr>
              <a:t>PART 1 · THE ESSENTIALS YOU NEED TO KNOW</a:t>
            </a:r>
            <a:endParaRPr lang="en-US" sz="1200" dirty="0"/>
          </a:p>
        </p:txBody>
      </p:sp>
      <p:sp>
        <p:nvSpPr>
          <p:cNvPr id="10" name="Text 6"/>
          <p:cNvSpPr/>
          <p:nvPr/>
        </p:nvSpPr>
        <p:spPr>
          <a:xfrm>
            <a:off x="1691640" y="822960"/>
            <a:ext cx="9765792" cy="658368"/>
          </a:xfrm>
          <a:prstGeom prst="rect">
            <a:avLst/>
          </a:prstGeom>
          <a:noFill/>
          <a:ln/>
        </p:spPr>
        <p:txBody>
          <a:bodyPr wrap="square" lIns="0" tIns="0" rIns="0" bIns="0" rtlCol="0" anchor="ctr"/>
          <a:lstStyle/>
          <a:p>
            <a:pPr marL="0" indent="0" algn="l">
              <a:buNone/>
            </a:pPr>
            <a:r>
              <a:rPr lang="en-US" sz="2700" b="1" dirty="0">
                <a:solidFill>
                  <a:srgbClr val="222222"/>
                </a:solidFill>
                <a:latin typeface="Arial" pitchFamily="34" charset="0"/>
                <a:ea typeface="Arial" pitchFamily="34" charset="-122"/>
                <a:cs typeface="Arial" pitchFamily="34" charset="-120"/>
              </a:rPr>
              <a:t>Sales calendar by country</a:t>
            </a:r>
            <a:endParaRPr lang="en-US" sz="2700" dirty="0"/>
          </a:p>
        </p:txBody>
      </p:sp>
      <p:sp>
        <p:nvSpPr>
          <p:cNvPr id="11" name="Shape 7"/>
          <p:cNvSpPr/>
          <p:nvPr/>
        </p:nvSpPr>
        <p:spPr>
          <a:xfrm>
            <a:off x="777240" y="1481328"/>
            <a:ext cx="10634472" cy="20117"/>
          </a:xfrm>
          <a:prstGeom prst="rect">
            <a:avLst/>
          </a:prstGeom>
          <a:solidFill>
            <a:srgbClr val="E15B5B"/>
          </a:solidFill>
          <a:ln/>
        </p:spPr>
        <p:txBody>
          <a:bodyPr/>
          <a:lstStyle/>
          <a:p>
            <a:endParaRPr lang="fr-FR"/>
          </a:p>
        </p:txBody>
      </p:sp>
      <p:sp>
        <p:nvSpPr>
          <p:cNvPr id="12" name="Text 8"/>
          <p:cNvSpPr/>
          <p:nvPr/>
        </p:nvSpPr>
        <p:spPr>
          <a:xfrm>
            <a:off x="777240" y="1691640"/>
            <a:ext cx="10634472" cy="640080"/>
          </a:xfrm>
          <a:prstGeom prst="rect">
            <a:avLst/>
          </a:prstGeom>
          <a:noFill/>
          <a:ln/>
        </p:spPr>
        <p:txBody>
          <a:bodyPr wrap="square" rtlCol="0" anchor="ctr"/>
          <a:lstStyle/>
          <a:p>
            <a:pPr marL="0" indent="0" algn="l">
              <a:buNone/>
            </a:pPr>
            <a:r>
              <a:rPr lang="en-US" sz="1400" b="1" dirty="0">
                <a:solidFill>
                  <a:srgbClr val="C9484A"/>
                </a:solidFill>
                <a:latin typeface="Arial" pitchFamily="34" charset="0"/>
                <a:ea typeface="Arial" pitchFamily="34" charset="-122"/>
                <a:cs typeface="Arial" pitchFamily="34" charset="-120"/>
              </a:rPr>
              <a:t>Key point: </a:t>
            </a:r>
            <a:r>
              <a:rPr lang="en-US" sz="1400" dirty="0">
                <a:solidFill>
                  <a:srgbClr val="222222"/>
                </a:solidFill>
                <a:latin typeface="Arial" pitchFamily="34" charset="0"/>
                <a:ea typeface="Arial" pitchFamily="34" charset="-122"/>
                <a:cs typeface="Arial" pitchFamily="34" charset="-120"/>
              </a:rPr>
              <a:t>sale dates </a:t>
            </a:r>
            <a:r>
              <a:rPr lang="en-US" sz="1400" b="1" dirty="0">
                <a:solidFill>
                  <a:srgbClr val="222222"/>
                </a:solidFill>
                <a:latin typeface="Arial" pitchFamily="34" charset="0"/>
                <a:ea typeface="Arial" pitchFamily="34" charset="-122"/>
                <a:cs typeface="Arial" pitchFamily="34" charset="-120"/>
              </a:rPr>
              <a:t>vary </a:t>
            </a:r>
            <a:r>
              <a:rPr lang="en-US" sz="1400" dirty="0">
                <a:solidFill>
                  <a:srgbClr val="222222"/>
                </a:solidFill>
                <a:latin typeface="Arial" pitchFamily="34" charset="0"/>
                <a:ea typeface="Arial" pitchFamily="34" charset="-122"/>
                <a:cs typeface="Arial" pitchFamily="34" charset="-120"/>
              </a:rPr>
              <a:t>from country to country. This is precisely what determines how you set up your offers (see the guide on the next slide).</a:t>
            </a:r>
            <a:endParaRPr lang="en-US" sz="1400" dirty="0"/>
          </a:p>
        </p:txBody>
      </p:sp>
      <p:pic>
        <p:nvPicPr>
          <p:cNvPr id="14" name="Image 2" descr="assets/icons/info_coral.png"/>
          <p:cNvPicPr>
            <a:picLocks noChangeAspect="1"/>
          </p:cNvPicPr>
          <p:nvPr/>
        </p:nvPicPr>
        <p:blipFill>
          <a:blip r:embed="rId5"/>
          <a:stretch>
            <a:fillRect/>
          </a:stretch>
        </p:blipFill>
        <p:spPr>
          <a:xfrm>
            <a:off x="777240" y="5532120"/>
            <a:ext cx="274320" cy="274320"/>
          </a:xfrm>
          <a:prstGeom prst="rect">
            <a:avLst/>
          </a:prstGeom>
        </p:spPr>
      </p:pic>
      <p:sp>
        <p:nvSpPr>
          <p:cNvPr id="15" name="Text 9"/>
          <p:cNvSpPr/>
          <p:nvPr/>
        </p:nvSpPr>
        <p:spPr>
          <a:xfrm>
            <a:off x="1115568" y="5486400"/>
            <a:ext cx="10177272" cy="384048"/>
          </a:xfrm>
          <a:prstGeom prst="rect">
            <a:avLst/>
          </a:prstGeom>
          <a:noFill/>
          <a:ln/>
        </p:spPr>
        <p:txBody>
          <a:bodyPr wrap="square" rtlCol="0" anchor="ctr"/>
          <a:lstStyle/>
          <a:p>
            <a:pPr marL="0" indent="0" algn="l">
              <a:buNone/>
            </a:pPr>
            <a:r>
              <a:rPr lang="en-US" sz="1150" i="1" dirty="0" err="1">
                <a:solidFill>
                  <a:srgbClr val="5A5A5A"/>
                </a:solidFill>
                <a:latin typeface="Arial" pitchFamily="34" charset="0"/>
                <a:ea typeface="Arial" pitchFamily="34" charset="-122"/>
                <a:cs typeface="Arial" pitchFamily="34" charset="-120"/>
              </a:rPr>
              <a:t>*Only </a:t>
            </a:r>
            <a:r>
              <a:rPr lang="en-US" sz="1150" i="1" dirty="0">
                <a:solidFill>
                  <a:srgbClr val="5A5A5A"/>
                </a:solidFill>
                <a:latin typeface="Arial" pitchFamily="34" charset="0"/>
                <a:ea typeface="Arial" pitchFamily="34" charset="-122"/>
                <a:cs typeface="Arial" pitchFamily="34" charset="-120"/>
              </a:rPr>
              <a:t>in France is the site ‘frozen’ until 8.00 am on the day. In the other four countries, sale offers are visible from midnight.</a:t>
            </a:r>
            <a:endParaRPr lang="en-US" sz="1150" dirty="0"/>
          </a:p>
        </p:txBody>
      </p:sp>
      <p:graphicFrame>
        <p:nvGraphicFramePr>
          <p:cNvPr id="16" name="Tableau 15">
            <a:extLst>
              <a:ext uri="{FF2B5EF4-FFF2-40B4-BE49-F238E27FC236}">
                <a16:creationId xmlns:a16="http://schemas.microsoft.com/office/drawing/2014/main" id="{B14D8E96-994A-A6B3-302C-E079DCAA1038}"/>
              </a:ext>
            </a:extLst>
          </p:cNvPr>
          <p:cNvGraphicFramePr>
            <a:graphicFrameLocks noGrp="1"/>
          </p:cNvGraphicFramePr>
          <p:nvPr>
            <p:extLst>
              <p:ext uri="{D42A27DB-BD31-4B8C-83A1-F6EECF244321}">
                <p14:modId xmlns:p14="http://schemas.microsoft.com/office/powerpoint/2010/main" val="2738294522"/>
              </p:ext>
            </p:extLst>
          </p:nvPr>
        </p:nvGraphicFramePr>
        <p:xfrm>
          <a:off x="1771650" y="2900204"/>
          <a:ext cx="8648700" cy="2202180"/>
        </p:xfrm>
        <a:graphic>
          <a:graphicData uri="http://schemas.openxmlformats.org/drawingml/2006/table">
            <a:tbl>
              <a:tblPr/>
              <a:tblGrid>
                <a:gridCol w="2194560">
                  <a:extLst>
                    <a:ext uri="{9D8B030D-6E8A-4147-A177-3AD203B41FA5}">
                      <a16:colId xmlns:a16="http://schemas.microsoft.com/office/drawing/2014/main" val="2847124031"/>
                    </a:ext>
                  </a:extLst>
                </a:gridCol>
                <a:gridCol w="1165860">
                  <a:extLst>
                    <a:ext uri="{9D8B030D-6E8A-4147-A177-3AD203B41FA5}">
                      <a16:colId xmlns:a16="http://schemas.microsoft.com/office/drawing/2014/main" val="4036425233"/>
                    </a:ext>
                  </a:extLst>
                </a:gridCol>
                <a:gridCol w="2560320">
                  <a:extLst>
                    <a:ext uri="{9D8B030D-6E8A-4147-A177-3AD203B41FA5}">
                      <a16:colId xmlns:a16="http://schemas.microsoft.com/office/drawing/2014/main" val="2748473045"/>
                    </a:ext>
                  </a:extLst>
                </a:gridCol>
                <a:gridCol w="2727960">
                  <a:extLst>
                    <a:ext uri="{9D8B030D-6E8A-4147-A177-3AD203B41FA5}">
                      <a16:colId xmlns:a16="http://schemas.microsoft.com/office/drawing/2014/main" val="4198608520"/>
                    </a:ext>
                  </a:extLst>
                </a:gridCol>
              </a:tblGrid>
              <a:tr h="365760">
                <a:tc>
                  <a:txBody>
                    <a:bodyPr/>
                    <a:lstStyle/>
                    <a:p>
                      <a:pPr algn="l" fontAlgn="base">
                        <a:lnSpc>
                          <a:spcPts val="1575"/>
                        </a:lnSpc>
                        <a:buNone/>
                      </a:pPr>
                      <a:r>
                        <a:rPr lang="en-US" sz="1300" b="0" i="0">
                          <a:solidFill>
                            <a:srgbClr val="000000"/>
                          </a:solidFill>
                          <a:effectLst/>
                          <a:latin typeface="Arial" panose="020B0604020202020204" pitchFamily="34" charset="0"/>
                        </a:rPr>
                        <a:t>Country​</a:t>
                      </a:r>
                      <a:endParaRPr lang="en-US" b="0" i="0">
                        <a:solidFill>
                          <a:srgbClr val="000000"/>
                        </a:solidFill>
                        <a:effectLst/>
                      </a:endParaRPr>
                    </a:p>
                  </a:txBody>
                  <a:tcPr anchor="ctr">
                    <a:lnL w="7620" cap="flat" cmpd="sng" algn="ctr">
                      <a:solidFill>
                        <a:srgbClr val="D8D8E0"/>
                      </a:solidFill>
                      <a:prstDash val="solid"/>
                      <a:round/>
                      <a:headEnd type="none" w="med" len="med"/>
                      <a:tailEnd type="none" w="med" len="med"/>
                    </a:lnL>
                    <a:lnR w="7620" cap="flat" cmpd="sng" algn="ctr">
                      <a:solidFill>
                        <a:srgbClr val="D8D8E0"/>
                      </a:solidFill>
                      <a:prstDash val="solid"/>
                      <a:round/>
                      <a:headEnd type="none" w="med" len="med"/>
                      <a:tailEnd type="none" w="med" len="med"/>
                    </a:lnR>
                    <a:lnT w="7620" cap="flat" cmpd="sng" algn="ctr">
                      <a:solidFill>
                        <a:srgbClr val="D8D8E0"/>
                      </a:solidFill>
                      <a:prstDash val="solid"/>
                      <a:round/>
                      <a:headEnd type="none" w="med" len="med"/>
                      <a:tailEnd type="none" w="med" len="med"/>
                    </a:lnT>
                    <a:lnB w="7620" cap="flat" cmpd="sng" algn="ctr">
                      <a:solidFill>
                        <a:srgbClr val="D8D8E0"/>
                      </a:solidFill>
                      <a:prstDash val="solid"/>
                      <a:round/>
                      <a:headEnd type="none" w="med" len="med"/>
                      <a:tailEnd type="none" w="med" len="med"/>
                    </a:lnB>
                    <a:solidFill>
                      <a:srgbClr val="1A1A6E"/>
                    </a:solidFill>
                  </a:tcPr>
                </a:tc>
                <a:tc>
                  <a:txBody>
                    <a:bodyPr/>
                    <a:lstStyle/>
                    <a:p>
                      <a:pPr algn="ctr" fontAlgn="base">
                        <a:lnSpc>
                          <a:spcPts val="1575"/>
                        </a:lnSpc>
                        <a:buNone/>
                      </a:pPr>
                      <a:r>
                        <a:rPr lang="en-US" sz="1300" b="0" i="0">
                          <a:solidFill>
                            <a:srgbClr val="000000"/>
                          </a:solidFill>
                          <a:effectLst/>
                          <a:latin typeface="Arial" panose="020B0604020202020204" pitchFamily="34" charset="0"/>
                        </a:rPr>
                        <a:t>Channel</a:t>
                      </a:r>
                      <a:endParaRPr lang="en-US" b="0" i="0">
                        <a:solidFill>
                          <a:srgbClr val="000000"/>
                        </a:solidFill>
                        <a:effectLst/>
                      </a:endParaRPr>
                    </a:p>
                  </a:txBody>
                  <a:tcPr anchor="ctr">
                    <a:lnL w="7620" cap="flat" cmpd="sng" algn="ctr">
                      <a:solidFill>
                        <a:srgbClr val="D8D8E0"/>
                      </a:solidFill>
                      <a:prstDash val="solid"/>
                      <a:round/>
                      <a:headEnd type="none" w="med" len="med"/>
                      <a:tailEnd type="none" w="med" len="med"/>
                    </a:lnL>
                    <a:lnR w="7620" cap="flat" cmpd="sng" algn="ctr">
                      <a:solidFill>
                        <a:srgbClr val="D8D8E0"/>
                      </a:solidFill>
                      <a:prstDash val="solid"/>
                      <a:round/>
                      <a:headEnd type="none" w="med" len="med"/>
                      <a:tailEnd type="none" w="med" len="med"/>
                    </a:lnR>
                    <a:lnT w="7620" cap="flat" cmpd="sng" algn="ctr">
                      <a:solidFill>
                        <a:srgbClr val="D8D8E0"/>
                      </a:solidFill>
                      <a:prstDash val="solid"/>
                      <a:round/>
                      <a:headEnd type="none" w="med" len="med"/>
                      <a:tailEnd type="none" w="med" len="med"/>
                    </a:lnT>
                    <a:lnB w="7620" cap="flat" cmpd="sng" algn="ctr">
                      <a:solidFill>
                        <a:srgbClr val="D8D8E0"/>
                      </a:solidFill>
                      <a:prstDash val="solid"/>
                      <a:round/>
                      <a:headEnd type="none" w="med" len="med"/>
                      <a:tailEnd type="none" w="med" len="med"/>
                    </a:lnB>
                    <a:solidFill>
                      <a:srgbClr val="1A1A6E"/>
                    </a:solidFill>
                  </a:tcPr>
                </a:tc>
                <a:tc>
                  <a:txBody>
                    <a:bodyPr/>
                    <a:lstStyle/>
                    <a:p>
                      <a:pPr algn="ctr" fontAlgn="base">
                        <a:lnSpc>
                          <a:spcPts val="1575"/>
                        </a:lnSpc>
                        <a:buNone/>
                      </a:pPr>
                      <a:r>
                        <a:rPr lang="en-US" sz="1300" b="1" i="0" dirty="0">
                          <a:solidFill>
                            <a:srgbClr val="FFFFFF"/>
                          </a:solidFill>
                          <a:effectLst/>
                          <a:latin typeface="Arial" panose="020B0604020202020204" pitchFamily="34" charset="0"/>
                        </a:rPr>
                        <a:t>Start of </a:t>
                      </a:r>
                      <a:r>
                        <a:rPr lang="en-US" sz="1300" b="0" i="0" dirty="0">
                          <a:solidFill>
                            <a:srgbClr val="000000"/>
                          </a:solidFill>
                          <a:effectLst/>
                          <a:latin typeface="Arial" panose="020B0604020202020204" pitchFamily="34" charset="0"/>
                        </a:rPr>
                        <a:t>sales</a:t>
                      </a:r>
                      <a:endParaRPr lang="en-US" b="0" i="0" dirty="0">
                        <a:solidFill>
                          <a:srgbClr val="000000"/>
                        </a:solidFill>
                        <a:effectLst/>
                      </a:endParaRPr>
                    </a:p>
                  </a:txBody>
                  <a:tcPr anchor="ctr">
                    <a:lnL w="7620" cap="flat" cmpd="sng" algn="ctr">
                      <a:solidFill>
                        <a:srgbClr val="D8D8E0"/>
                      </a:solidFill>
                      <a:prstDash val="solid"/>
                      <a:round/>
                      <a:headEnd type="none" w="med" len="med"/>
                      <a:tailEnd type="none" w="med" len="med"/>
                    </a:lnL>
                    <a:lnR w="7620" cap="flat" cmpd="sng" algn="ctr">
                      <a:solidFill>
                        <a:srgbClr val="D8D8E0"/>
                      </a:solidFill>
                      <a:prstDash val="solid"/>
                      <a:round/>
                      <a:headEnd type="none" w="med" len="med"/>
                      <a:tailEnd type="none" w="med" len="med"/>
                    </a:lnR>
                    <a:lnT w="7620" cap="flat" cmpd="sng" algn="ctr">
                      <a:solidFill>
                        <a:srgbClr val="D8D8E0"/>
                      </a:solidFill>
                      <a:prstDash val="solid"/>
                      <a:round/>
                      <a:headEnd type="none" w="med" len="med"/>
                      <a:tailEnd type="none" w="med" len="med"/>
                    </a:lnT>
                    <a:lnB w="7620" cap="flat" cmpd="sng" algn="ctr">
                      <a:solidFill>
                        <a:srgbClr val="D8D8E0"/>
                      </a:solidFill>
                      <a:prstDash val="solid"/>
                      <a:round/>
                      <a:headEnd type="none" w="med" len="med"/>
                      <a:tailEnd type="none" w="med" len="med"/>
                    </a:lnB>
                    <a:solidFill>
                      <a:srgbClr val="1A1A6E"/>
                    </a:solidFill>
                  </a:tcPr>
                </a:tc>
                <a:tc>
                  <a:txBody>
                    <a:bodyPr/>
                    <a:lstStyle/>
                    <a:p>
                      <a:pPr algn="ctr" fontAlgn="base">
                        <a:lnSpc>
                          <a:spcPts val="1575"/>
                        </a:lnSpc>
                        <a:buNone/>
                      </a:pPr>
                      <a:r>
                        <a:rPr lang="en-US" sz="1300" b="1" i="0" dirty="0">
                          <a:solidFill>
                            <a:srgbClr val="FFFFFF"/>
                          </a:solidFill>
                          <a:effectLst/>
                          <a:latin typeface="Arial" panose="020B0604020202020204" pitchFamily="34" charset="0"/>
                        </a:rPr>
                        <a:t>End of </a:t>
                      </a:r>
                      <a:r>
                        <a:rPr lang="en-US" sz="1300" b="0" i="0" dirty="0">
                          <a:solidFill>
                            <a:srgbClr val="000000"/>
                          </a:solidFill>
                          <a:effectLst/>
                          <a:latin typeface="Arial" panose="020B0604020202020204" pitchFamily="34" charset="0"/>
                        </a:rPr>
                        <a:t>sales</a:t>
                      </a:r>
                      <a:endParaRPr lang="en-US" b="0" i="0" dirty="0">
                        <a:solidFill>
                          <a:srgbClr val="000000"/>
                        </a:solidFill>
                        <a:effectLst/>
                      </a:endParaRPr>
                    </a:p>
                  </a:txBody>
                  <a:tcPr anchor="ctr">
                    <a:lnL w="7620" cap="flat" cmpd="sng" algn="ctr">
                      <a:solidFill>
                        <a:srgbClr val="D8D8E0"/>
                      </a:solidFill>
                      <a:prstDash val="solid"/>
                      <a:round/>
                      <a:headEnd type="none" w="med" len="med"/>
                      <a:tailEnd type="none" w="med" len="med"/>
                    </a:lnL>
                    <a:lnR w="7620" cap="flat" cmpd="sng" algn="ctr">
                      <a:solidFill>
                        <a:srgbClr val="D8D8E0"/>
                      </a:solidFill>
                      <a:prstDash val="solid"/>
                      <a:round/>
                      <a:headEnd type="none" w="med" len="med"/>
                      <a:tailEnd type="none" w="med" len="med"/>
                    </a:lnR>
                    <a:lnT w="7620" cap="flat" cmpd="sng" algn="ctr">
                      <a:solidFill>
                        <a:srgbClr val="D8D8E0"/>
                      </a:solidFill>
                      <a:prstDash val="solid"/>
                      <a:round/>
                      <a:headEnd type="none" w="med" len="med"/>
                      <a:tailEnd type="none" w="med" len="med"/>
                    </a:lnT>
                    <a:lnB w="7620" cap="flat" cmpd="sng" algn="ctr">
                      <a:solidFill>
                        <a:srgbClr val="D8D8E0"/>
                      </a:solidFill>
                      <a:prstDash val="solid"/>
                      <a:round/>
                      <a:headEnd type="none" w="med" len="med"/>
                      <a:tailEnd type="none" w="med" len="med"/>
                    </a:lnB>
                    <a:solidFill>
                      <a:srgbClr val="1A1A6E"/>
                    </a:solidFill>
                  </a:tcPr>
                </a:tc>
                <a:extLst>
                  <a:ext uri="{0D108BD9-81ED-4DB2-BD59-A6C34878D82A}">
                    <a16:rowId xmlns:a16="http://schemas.microsoft.com/office/drawing/2014/main" val="921773219"/>
                  </a:ext>
                </a:extLst>
              </a:tr>
              <a:tr h="373380">
                <a:tc>
                  <a:txBody>
                    <a:bodyPr/>
                    <a:lstStyle/>
                    <a:p>
                      <a:pPr algn="l" fontAlgn="base">
                        <a:lnSpc>
                          <a:spcPts val="1575"/>
                        </a:lnSpc>
                        <a:buNone/>
                      </a:pPr>
                      <a:r>
                        <a:rPr lang="en-US" sz="1300" b="0" i="0">
                          <a:solidFill>
                            <a:srgbClr val="000000"/>
                          </a:solidFill>
                          <a:effectLst/>
                          <a:latin typeface="Arial" panose="020B0604020202020204" pitchFamily="34" charset="0"/>
                        </a:rPr>
                        <a:t>France*​</a:t>
                      </a:r>
                      <a:endParaRPr lang="en-US" b="0" i="0">
                        <a:solidFill>
                          <a:srgbClr val="000000"/>
                        </a:solidFill>
                        <a:effectLst/>
                      </a:endParaRPr>
                    </a:p>
                  </a:txBody>
                  <a:tcPr anchor="ctr">
                    <a:lnL w="7620" cap="flat" cmpd="sng" algn="ctr">
                      <a:solidFill>
                        <a:srgbClr val="D8D8E0"/>
                      </a:solidFill>
                      <a:prstDash val="solid"/>
                      <a:round/>
                      <a:headEnd type="none" w="med" len="med"/>
                      <a:tailEnd type="none" w="med" len="med"/>
                    </a:lnL>
                    <a:lnR w="7620" cap="flat" cmpd="sng" algn="ctr">
                      <a:solidFill>
                        <a:srgbClr val="D8D8E0"/>
                      </a:solidFill>
                      <a:prstDash val="solid"/>
                      <a:round/>
                      <a:headEnd type="none" w="med" len="med"/>
                      <a:tailEnd type="none" w="med" len="med"/>
                    </a:lnR>
                    <a:lnT w="7620" cap="flat" cmpd="sng" algn="ctr">
                      <a:solidFill>
                        <a:srgbClr val="D8D8E0"/>
                      </a:solidFill>
                      <a:prstDash val="solid"/>
                      <a:round/>
                      <a:headEnd type="none" w="med" len="med"/>
                      <a:tailEnd type="none" w="med" len="med"/>
                    </a:lnT>
                    <a:lnB w="7620" cap="flat" cmpd="sng" algn="ctr">
                      <a:solidFill>
                        <a:srgbClr val="D8D8E0"/>
                      </a:solidFill>
                      <a:prstDash val="solid"/>
                      <a:round/>
                      <a:headEnd type="none" w="med" len="med"/>
                      <a:tailEnd type="none" w="med" len="med"/>
                    </a:lnB>
                    <a:solidFill>
                      <a:srgbClr val="FFFFFF"/>
                    </a:solidFill>
                  </a:tcPr>
                </a:tc>
                <a:tc>
                  <a:txBody>
                    <a:bodyPr/>
                    <a:lstStyle/>
                    <a:p>
                      <a:pPr algn="ctr" fontAlgn="base">
                        <a:lnSpc>
                          <a:spcPts val="1575"/>
                        </a:lnSpc>
                        <a:buNone/>
                      </a:pPr>
                      <a:r>
                        <a:rPr lang="en-US" sz="1300" b="0" i="0">
                          <a:solidFill>
                            <a:srgbClr val="000000"/>
                          </a:solidFill>
                          <a:effectLst/>
                          <a:latin typeface="Arial" panose="020B0604020202020204" pitchFamily="34" charset="0"/>
                        </a:rPr>
                        <a:t>100​</a:t>
                      </a:r>
                      <a:endParaRPr lang="en-US" b="0" i="0">
                        <a:solidFill>
                          <a:srgbClr val="000000"/>
                        </a:solidFill>
                        <a:effectLst/>
                      </a:endParaRPr>
                    </a:p>
                  </a:txBody>
                  <a:tcPr anchor="ctr">
                    <a:lnL w="7620" cap="flat" cmpd="sng" algn="ctr">
                      <a:solidFill>
                        <a:srgbClr val="D8D8E0"/>
                      </a:solidFill>
                      <a:prstDash val="solid"/>
                      <a:round/>
                      <a:headEnd type="none" w="med" len="med"/>
                      <a:tailEnd type="none" w="med" len="med"/>
                    </a:lnL>
                    <a:lnR w="7620" cap="flat" cmpd="sng" algn="ctr">
                      <a:solidFill>
                        <a:srgbClr val="D8D8E0"/>
                      </a:solidFill>
                      <a:prstDash val="solid"/>
                      <a:round/>
                      <a:headEnd type="none" w="med" len="med"/>
                      <a:tailEnd type="none" w="med" len="med"/>
                    </a:lnR>
                    <a:lnT w="7620" cap="flat" cmpd="sng" algn="ctr">
                      <a:solidFill>
                        <a:srgbClr val="D8D8E0"/>
                      </a:solidFill>
                      <a:prstDash val="solid"/>
                      <a:round/>
                      <a:headEnd type="none" w="med" len="med"/>
                      <a:tailEnd type="none" w="med" len="med"/>
                    </a:lnT>
                    <a:lnB w="7620" cap="flat" cmpd="sng" algn="ctr">
                      <a:solidFill>
                        <a:srgbClr val="D8D8E0"/>
                      </a:solidFill>
                      <a:prstDash val="solid"/>
                      <a:round/>
                      <a:headEnd type="none" w="med" len="med"/>
                      <a:tailEnd type="none" w="med" len="med"/>
                    </a:lnB>
                    <a:solidFill>
                      <a:srgbClr val="FFFFFF"/>
                    </a:solidFill>
                  </a:tcPr>
                </a:tc>
                <a:tc>
                  <a:txBody>
                    <a:bodyPr/>
                    <a:lstStyle/>
                    <a:p>
                      <a:pPr algn="ctr"/>
                      <a:r>
                        <a:rPr lang="fr-FR" sz="1400" dirty="0"/>
                        <a:t>06/24/2026</a:t>
                      </a:r>
                    </a:p>
                  </a:txBody>
                  <a:tcPr anchor="ctr">
                    <a:lnL w="7620" cap="flat" cmpd="sng" algn="ctr">
                      <a:solidFill>
                        <a:srgbClr val="D8D8E0"/>
                      </a:solidFill>
                      <a:prstDash val="solid"/>
                      <a:round/>
                      <a:headEnd type="none" w="med" len="med"/>
                      <a:tailEnd type="none" w="med" len="med"/>
                    </a:lnL>
                    <a:lnR w="7620" cap="flat" cmpd="sng" algn="ctr">
                      <a:solidFill>
                        <a:srgbClr val="D8D8E0"/>
                      </a:solidFill>
                      <a:prstDash val="solid"/>
                      <a:round/>
                      <a:headEnd type="none" w="med" len="med"/>
                      <a:tailEnd type="none" w="med" len="med"/>
                    </a:lnR>
                    <a:lnT w="7620" cap="flat" cmpd="sng" algn="ctr">
                      <a:solidFill>
                        <a:srgbClr val="D8D8E0"/>
                      </a:solidFill>
                      <a:prstDash val="solid"/>
                      <a:round/>
                      <a:headEnd type="none" w="med" len="med"/>
                      <a:tailEnd type="none" w="med" len="med"/>
                    </a:lnT>
                    <a:lnB w="7620" cap="flat" cmpd="sng" algn="ctr">
                      <a:solidFill>
                        <a:srgbClr val="D8D8E0"/>
                      </a:solidFill>
                      <a:prstDash val="solid"/>
                      <a:round/>
                      <a:headEnd type="none" w="med" len="med"/>
                      <a:tailEnd type="none" w="med" len="med"/>
                    </a:lnB>
                    <a:solidFill>
                      <a:srgbClr val="FFFFFF"/>
                    </a:solidFill>
                  </a:tcPr>
                </a:tc>
                <a:tc>
                  <a:txBody>
                    <a:bodyPr/>
                    <a:lstStyle/>
                    <a:p>
                      <a:pPr algn="ctr"/>
                      <a:r>
                        <a:rPr lang="fr-FR" sz="1400" dirty="0"/>
                        <a:t>07/21/2026</a:t>
                      </a:r>
                    </a:p>
                  </a:txBody>
                  <a:tcPr anchor="ctr">
                    <a:lnL w="7620" cap="flat" cmpd="sng" algn="ctr">
                      <a:solidFill>
                        <a:srgbClr val="D8D8E0"/>
                      </a:solidFill>
                      <a:prstDash val="solid"/>
                      <a:round/>
                      <a:headEnd type="none" w="med" len="med"/>
                      <a:tailEnd type="none" w="med" len="med"/>
                    </a:lnL>
                    <a:lnR w="7620" cap="flat" cmpd="sng" algn="ctr">
                      <a:solidFill>
                        <a:srgbClr val="D8D8E0"/>
                      </a:solidFill>
                      <a:prstDash val="solid"/>
                      <a:round/>
                      <a:headEnd type="none" w="med" len="med"/>
                      <a:tailEnd type="none" w="med" len="med"/>
                    </a:lnR>
                    <a:lnT w="7620" cap="flat" cmpd="sng" algn="ctr">
                      <a:solidFill>
                        <a:srgbClr val="D8D8E0"/>
                      </a:solidFill>
                      <a:prstDash val="solid"/>
                      <a:round/>
                      <a:headEnd type="none" w="med" len="med"/>
                      <a:tailEnd type="none" w="med" len="med"/>
                    </a:lnT>
                    <a:lnB w="7620" cap="flat" cmpd="sng" algn="ctr">
                      <a:solidFill>
                        <a:srgbClr val="D8D8E0"/>
                      </a:solidFill>
                      <a:prstDash val="solid"/>
                      <a:round/>
                      <a:headEnd type="none" w="med" len="med"/>
                      <a:tailEnd type="none" w="med" len="med"/>
                    </a:lnB>
                    <a:solidFill>
                      <a:srgbClr val="FFFFFF"/>
                    </a:solidFill>
                  </a:tcPr>
                </a:tc>
                <a:extLst>
                  <a:ext uri="{0D108BD9-81ED-4DB2-BD59-A6C34878D82A}">
                    <a16:rowId xmlns:a16="http://schemas.microsoft.com/office/drawing/2014/main" val="39214966"/>
                  </a:ext>
                </a:extLst>
              </a:tr>
              <a:tr h="365760">
                <a:tc>
                  <a:txBody>
                    <a:bodyPr/>
                    <a:lstStyle/>
                    <a:p>
                      <a:pPr algn="l" fontAlgn="base">
                        <a:lnSpc>
                          <a:spcPts val="1575"/>
                        </a:lnSpc>
                        <a:buNone/>
                      </a:pPr>
                      <a:r>
                        <a:rPr lang="en-US" sz="1300" b="0" i="0" dirty="0">
                          <a:solidFill>
                            <a:srgbClr val="000000"/>
                          </a:solidFill>
                          <a:effectLst/>
                          <a:latin typeface="Arial" panose="020B0604020202020204" pitchFamily="34" charset="0"/>
                        </a:rPr>
                        <a:t>Spain​</a:t>
                      </a:r>
                      <a:endParaRPr lang="en-US" b="0" i="0" dirty="0">
                        <a:solidFill>
                          <a:srgbClr val="000000"/>
                        </a:solidFill>
                        <a:effectLst/>
                      </a:endParaRPr>
                    </a:p>
                  </a:txBody>
                  <a:tcPr anchor="ctr">
                    <a:lnL w="7620" cap="flat" cmpd="sng" algn="ctr">
                      <a:solidFill>
                        <a:srgbClr val="D8D8E0"/>
                      </a:solidFill>
                      <a:prstDash val="solid"/>
                      <a:round/>
                      <a:headEnd type="none" w="med" len="med"/>
                      <a:tailEnd type="none" w="med" len="med"/>
                    </a:lnL>
                    <a:lnR w="7620" cap="flat" cmpd="sng" algn="ctr">
                      <a:solidFill>
                        <a:srgbClr val="D8D8E0"/>
                      </a:solidFill>
                      <a:prstDash val="solid"/>
                      <a:round/>
                      <a:headEnd type="none" w="med" len="med"/>
                      <a:tailEnd type="none" w="med" len="med"/>
                    </a:lnR>
                    <a:lnT w="7620" cap="flat" cmpd="sng" algn="ctr">
                      <a:solidFill>
                        <a:srgbClr val="D8D8E0"/>
                      </a:solidFill>
                      <a:prstDash val="solid"/>
                      <a:round/>
                      <a:headEnd type="none" w="med" len="med"/>
                      <a:tailEnd type="none" w="med" len="med"/>
                    </a:lnT>
                    <a:lnB w="7620" cap="flat" cmpd="sng" algn="ctr">
                      <a:solidFill>
                        <a:srgbClr val="D8D8E0"/>
                      </a:solidFill>
                      <a:prstDash val="solid"/>
                      <a:round/>
                      <a:headEnd type="none" w="med" len="med"/>
                      <a:tailEnd type="none" w="med" len="med"/>
                    </a:lnB>
                    <a:solidFill>
                      <a:srgbClr val="F4F4F8"/>
                    </a:solidFill>
                  </a:tcPr>
                </a:tc>
                <a:tc>
                  <a:txBody>
                    <a:bodyPr/>
                    <a:lstStyle/>
                    <a:p>
                      <a:pPr algn="ctr" fontAlgn="base">
                        <a:lnSpc>
                          <a:spcPts val="1575"/>
                        </a:lnSpc>
                        <a:buNone/>
                      </a:pPr>
                      <a:r>
                        <a:rPr lang="en-US" sz="1300" b="0" i="0">
                          <a:solidFill>
                            <a:srgbClr val="000000"/>
                          </a:solidFill>
                          <a:effectLst/>
                          <a:latin typeface="Arial" panose="020B0604020202020204" pitchFamily="34" charset="0"/>
                        </a:rPr>
                        <a:t>200​</a:t>
                      </a:r>
                      <a:endParaRPr lang="en-US" b="0" i="0">
                        <a:solidFill>
                          <a:srgbClr val="000000"/>
                        </a:solidFill>
                        <a:effectLst/>
                      </a:endParaRPr>
                    </a:p>
                  </a:txBody>
                  <a:tcPr anchor="ctr">
                    <a:lnL w="7620" cap="flat" cmpd="sng" algn="ctr">
                      <a:solidFill>
                        <a:srgbClr val="D8D8E0"/>
                      </a:solidFill>
                      <a:prstDash val="solid"/>
                      <a:round/>
                      <a:headEnd type="none" w="med" len="med"/>
                      <a:tailEnd type="none" w="med" len="med"/>
                    </a:lnL>
                    <a:lnR w="7620" cap="flat" cmpd="sng" algn="ctr">
                      <a:solidFill>
                        <a:srgbClr val="D8D8E0"/>
                      </a:solidFill>
                      <a:prstDash val="solid"/>
                      <a:round/>
                      <a:headEnd type="none" w="med" len="med"/>
                      <a:tailEnd type="none" w="med" len="med"/>
                    </a:lnR>
                    <a:lnT w="7620" cap="flat" cmpd="sng" algn="ctr">
                      <a:solidFill>
                        <a:srgbClr val="D8D8E0"/>
                      </a:solidFill>
                      <a:prstDash val="solid"/>
                      <a:round/>
                      <a:headEnd type="none" w="med" len="med"/>
                      <a:tailEnd type="none" w="med" len="med"/>
                    </a:lnT>
                    <a:lnB w="7620" cap="flat" cmpd="sng" algn="ctr">
                      <a:solidFill>
                        <a:srgbClr val="D8D8E0"/>
                      </a:solidFill>
                      <a:prstDash val="solid"/>
                      <a:round/>
                      <a:headEnd type="none" w="med" len="med"/>
                      <a:tailEnd type="none" w="med" len="med"/>
                    </a:lnB>
                    <a:solidFill>
                      <a:srgbClr val="F4F4F8"/>
                    </a:solidFill>
                  </a:tcPr>
                </a:tc>
                <a:tc>
                  <a:txBody>
                    <a:bodyPr/>
                    <a:lstStyle/>
                    <a:p>
                      <a:pPr algn="ctr"/>
                      <a:r>
                        <a:rPr lang="fr-FR" sz="1400" dirty="0"/>
                        <a:t>06/19/2026​ </a:t>
                      </a:r>
                    </a:p>
                  </a:txBody>
                  <a:tcPr anchor="ctr">
                    <a:lnL w="7620" cap="flat" cmpd="sng" algn="ctr">
                      <a:solidFill>
                        <a:srgbClr val="D8D8E0"/>
                      </a:solidFill>
                      <a:prstDash val="solid"/>
                      <a:round/>
                      <a:headEnd type="none" w="med" len="med"/>
                      <a:tailEnd type="none" w="med" len="med"/>
                    </a:lnL>
                    <a:lnR w="7620" cap="flat" cmpd="sng" algn="ctr">
                      <a:solidFill>
                        <a:srgbClr val="D8D8E0"/>
                      </a:solidFill>
                      <a:prstDash val="solid"/>
                      <a:round/>
                      <a:headEnd type="none" w="med" len="med"/>
                      <a:tailEnd type="none" w="med" len="med"/>
                    </a:lnR>
                    <a:lnT w="7620" cap="flat" cmpd="sng" algn="ctr">
                      <a:solidFill>
                        <a:srgbClr val="D8D8E0"/>
                      </a:solidFill>
                      <a:prstDash val="solid"/>
                      <a:round/>
                      <a:headEnd type="none" w="med" len="med"/>
                      <a:tailEnd type="none" w="med" len="med"/>
                    </a:lnT>
                    <a:lnB w="7620" cap="flat" cmpd="sng" algn="ctr">
                      <a:solidFill>
                        <a:srgbClr val="D8D8E0"/>
                      </a:solidFill>
                      <a:prstDash val="solid"/>
                      <a:round/>
                      <a:headEnd type="none" w="med" len="med"/>
                      <a:tailEnd type="none" w="med" len="med"/>
                    </a:lnB>
                    <a:solidFill>
                      <a:srgbClr val="F4F4F8"/>
                    </a:solidFill>
                  </a:tcPr>
                </a:tc>
                <a:tc>
                  <a:txBody>
                    <a:bodyPr/>
                    <a:lstStyle/>
                    <a:p>
                      <a:pPr algn="ctr"/>
                      <a:r>
                        <a:rPr lang="fr-FR" sz="1400" dirty="0"/>
                        <a:t>08/02/2026</a:t>
                      </a:r>
                    </a:p>
                  </a:txBody>
                  <a:tcPr anchor="ctr">
                    <a:lnL w="7620" cap="flat" cmpd="sng" algn="ctr">
                      <a:solidFill>
                        <a:srgbClr val="D8D8E0"/>
                      </a:solidFill>
                      <a:prstDash val="solid"/>
                      <a:round/>
                      <a:headEnd type="none" w="med" len="med"/>
                      <a:tailEnd type="none" w="med" len="med"/>
                    </a:lnL>
                    <a:lnR w="7620" cap="flat" cmpd="sng" algn="ctr">
                      <a:solidFill>
                        <a:srgbClr val="D8D8E0"/>
                      </a:solidFill>
                      <a:prstDash val="solid"/>
                      <a:round/>
                      <a:headEnd type="none" w="med" len="med"/>
                      <a:tailEnd type="none" w="med" len="med"/>
                    </a:lnR>
                    <a:lnT w="7620" cap="flat" cmpd="sng" algn="ctr">
                      <a:solidFill>
                        <a:srgbClr val="D8D8E0"/>
                      </a:solidFill>
                      <a:prstDash val="solid"/>
                      <a:round/>
                      <a:headEnd type="none" w="med" len="med"/>
                      <a:tailEnd type="none" w="med" len="med"/>
                    </a:lnT>
                    <a:lnB w="7620" cap="flat" cmpd="sng" algn="ctr">
                      <a:solidFill>
                        <a:srgbClr val="D8D8E0"/>
                      </a:solidFill>
                      <a:prstDash val="solid"/>
                      <a:round/>
                      <a:headEnd type="none" w="med" len="med"/>
                      <a:tailEnd type="none" w="med" len="med"/>
                    </a:lnB>
                    <a:solidFill>
                      <a:srgbClr val="F4F4F8"/>
                    </a:solidFill>
                  </a:tcPr>
                </a:tc>
                <a:extLst>
                  <a:ext uri="{0D108BD9-81ED-4DB2-BD59-A6C34878D82A}">
                    <a16:rowId xmlns:a16="http://schemas.microsoft.com/office/drawing/2014/main" val="438828755"/>
                  </a:ext>
                </a:extLst>
              </a:tr>
              <a:tr h="365760">
                <a:tc>
                  <a:txBody>
                    <a:bodyPr/>
                    <a:lstStyle/>
                    <a:p>
                      <a:pPr algn="l" fontAlgn="base">
                        <a:lnSpc>
                          <a:spcPts val="1575"/>
                        </a:lnSpc>
                        <a:buNone/>
                      </a:pPr>
                      <a:r>
                        <a:rPr lang="en-US" sz="1300" b="0" i="0">
                          <a:solidFill>
                            <a:srgbClr val="000000"/>
                          </a:solidFill>
                          <a:effectLst/>
                          <a:latin typeface="Arial" panose="020B0604020202020204" pitchFamily="34" charset="0"/>
                        </a:rPr>
                        <a:t>Italy​</a:t>
                      </a:r>
                      <a:endParaRPr lang="en-US" b="0" i="0">
                        <a:solidFill>
                          <a:srgbClr val="000000"/>
                        </a:solidFill>
                        <a:effectLst/>
                      </a:endParaRPr>
                    </a:p>
                  </a:txBody>
                  <a:tcPr anchor="ctr">
                    <a:lnL w="7620" cap="flat" cmpd="sng" algn="ctr">
                      <a:solidFill>
                        <a:srgbClr val="D8D8E0"/>
                      </a:solidFill>
                      <a:prstDash val="solid"/>
                      <a:round/>
                      <a:headEnd type="none" w="med" len="med"/>
                      <a:tailEnd type="none" w="med" len="med"/>
                    </a:lnL>
                    <a:lnR w="7620" cap="flat" cmpd="sng" algn="ctr">
                      <a:solidFill>
                        <a:srgbClr val="D8D8E0"/>
                      </a:solidFill>
                      <a:prstDash val="solid"/>
                      <a:round/>
                      <a:headEnd type="none" w="med" len="med"/>
                      <a:tailEnd type="none" w="med" len="med"/>
                    </a:lnR>
                    <a:lnT w="7620" cap="flat" cmpd="sng" algn="ctr">
                      <a:solidFill>
                        <a:srgbClr val="D8D8E0"/>
                      </a:solidFill>
                      <a:prstDash val="solid"/>
                      <a:round/>
                      <a:headEnd type="none" w="med" len="med"/>
                      <a:tailEnd type="none" w="med" len="med"/>
                    </a:lnT>
                    <a:lnB w="7620" cap="flat" cmpd="sng" algn="ctr">
                      <a:solidFill>
                        <a:srgbClr val="D8D8E0"/>
                      </a:solidFill>
                      <a:prstDash val="solid"/>
                      <a:round/>
                      <a:headEnd type="none" w="med" len="med"/>
                      <a:tailEnd type="none" w="med" len="med"/>
                    </a:lnB>
                    <a:solidFill>
                      <a:srgbClr val="FFFFFF"/>
                    </a:solidFill>
                  </a:tcPr>
                </a:tc>
                <a:tc>
                  <a:txBody>
                    <a:bodyPr/>
                    <a:lstStyle/>
                    <a:p>
                      <a:pPr algn="ctr" fontAlgn="base">
                        <a:lnSpc>
                          <a:spcPts val="1575"/>
                        </a:lnSpc>
                        <a:buNone/>
                      </a:pPr>
                      <a:r>
                        <a:rPr lang="en-US" sz="1300" b="0" i="0">
                          <a:solidFill>
                            <a:srgbClr val="000000"/>
                          </a:solidFill>
                          <a:effectLst/>
                          <a:latin typeface="Arial" panose="020B0604020202020204" pitchFamily="34" charset="0"/>
                        </a:rPr>
                        <a:t>300​</a:t>
                      </a:r>
                      <a:endParaRPr lang="en-US" b="0" i="0">
                        <a:solidFill>
                          <a:srgbClr val="000000"/>
                        </a:solidFill>
                        <a:effectLst/>
                      </a:endParaRPr>
                    </a:p>
                  </a:txBody>
                  <a:tcPr anchor="ctr">
                    <a:lnL w="7620" cap="flat" cmpd="sng" algn="ctr">
                      <a:solidFill>
                        <a:srgbClr val="D8D8E0"/>
                      </a:solidFill>
                      <a:prstDash val="solid"/>
                      <a:round/>
                      <a:headEnd type="none" w="med" len="med"/>
                      <a:tailEnd type="none" w="med" len="med"/>
                    </a:lnL>
                    <a:lnR w="7620" cap="flat" cmpd="sng" algn="ctr">
                      <a:solidFill>
                        <a:srgbClr val="D8D8E0"/>
                      </a:solidFill>
                      <a:prstDash val="solid"/>
                      <a:round/>
                      <a:headEnd type="none" w="med" len="med"/>
                      <a:tailEnd type="none" w="med" len="med"/>
                    </a:lnR>
                    <a:lnT w="7620" cap="flat" cmpd="sng" algn="ctr">
                      <a:solidFill>
                        <a:srgbClr val="D8D8E0"/>
                      </a:solidFill>
                      <a:prstDash val="solid"/>
                      <a:round/>
                      <a:headEnd type="none" w="med" len="med"/>
                      <a:tailEnd type="none" w="med" len="med"/>
                    </a:lnT>
                    <a:lnB w="7620" cap="flat" cmpd="sng" algn="ctr">
                      <a:solidFill>
                        <a:srgbClr val="D8D8E0"/>
                      </a:solidFill>
                      <a:prstDash val="solid"/>
                      <a:round/>
                      <a:headEnd type="none" w="med" len="med"/>
                      <a:tailEnd type="none" w="med" len="med"/>
                    </a:lnB>
                    <a:solidFill>
                      <a:srgbClr val="FFFFFF"/>
                    </a:solidFill>
                  </a:tcPr>
                </a:tc>
                <a:tc>
                  <a:txBody>
                    <a:bodyPr/>
                    <a:lstStyle/>
                    <a:p>
                      <a:pPr algn="ctr"/>
                      <a:r>
                        <a:rPr lang="fr-FR" sz="1400" dirty="0"/>
                        <a:t>07/04/2026​</a:t>
                      </a:r>
                    </a:p>
                  </a:txBody>
                  <a:tcPr anchor="ctr">
                    <a:lnL w="7620" cap="flat" cmpd="sng" algn="ctr">
                      <a:solidFill>
                        <a:srgbClr val="D8D8E0"/>
                      </a:solidFill>
                      <a:prstDash val="solid"/>
                      <a:round/>
                      <a:headEnd type="none" w="med" len="med"/>
                      <a:tailEnd type="none" w="med" len="med"/>
                    </a:lnL>
                    <a:lnR w="7620" cap="flat" cmpd="sng" algn="ctr">
                      <a:solidFill>
                        <a:srgbClr val="D8D8E0"/>
                      </a:solidFill>
                      <a:prstDash val="solid"/>
                      <a:round/>
                      <a:headEnd type="none" w="med" len="med"/>
                      <a:tailEnd type="none" w="med" len="med"/>
                    </a:lnR>
                    <a:lnT w="7620" cap="flat" cmpd="sng" algn="ctr">
                      <a:solidFill>
                        <a:srgbClr val="D8D8E0"/>
                      </a:solidFill>
                      <a:prstDash val="solid"/>
                      <a:round/>
                      <a:headEnd type="none" w="med" len="med"/>
                      <a:tailEnd type="none" w="med" len="med"/>
                    </a:lnT>
                    <a:lnB w="7620" cap="flat" cmpd="sng" algn="ctr">
                      <a:solidFill>
                        <a:srgbClr val="D8D8E0"/>
                      </a:solidFill>
                      <a:prstDash val="solid"/>
                      <a:round/>
                      <a:headEnd type="none" w="med" len="med"/>
                      <a:tailEnd type="none" w="med" len="med"/>
                    </a:lnB>
                    <a:solidFill>
                      <a:srgbClr val="FFFFFF"/>
                    </a:solidFill>
                  </a:tcPr>
                </a:tc>
                <a:tc>
                  <a:txBody>
                    <a:bodyPr/>
                    <a:lstStyle/>
                    <a:p>
                      <a:pPr algn="ctr"/>
                      <a:r>
                        <a:rPr lang="fr-FR" sz="1400" dirty="0"/>
                        <a:t>09/01/2026</a:t>
                      </a:r>
                    </a:p>
                  </a:txBody>
                  <a:tcPr anchor="ctr">
                    <a:lnL w="7620" cap="flat" cmpd="sng" algn="ctr">
                      <a:solidFill>
                        <a:srgbClr val="D8D8E0"/>
                      </a:solidFill>
                      <a:prstDash val="solid"/>
                      <a:round/>
                      <a:headEnd type="none" w="med" len="med"/>
                      <a:tailEnd type="none" w="med" len="med"/>
                    </a:lnL>
                    <a:lnR w="7620" cap="flat" cmpd="sng" algn="ctr">
                      <a:solidFill>
                        <a:srgbClr val="D8D8E0"/>
                      </a:solidFill>
                      <a:prstDash val="solid"/>
                      <a:round/>
                      <a:headEnd type="none" w="med" len="med"/>
                      <a:tailEnd type="none" w="med" len="med"/>
                    </a:lnR>
                    <a:lnT w="7620" cap="flat" cmpd="sng" algn="ctr">
                      <a:solidFill>
                        <a:srgbClr val="D8D8E0"/>
                      </a:solidFill>
                      <a:prstDash val="solid"/>
                      <a:round/>
                      <a:headEnd type="none" w="med" len="med"/>
                      <a:tailEnd type="none" w="med" len="med"/>
                    </a:lnT>
                    <a:lnB w="7620" cap="flat" cmpd="sng" algn="ctr">
                      <a:solidFill>
                        <a:srgbClr val="D8D8E0"/>
                      </a:solidFill>
                      <a:prstDash val="solid"/>
                      <a:round/>
                      <a:headEnd type="none" w="med" len="med"/>
                      <a:tailEnd type="none" w="med" len="med"/>
                    </a:lnB>
                    <a:solidFill>
                      <a:srgbClr val="FFFFFF"/>
                    </a:solidFill>
                  </a:tcPr>
                </a:tc>
                <a:extLst>
                  <a:ext uri="{0D108BD9-81ED-4DB2-BD59-A6C34878D82A}">
                    <a16:rowId xmlns:a16="http://schemas.microsoft.com/office/drawing/2014/main" val="249448624"/>
                  </a:ext>
                </a:extLst>
              </a:tr>
              <a:tr h="365760">
                <a:tc>
                  <a:txBody>
                    <a:bodyPr/>
                    <a:lstStyle/>
                    <a:p>
                      <a:pPr algn="l" fontAlgn="base">
                        <a:lnSpc>
                          <a:spcPts val="1575"/>
                        </a:lnSpc>
                        <a:buNone/>
                      </a:pPr>
                      <a:r>
                        <a:rPr lang="en-US" sz="1300" b="0" i="0">
                          <a:solidFill>
                            <a:srgbClr val="000000"/>
                          </a:solidFill>
                          <a:effectLst/>
                          <a:latin typeface="Arial" panose="020B0604020202020204" pitchFamily="34" charset="0"/>
                        </a:rPr>
                        <a:t>Belgium​</a:t>
                      </a:r>
                      <a:endParaRPr lang="en-US" b="0" i="0">
                        <a:solidFill>
                          <a:srgbClr val="000000"/>
                        </a:solidFill>
                        <a:effectLst/>
                      </a:endParaRPr>
                    </a:p>
                  </a:txBody>
                  <a:tcPr anchor="ctr">
                    <a:lnL w="7620" cap="flat" cmpd="sng" algn="ctr">
                      <a:solidFill>
                        <a:srgbClr val="D8D8E0"/>
                      </a:solidFill>
                      <a:prstDash val="solid"/>
                      <a:round/>
                      <a:headEnd type="none" w="med" len="med"/>
                      <a:tailEnd type="none" w="med" len="med"/>
                    </a:lnL>
                    <a:lnR w="7620" cap="flat" cmpd="sng" algn="ctr">
                      <a:solidFill>
                        <a:srgbClr val="D8D8E0"/>
                      </a:solidFill>
                      <a:prstDash val="solid"/>
                      <a:round/>
                      <a:headEnd type="none" w="med" len="med"/>
                      <a:tailEnd type="none" w="med" len="med"/>
                    </a:lnR>
                    <a:lnT w="7620" cap="flat" cmpd="sng" algn="ctr">
                      <a:solidFill>
                        <a:srgbClr val="D8D8E0"/>
                      </a:solidFill>
                      <a:prstDash val="solid"/>
                      <a:round/>
                      <a:headEnd type="none" w="med" len="med"/>
                      <a:tailEnd type="none" w="med" len="med"/>
                    </a:lnT>
                    <a:lnB w="7620" cap="flat" cmpd="sng" algn="ctr">
                      <a:solidFill>
                        <a:srgbClr val="D8D8E0"/>
                      </a:solidFill>
                      <a:prstDash val="solid"/>
                      <a:round/>
                      <a:headEnd type="none" w="med" len="med"/>
                      <a:tailEnd type="none" w="med" len="med"/>
                    </a:lnB>
                    <a:solidFill>
                      <a:srgbClr val="F4F4F8"/>
                    </a:solidFill>
                  </a:tcPr>
                </a:tc>
                <a:tc>
                  <a:txBody>
                    <a:bodyPr/>
                    <a:lstStyle/>
                    <a:p>
                      <a:pPr algn="ctr" fontAlgn="base">
                        <a:lnSpc>
                          <a:spcPts val="1575"/>
                        </a:lnSpc>
                        <a:buNone/>
                      </a:pPr>
                      <a:r>
                        <a:rPr lang="en-US" sz="1300" b="0" i="0">
                          <a:solidFill>
                            <a:srgbClr val="000000"/>
                          </a:solidFill>
                          <a:effectLst/>
                          <a:latin typeface="Arial" panose="020B0604020202020204" pitchFamily="34" charset="0"/>
                        </a:rPr>
                        <a:t>400​</a:t>
                      </a:r>
                      <a:endParaRPr lang="en-US" b="0" i="0">
                        <a:solidFill>
                          <a:srgbClr val="000000"/>
                        </a:solidFill>
                        <a:effectLst/>
                      </a:endParaRPr>
                    </a:p>
                  </a:txBody>
                  <a:tcPr anchor="ctr">
                    <a:lnL w="7620" cap="flat" cmpd="sng" algn="ctr">
                      <a:solidFill>
                        <a:srgbClr val="D8D8E0"/>
                      </a:solidFill>
                      <a:prstDash val="solid"/>
                      <a:round/>
                      <a:headEnd type="none" w="med" len="med"/>
                      <a:tailEnd type="none" w="med" len="med"/>
                    </a:lnL>
                    <a:lnR w="7620" cap="flat" cmpd="sng" algn="ctr">
                      <a:solidFill>
                        <a:srgbClr val="D8D8E0"/>
                      </a:solidFill>
                      <a:prstDash val="solid"/>
                      <a:round/>
                      <a:headEnd type="none" w="med" len="med"/>
                      <a:tailEnd type="none" w="med" len="med"/>
                    </a:lnR>
                    <a:lnT w="7620" cap="flat" cmpd="sng" algn="ctr">
                      <a:solidFill>
                        <a:srgbClr val="D8D8E0"/>
                      </a:solidFill>
                      <a:prstDash val="solid"/>
                      <a:round/>
                      <a:headEnd type="none" w="med" len="med"/>
                      <a:tailEnd type="none" w="med" len="med"/>
                    </a:lnT>
                    <a:lnB w="7620" cap="flat" cmpd="sng" algn="ctr">
                      <a:solidFill>
                        <a:srgbClr val="D8D8E0"/>
                      </a:solidFill>
                      <a:prstDash val="solid"/>
                      <a:round/>
                      <a:headEnd type="none" w="med" len="med"/>
                      <a:tailEnd type="none" w="med" len="med"/>
                    </a:lnB>
                    <a:solidFill>
                      <a:srgbClr val="F4F4F8"/>
                    </a:solidFill>
                  </a:tcPr>
                </a:tc>
                <a:tc>
                  <a:txBody>
                    <a:bodyPr/>
                    <a:lstStyle/>
                    <a:p>
                      <a:pPr algn="ctr"/>
                      <a:r>
                        <a:rPr lang="fr-FR" sz="1400" dirty="0"/>
                        <a:t>07/01/2026</a:t>
                      </a:r>
                    </a:p>
                  </a:txBody>
                  <a:tcPr anchor="ctr">
                    <a:lnL w="7620" cap="flat" cmpd="sng" algn="ctr">
                      <a:solidFill>
                        <a:srgbClr val="D8D8E0"/>
                      </a:solidFill>
                      <a:prstDash val="solid"/>
                      <a:round/>
                      <a:headEnd type="none" w="med" len="med"/>
                      <a:tailEnd type="none" w="med" len="med"/>
                    </a:lnL>
                    <a:lnR w="7620" cap="flat" cmpd="sng" algn="ctr">
                      <a:solidFill>
                        <a:srgbClr val="D8D8E0"/>
                      </a:solidFill>
                      <a:prstDash val="solid"/>
                      <a:round/>
                      <a:headEnd type="none" w="med" len="med"/>
                      <a:tailEnd type="none" w="med" len="med"/>
                    </a:lnR>
                    <a:lnT w="7620" cap="flat" cmpd="sng" algn="ctr">
                      <a:solidFill>
                        <a:srgbClr val="D8D8E0"/>
                      </a:solidFill>
                      <a:prstDash val="solid"/>
                      <a:round/>
                      <a:headEnd type="none" w="med" len="med"/>
                      <a:tailEnd type="none" w="med" len="med"/>
                    </a:lnT>
                    <a:lnB w="7620" cap="flat" cmpd="sng" algn="ctr">
                      <a:solidFill>
                        <a:srgbClr val="D8D8E0"/>
                      </a:solidFill>
                      <a:prstDash val="solid"/>
                      <a:round/>
                      <a:headEnd type="none" w="med" len="med"/>
                      <a:tailEnd type="none" w="med" len="med"/>
                    </a:lnB>
                    <a:solidFill>
                      <a:srgbClr val="F4F4F8"/>
                    </a:solidFill>
                  </a:tcPr>
                </a:tc>
                <a:tc>
                  <a:txBody>
                    <a:bodyPr/>
                    <a:lstStyle/>
                    <a:p>
                      <a:pPr algn="ctr"/>
                      <a:r>
                        <a:rPr lang="fr-FR" sz="1400" dirty="0"/>
                        <a:t>07/31/2026</a:t>
                      </a:r>
                    </a:p>
                  </a:txBody>
                  <a:tcPr anchor="ctr">
                    <a:lnL w="7620" cap="flat" cmpd="sng" algn="ctr">
                      <a:solidFill>
                        <a:srgbClr val="D8D8E0"/>
                      </a:solidFill>
                      <a:prstDash val="solid"/>
                      <a:round/>
                      <a:headEnd type="none" w="med" len="med"/>
                      <a:tailEnd type="none" w="med" len="med"/>
                    </a:lnL>
                    <a:lnR w="7620" cap="flat" cmpd="sng" algn="ctr">
                      <a:solidFill>
                        <a:srgbClr val="D8D8E0"/>
                      </a:solidFill>
                      <a:prstDash val="solid"/>
                      <a:round/>
                      <a:headEnd type="none" w="med" len="med"/>
                      <a:tailEnd type="none" w="med" len="med"/>
                    </a:lnR>
                    <a:lnT w="7620" cap="flat" cmpd="sng" algn="ctr">
                      <a:solidFill>
                        <a:srgbClr val="D8D8E0"/>
                      </a:solidFill>
                      <a:prstDash val="solid"/>
                      <a:round/>
                      <a:headEnd type="none" w="med" len="med"/>
                      <a:tailEnd type="none" w="med" len="med"/>
                    </a:lnT>
                    <a:lnB w="7620" cap="flat" cmpd="sng" algn="ctr">
                      <a:solidFill>
                        <a:srgbClr val="D8D8E0"/>
                      </a:solidFill>
                      <a:prstDash val="solid"/>
                      <a:round/>
                      <a:headEnd type="none" w="med" len="med"/>
                      <a:tailEnd type="none" w="med" len="med"/>
                    </a:lnB>
                    <a:solidFill>
                      <a:srgbClr val="F4F4F8"/>
                    </a:solidFill>
                  </a:tcPr>
                </a:tc>
                <a:extLst>
                  <a:ext uri="{0D108BD9-81ED-4DB2-BD59-A6C34878D82A}">
                    <a16:rowId xmlns:a16="http://schemas.microsoft.com/office/drawing/2014/main" val="607412980"/>
                  </a:ext>
                </a:extLst>
              </a:tr>
              <a:tr h="365760">
                <a:tc>
                  <a:txBody>
                    <a:bodyPr/>
                    <a:lstStyle/>
                    <a:p>
                      <a:pPr algn="l" fontAlgn="base">
                        <a:lnSpc>
                          <a:spcPts val="1575"/>
                        </a:lnSpc>
                        <a:buNone/>
                      </a:pPr>
                      <a:r>
                        <a:rPr lang="en-US" sz="1300" b="0" i="0">
                          <a:solidFill>
                            <a:srgbClr val="000000"/>
                          </a:solidFill>
                          <a:effectLst/>
                          <a:latin typeface="Arial" panose="020B0604020202020204" pitchFamily="34" charset="0"/>
                        </a:rPr>
                        <a:t>Portugal​</a:t>
                      </a:r>
                      <a:endParaRPr lang="en-US" b="0" i="0">
                        <a:solidFill>
                          <a:srgbClr val="000000"/>
                        </a:solidFill>
                        <a:effectLst/>
                      </a:endParaRPr>
                    </a:p>
                  </a:txBody>
                  <a:tcPr anchor="ctr">
                    <a:lnL w="7620" cap="flat" cmpd="sng" algn="ctr">
                      <a:solidFill>
                        <a:srgbClr val="D8D8E0"/>
                      </a:solidFill>
                      <a:prstDash val="solid"/>
                      <a:round/>
                      <a:headEnd type="none" w="med" len="med"/>
                      <a:tailEnd type="none" w="med" len="med"/>
                    </a:lnL>
                    <a:lnR w="7620" cap="flat" cmpd="sng" algn="ctr">
                      <a:solidFill>
                        <a:srgbClr val="D8D8E0"/>
                      </a:solidFill>
                      <a:prstDash val="solid"/>
                      <a:round/>
                      <a:headEnd type="none" w="med" len="med"/>
                      <a:tailEnd type="none" w="med" len="med"/>
                    </a:lnR>
                    <a:lnT w="7620" cap="flat" cmpd="sng" algn="ctr">
                      <a:solidFill>
                        <a:srgbClr val="D8D8E0"/>
                      </a:solidFill>
                      <a:prstDash val="solid"/>
                      <a:round/>
                      <a:headEnd type="none" w="med" len="med"/>
                      <a:tailEnd type="none" w="med" len="med"/>
                    </a:lnT>
                    <a:lnB w="7620" cap="flat" cmpd="sng" algn="ctr">
                      <a:solidFill>
                        <a:srgbClr val="D8D8E0"/>
                      </a:solidFill>
                      <a:prstDash val="solid"/>
                      <a:round/>
                      <a:headEnd type="none" w="med" len="med"/>
                      <a:tailEnd type="none" w="med" len="med"/>
                    </a:lnB>
                    <a:solidFill>
                      <a:srgbClr val="FFFFFF"/>
                    </a:solidFill>
                  </a:tcPr>
                </a:tc>
                <a:tc>
                  <a:txBody>
                    <a:bodyPr/>
                    <a:lstStyle/>
                    <a:p>
                      <a:pPr algn="ctr" fontAlgn="base">
                        <a:lnSpc>
                          <a:spcPts val="1575"/>
                        </a:lnSpc>
                        <a:buNone/>
                      </a:pPr>
                      <a:r>
                        <a:rPr lang="en-US" sz="1300" b="0" i="0">
                          <a:solidFill>
                            <a:srgbClr val="000000"/>
                          </a:solidFill>
                          <a:effectLst/>
                          <a:latin typeface="Arial" panose="020B0604020202020204" pitchFamily="34" charset="0"/>
                        </a:rPr>
                        <a:t>800​</a:t>
                      </a:r>
                      <a:endParaRPr lang="en-US" b="0" i="0">
                        <a:solidFill>
                          <a:srgbClr val="000000"/>
                        </a:solidFill>
                        <a:effectLst/>
                      </a:endParaRPr>
                    </a:p>
                  </a:txBody>
                  <a:tcPr anchor="ctr">
                    <a:lnL w="7620" cap="flat" cmpd="sng" algn="ctr">
                      <a:solidFill>
                        <a:srgbClr val="D8D8E0"/>
                      </a:solidFill>
                      <a:prstDash val="solid"/>
                      <a:round/>
                      <a:headEnd type="none" w="med" len="med"/>
                      <a:tailEnd type="none" w="med" len="med"/>
                    </a:lnL>
                    <a:lnR w="7620" cap="flat" cmpd="sng" algn="ctr">
                      <a:solidFill>
                        <a:srgbClr val="D8D8E0"/>
                      </a:solidFill>
                      <a:prstDash val="solid"/>
                      <a:round/>
                      <a:headEnd type="none" w="med" len="med"/>
                      <a:tailEnd type="none" w="med" len="med"/>
                    </a:lnR>
                    <a:lnT w="7620" cap="flat" cmpd="sng" algn="ctr">
                      <a:solidFill>
                        <a:srgbClr val="D8D8E0"/>
                      </a:solidFill>
                      <a:prstDash val="solid"/>
                      <a:round/>
                      <a:headEnd type="none" w="med" len="med"/>
                      <a:tailEnd type="none" w="med" len="med"/>
                    </a:lnT>
                    <a:lnB w="7620" cap="flat" cmpd="sng" algn="ctr">
                      <a:solidFill>
                        <a:srgbClr val="D8D8E0"/>
                      </a:solidFill>
                      <a:prstDash val="solid"/>
                      <a:round/>
                      <a:headEnd type="none" w="med" len="med"/>
                      <a:tailEnd type="none" w="med" len="med"/>
                    </a:lnB>
                    <a:solidFill>
                      <a:srgbClr val="FFFFFF"/>
                    </a:solidFill>
                  </a:tcPr>
                </a:tc>
                <a:tc>
                  <a:txBody>
                    <a:bodyPr/>
                    <a:lstStyle/>
                    <a:p>
                      <a:pPr algn="ctr"/>
                      <a:r>
                        <a:rPr lang="fr-FR" sz="1400" dirty="0"/>
                        <a:t>06/19/2026​</a:t>
                      </a:r>
                    </a:p>
                  </a:txBody>
                  <a:tcPr anchor="ctr">
                    <a:lnL w="7620" cap="flat" cmpd="sng" algn="ctr">
                      <a:solidFill>
                        <a:srgbClr val="D8D8E0"/>
                      </a:solidFill>
                      <a:prstDash val="solid"/>
                      <a:round/>
                      <a:headEnd type="none" w="med" len="med"/>
                      <a:tailEnd type="none" w="med" len="med"/>
                    </a:lnL>
                    <a:lnR w="7620" cap="flat" cmpd="sng" algn="ctr">
                      <a:solidFill>
                        <a:srgbClr val="D8D8E0"/>
                      </a:solidFill>
                      <a:prstDash val="solid"/>
                      <a:round/>
                      <a:headEnd type="none" w="med" len="med"/>
                      <a:tailEnd type="none" w="med" len="med"/>
                    </a:lnR>
                    <a:lnT w="7620" cap="flat" cmpd="sng" algn="ctr">
                      <a:solidFill>
                        <a:srgbClr val="D8D8E0"/>
                      </a:solidFill>
                      <a:prstDash val="solid"/>
                      <a:round/>
                      <a:headEnd type="none" w="med" len="med"/>
                      <a:tailEnd type="none" w="med" len="med"/>
                    </a:lnT>
                    <a:lnB w="7620" cap="flat" cmpd="sng" algn="ctr">
                      <a:solidFill>
                        <a:srgbClr val="D8D8E0"/>
                      </a:solidFill>
                      <a:prstDash val="solid"/>
                      <a:round/>
                      <a:headEnd type="none" w="med" len="med"/>
                      <a:tailEnd type="none" w="med" len="med"/>
                    </a:lnB>
                    <a:solidFill>
                      <a:srgbClr val="FFFFFF"/>
                    </a:solidFill>
                  </a:tcPr>
                </a:tc>
                <a:tc>
                  <a:txBody>
                    <a:bodyPr/>
                    <a:lstStyle/>
                    <a:p>
                      <a:pPr algn="ctr"/>
                      <a:r>
                        <a:rPr lang="fr-FR" sz="1400" dirty="0"/>
                        <a:t>08/16/2026</a:t>
                      </a:r>
                    </a:p>
                  </a:txBody>
                  <a:tcPr anchor="ctr">
                    <a:lnL w="7620" cap="flat" cmpd="sng" algn="ctr">
                      <a:solidFill>
                        <a:srgbClr val="D8D8E0"/>
                      </a:solidFill>
                      <a:prstDash val="solid"/>
                      <a:round/>
                      <a:headEnd type="none" w="med" len="med"/>
                      <a:tailEnd type="none" w="med" len="med"/>
                    </a:lnL>
                    <a:lnR w="7620" cap="flat" cmpd="sng" algn="ctr">
                      <a:solidFill>
                        <a:srgbClr val="D8D8E0"/>
                      </a:solidFill>
                      <a:prstDash val="solid"/>
                      <a:round/>
                      <a:headEnd type="none" w="med" len="med"/>
                      <a:tailEnd type="none" w="med" len="med"/>
                    </a:lnR>
                    <a:lnT w="7620" cap="flat" cmpd="sng" algn="ctr">
                      <a:solidFill>
                        <a:srgbClr val="D8D8E0"/>
                      </a:solidFill>
                      <a:prstDash val="solid"/>
                      <a:round/>
                      <a:headEnd type="none" w="med" len="med"/>
                      <a:tailEnd type="none" w="med" len="med"/>
                    </a:lnT>
                    <a:lnB w="7620" cap="flat" cmpd="sng" algn="ctr">
                      <a:solidFill>
                        <a:srgbClr val="D8D8E0"/>
                      </a:solidFill>
                      <a:prstDash val="solid"/>
                      <a:round/>
                      <a:headEnd type="none" w="med" len="med"/>
                      <a:tailEnd type="none" w="med" len="med"/>
                    </a:lnB>
                    <a:solidFill>
                      <a:srgbClr val="FFFFFF"/>
                    </a:solidFill>
                  </a:tcPr>
                </a:tc>
                <a:extLst>
                  <a:ext uri="{0D108BD9-81ED-4DB2-BD59-A6C34878D82A}">
                    <a16:rowId xmlns:a16="http://schemas.microsoft.com/office/drawing/2014/main" val="353663751"/>
                  </a:ext>
                </a:extLst>
              </a:tr>
            </a:tbl>
          </a:graphicData>
        </a:graphic>
      </p:graphicFrame>
      <p:sp>
        <p:nvSpPr>
          <p:cNvPr id="17" name="Rectangle 1">
            <a:extLst>
              <a:ext uri="{FF2B5EF4-FFF2-40B4-BE49-F238E27FC236}">
                <a16:creationId xmlns:a16="http://schemas.microsoft.com/office/drawing/2014/main" id="{791C868F-2163-64D4-6490-D6A9EF743464}"/>
              </a:ext>
            </a:extLst>
          </p:cNvPr>
          <p:cNvSpPr>
            <a:spLocks noChangeArrowheads="1"/>
          </p:cNvSpPr>
          <p:nvPr/>
        </p:nvSpPr>
        <p:spPr bwMode="auto">
          <a:xfrm>
            <a:off x="1771650" y="2900363"/>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800" b="0" i="0" u="none" strike="noStrike" cap="none" normalizeH="0" baseline="0">
                <a:ln>
                  <a:noFill/>
                </a:ln>
                <a:solidFill>
                  <a:schemeClr val="tx1"/>
                </a:solidFill>
                <a:effectLst/>
                <a:latin typeface="Arial" panose="020B0604020202020204"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800" b="0" i="0" u="none" strike="noStrike" cap="none" normalizeH="0" baseline="0">
              <a:ln>
                <a:noFill/>
              </a:ln>
              <a:solidFill>
                <a:schemeClr val="tx1"/>
              </a:solidFill>
              <a:effectLst/>
              <a:latin typeface="Arial" panose="020B0604020202020204"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5">
    <p:bg>
      <p:bgPr>
        <a:solidFill>
          <a:srgbClr val="E15B5B"/>
        </a:solidFill>
        <a:effectLst/>
      </p:bgPr>
    </p:bg>
    <p:spTree>
      <p:nvGrpSpPr>
        <p:cNvPr id="1" name=""/>
        <p:cNvGrpSpPr/>
        <p:nvPr/>
      </p:nvGrpSpPr>
      <p:grpSpPr>
        <a:xfrm>
          <a:off x="0" y="0"/>
          <a:ext cx="0" cy="0"/>
          <a:chOff x="0" y="0"/>
          <a:chExt cx="0" cy="0"/>
        </a:xfrm>
      </p:grpSpPr>
      <p:sp>
        <p:nvSpPr>
          <p:cNvPr id="2" name="Shape 0"/>
          <p:cNvSpPr/>
          <p:nvPr/>
        </p:nvSpPr>
        <p:spPr>
          <a:xfrm>
            <a:off x="292608" y="292608"/>
            <a:ext cx="11603736" cy="5943600"/>
          </a:xfrm>
          <a:prstGeom prst="rect">
            <a:avLst/>
          </a:prstGeom>
          <a:solidFill>
            <a:srgbClr val="FFFFFF"/>
          </a:solidFill>
          <a:ln/>
        </p:spPr>
        <p:txBody>
          <a:bodyPr/>
          <a:lstStyle/>
          <a:p>
            <a:endParaRPr lang="fr-FR"/>
          </a:p>
        </p:txBody>
      </p:sp>
      <p:sp>
        <p:nvSpPr>
          <p:cNvPr id="3" name="Text 1"/>
          <p:cNvSpPr/>
          <p:nvPr/>
        </p:nvSpPr>
        <p:spPr>
          <a:xfrm>
            <a:off x="274320" y="27432"/>
            <a:ext cx="4572000" cy="256032"/>
          </a:xfrm>
          <a:prstGeom prst="rect">
            <a:avLst/>
          </a:prstGeom>
          <a:noFill/>
          <a:ln/>
        </p:spPr>
        <p:txBody>
          <a:bodyPr wrap="square" rtlCol="0" anchor="ctr"/>
          <a:lstStyle/>
          <a:p>
            <a:pPr marL="0" indent="0" algn="l">
              <a:buNone/>
            </a:pPr>
            <a:r>
              <a:rPr lang="en-US" sz="1100" b="1" dirty="0">
                <a:solidFill>
                  <a:srgbClr val="FFFFFF"/>
                </a:solidFill>
                <a:latin typeface="Arial" pitchFamily="34" charset="0"/>
                <a:ea typeface="Arial" pitchFamily="34" charset="-122"/>
                <a:cs typeface="Arial" pitchFamily="34" charset="-120"/>
              </a:rPr>
              <a:t>&lt;&lt;&lt;  Back to the contents</a:t>
            </a:r>
            <a:endParaRPr lang="en-US" sz="1100" dirty="0"/>
          </a:p>
        </p:txBody>
      </p:sp>
      <p:sp>
        <p:nvSpPr>
          <p:cNvPr id="4" name="Text 2"/>
          <p:cNvSpPr/>
          <p:nvPr/>
        </p:nvSpPr>
        <p:spPr>
          <a:xfrm>
            <a:off x="411480" y="6355080"/>
            <a:ext cx="6400800" cy="365760"/>
          </a:xfrm>
          <a:prstGeom prst="rect">
            <a:avLst/>
          </a:prstGeom>
          <a:noFill/>
          <a:ln/>
        </p:spPr>
        <p:txBody>
          <a:bodyPr wrap="square" rtlCol="0" anchor="ctr"/>
          <a:lstStyle/>
          <a:p>
            <a:pPr marL="0" indent="0" algn="l">
              <a:buNone/>
            </a:pPr>
            <a:r>
              <a:rPr lang="en-US" sz="1400" b="1" i="1" dirty="0">
                <a:solidFill>
                  <a:srgbClr val="FFFFFF"/>
                </a:solidFill>
                <a:latin typeface="Georgia" pitchFamily="34" charset="0"/>
                <a:ea typeface="Georgia" pitchFamily="34" charset="-122"/>
                <a:cs typeface="Georgia" pitchFamily="34" charset="-120"/>
              </a:rPr>
              <a:t>More and more for families</a:t>
            </a:r>
            <a:endParaRPr lang="en-US" sz="1400" dirty="0"/>
          </a:p>
        </p:txBody>
      </p:sp>
      <p:sp>
        <p:nvSpPr>
          <p:cNvPr id="5" name="Shape 3"/>
          <p:cNvSpPr/>
          <p:nvPr/>
        </p:nvSpPr>
        <p:spPr>
          <a:xfrm>
            <a:off x="10250424" y="6327648"/>
            <a:ext cx="1572768" cy="384048"/>
          </a:xfrm>
          <a:prstGeom prst="roundRect">
            <a:avLst>
              <a:gd name="adj" fmla="val 11905"/>
            </a:avLst>
          </a:prstGeom>
          <a:solidFill>
            <a:srgbClr val="FFFFFF"/>
          </a:solidFill>
          <a:ln/>
        </p:spPr>
        <p:txBody>
          <a:bodyPr/>
          <a:lstStyle/>
          <a:p>
            <a:endParaRPr lang="fr-FR"/>
          </a:p>
        </p:txBody>
      </p:sp>
      <p:pic>
        <p:nvPicPr>
          <p:cNvPr id="6" name="Image 0" descr="assets/kiabi_logo_real.png"/>
          <p:cNvPicPr>
            <a:picLocks noChangeAspect="1"/>
          </p:cNvPicPr>
          <p:nvPr/>
        </p:nvPicPr>
        <p:blipFill>
          <a:blip r:embed="rId3"/>
          <a:stretch>
            <a:fillRect/>
          </a:stretch>
        </p:blipFill>
        <p:spPr>
          <a:xfrm>
            <a:off x="10387584" y="6400800"/>
            <a:ext cx="1298448" cy="288950"/>
          </a:xfrm>
          <a:prstGeom prst="rect">
            <a:avLst/>
          </a:prstGeom>
        </p:spPr>
      </p:pic>
      <p:sp>
        <p:nvSpPr>
          <p:cNvPr id="7" name="Shape 4"/>
          <p:cNvSpPr/>
          <p:nvPr/>
        </p:nvSpPr>
        <p:spPr>
          <a:xfrm>
            <a:off x="640080" y="566928"/>
            <a:ext cx="841248" cy="841248"/>
          </a:xfrm>
          <a:prstGeom prst="ellipse">
            <a:avLst/>
          </a:prstGeom>
          <a:solidFill>
            <a:srgbClr val="1A1A6E"/>
          </a:solidFill>
          <a:ln/>
          <a:effectLst>
            <a:outerShdw blurRad="63500" dist="25400" dir="8100000" algn="bl" rotWithShape="0">
              <a:srgbClr val="000000">
                <a:alpha val="10000"/>
              </a:srgbClr>
            </a:outerShdw>
          </a:effectLst>
        </p:spPr>
        <p:txBody>
          <a:bodyPr/>
          <a:lstStyle/>
          <a:p>
            <a:endParaRPr lang="fr-FR"/>
          </a:p>
        </p:txBody>
      </p:sp>
      <p:pic>
        <p:nvPicPr>
          <p:cNvPr id="8" name="Image 1" descr="assets/icons/store_white.png"/>
          <p:cNvPicPr>
            <a:picLocks noChangeAspect="1"/>
          </p:cNvPicPr>
          <p:nvPr/>
        </p:nvPicPr>
        <p:blipFill>
          <a:blip r:embed="rId4"/>
          <a:stretch>
            <a:fillRect/>
          </a:stretch>
        </p:blipFill>
        <p:spPr>
          <a:xfrm>
            <a:off x="832104" y="758952"/>
            <a:ext cx="457200" cy="457200"/>
          </a:xfrm>
          <a:prstGeom prst="rect">
            <a:avLst/>
          </a:prstGeom>
        </p:spPr>
      </p:pic>
      <p:sp>
        <p:nvSpPr>
          <p:cNvPr id="9" name="Text 5"/>
          <p:cNvSpPr/>
          <p:nvPr/>
        </p:nvSpPr>
        <p:spPr>
          <a:xfrm>
            <a:off x="1691640" y="548640"/>
            <a:ext cx="9765792" cy="292608"/>
          </a:xfrm>
          <a:prstGeom prst="rect">
            <a:avLst/>
          </a:prstGeom>
          <a:noFill/>
          <a:ln/>
        </p:spPr>
        <p:txBody>
          <a:bodyPr wrap="square" lIns="0" tIns="0" rIns="0" bIns="0" rtlCol="0" anchor="ctr"/>
          <a:lstStyle/>
          <a:p>
            <a:pPr marL="0" indent="0" algn="l">
              <a:buNone/>
            </a:pPr>
            <a:r>
              <a:rPr lang="en-US" sz="1200" b="1" kern="0" spc="200" dirty="0">
                <a:solidFill>
                  <a:srgbClr val="E15B5B"/>
                </a:solidFill>
                <a:latin typeface="Arial" pitchFamily="34" charset="0"/>
                <a:ea typeface="Arial" pitchFamily="34" charset="-122"/>
                <a:cs typeface="Arial" pitchFamily="34" charset="-120"/>
              </a:rPr>
              <a:t>PART 1 · THE ESSENTIALS YOU NEED TO KNOW</a:t>
            </a:r>
            <a:endParaRPr lang="en-US" sz="1200" dirty="0"/>
          </a:p>
        </p:txBody>
      </p:sp>
      <p:sp>
        <p:nvSpPr>
          <p:cNvPr id="10" name="Text 6"/>
          <p:cNvSpPr/>
          <p:nvPr/>
        </p:nvSpPr>
        <p:spPr>
          <a:xfrm>
            <a:off x="1691640" y="822960"/>
            <a:ext cx="9765792" cy="658368"/>
          </a:xfrm>
          <a:prstGeom prst="rect">
            <a:avLst/>
          </a:prstGeom>
          <a:noFill/>
          <a:ln/>
        </p:spPr>
        <p:txBody>
          <a:bodyPr wrap="square" lIns="0" tIns="0" rIns="0" bIns="0" rtlCol="0" anchor="ctr"/>
          <a:lstStyle/>
          <a:p>
            <a:pPr marL="0" indent="0" algn="l">
              <a:buNone/>
            </a:pPr>
            <a:r>
              <a:rPr lang="en-US" sz="2700" b="1" dirty="0">
                <a:solidFill>
                  <a:srgbClr val="222222"/>
                </a:solidFill>
                <a:latin typeface="Arial" pitchFamily="34" charset="0"/>
                <a:ea typeface="Arial" pitchFamily="34" charset="-122"/>
                <a:cs typeface="Arial" pitchFamily="34" charset="-120"/>
              </a:rPr>
              <a:t>How do I take part in the sales?</a:t>
            </a:r>
            <a:endParaRPr lang="en-US" sz="2700" dirty="0"/>
          </a:p>
        </p:txBody>
      </p:sp>
      <p:sp>
        <p:nvSpPr>
          <p:cNvPr id="11" name="Shape 7"/>
          <p:cNvSpPr/>
          <p:nvPr/>
        </p:nvSpPr>
        <p:spPr>
          <a:xfrm>
            <a:off x="777240" y="1481328"/>
            <a:ext cx="10634472" cy="20117"/>
          </a:xfrm>
          <a:prstGeom prst="rect">
            <a:avLst/>
          </a:prstGeom>
          <a:solidFill>
            <a:srgbClr val="E15B5B"/>
          </a:solidFill>
          <a:ln/>
        </p:spPr>
        <p:txBody>
          <a:bodyPr/>
          <a:lstStyle/>
          <a:p>
            <a:endParaRPr lang="fr-FR"/>
          </a:p>
        </p:txBody>
      </p:sp>
      <p:sp>
        <p:nvSpPr>
          <p:cNvPr id="12" name="Text 8"/>
          <p:cNvSpPr/>
          <p:nvPr/>
        </p:nvSpPr>
        <p:spPr>
          <a:xfrm>
            <a:off x="777240" y="1691640"/>
            <a:ext cx="10634472" cy="457200"/>
          </a:xfrm>
          <a:prstGeom prst="rect">
            <a:avLst/>
          </a:prstGeom>
          <a:noFill/>
          <a:ln/>
        </p:spPr>
        <p:txBody>
          <a:bodyPr wrap="square" rtlCol="0" anchor="ctr"/>
          <a:lstStyle/>
          <a:p>
            <a:pPr marL="0" indent="0" algn="l">
              <a:buNone/>
            </a:pPr>
            <a:r>
              <a:rPr lang="en-US" sz="1400" b="1" dirty="0">
                <a:solidFill>
                  <a:srgbClr val="222222"/>
                </a:solidFill>
                <a:latin typeface="Arial" pitchFamily="34" charset="0"/>
                <a:ea typeface="Arial" pitchFamily="34" charset="-122"/>
                <a:cs typeface="Arial" pitchFamily="34" charset="-120"/>
              </a:rPr>
              <a:t>To take part in the sales on the Kiabi marketplace, there are 3 requirements to meet:</a:t>
            </a:r>
            <a:endParaRPr lang="en-US" sz="1400" dirty="0"/>
          </a:p>
        </p:txBody>
      </p:sp>
      <p:sp>
        <p:nvSpPr>
          <p:cNvPr id="13" name="Shape 9"/>
          <p:cNvSpPr/>
          <p:nvPr/>
        </p:nvSpPr>
        <p:spPr>
          <a:xfrm>
            <a:off x="777240" y="2331720"/>
            <a:ext cx="10634472" cy="960120"/>
          </a:xfrm>
          <a:prstGeom prst="roundRect">
            <a:avLst>
              <a:gd name="adj" fmla="val 5714"/>
            </a:avLst>
          </a:prstGeom>
          <a:solidFill>
            <a:srgbClr val="FBFBFD"/>
          </a:solidFill>
          <a:ln w="12700">
            <a:solidFill>
              <a:srgbClr val="E2E2EA"/>
            </a:solidFill>
            <a:prstDash val="solid"/>
          </a:ln>
          <a:effectLst>
            <a:outerShdw blurRad="63500" dist="25400" dir="8100000" algn="bl" rotWithShape="0">
              <a:srgbClr val="000000">
                <a:alpha val="10000"/>
              </a:srgbClr>
            </a:outerShdw>
          </a:effectLst>
        </p:spPr>
        <p:txBody>
          <a:bodyPr/>
          <a:lstStyle/>
          <a:p>
            <a:endParaRPr lang="fr-FR"/>
          </a:p>
        </p:txBody>
      </p:sp>
      <p:sp>
        <p:nvSpPr>
          <p:cNvPr id="14" name="Shape 10"/>
          <p:cNvSpPr/>
          <p:nvPr/>
        </p:nvSpPr>
        <p:spPr>
          <a:xfrm>
            <a:off x="1005840" y="2578608"/>
            <a:ext cx="457200" cy="457200"/>
          </a:xfrm>
          <a:prstGeom prst="ellipse">
            <a:avLst/>
          </a:prstGeom>
          <a:solidFill>
            <a:srgbClr val="E15B5B"/>
          </a:solidFill>
          <a:ln/>
        </p:spPr>
        <p:txBody>
          <a:bodyPr/>
          <a:lstStyle/>
          <a:p>
            <a:endParaRPr lang="fr-FR"/>
          </a:p>
        </p:txBody>
      </p:sp>
      <p:sp>
        <p:nvSpPr>
          <p:cNvPr id="15" name="Text 11"/>
          <p:cNvSpPr/>
          <p:nvPr/>
        </p:nvSpPr>
        <p:spPr>
          <a:xfrm>
            <a:off x="1005840" y="2578608"/>
            <a:ext cx="457200" cy="457200"/>
          </a:xfrm>
          <a:prstGeom prst="rect">
            <a:avLst/>
          </a:prstGeom>
          <a:noFill/>
          <a:ln/>
        </p:spPr>
        <p:txBody>
          <a:bodyPr wrap="square" rtlCol="0" anchor="ctr"/>
          <a:lstStyle/>
          <a:p>
            <a:pPr marL="0" indent="0" algn="ctr">
              <a:buNone/>
            </a:pPr>
            <a:r>
              <a:rPr lang="en-US" sz="2000" b="1" dirty="0">
                <a:solidFill>
                  <a:srgbClr val="FFFFFF"/>
                </a:solidFill>
                <a:latin typeface="Arial" pitchFamily="34" charset="0"/>
                <a:ea typeface="Arial" pitchFamily="34" charset="-122"/>
                <a:cs typeface="Arial" pitchFamily="34" charset="-120"/>
              </a:rPr>
              <a:t>1</a:t>
            </a:r>
            <a:endParaRPr lang="en-US" sz="2000" dirty="0"/>
          </a:p>
        </p:txBody>
      </p:sp>
      <p:pic>
        <p:nvPicPr>
          <p:cNvPr id="16" name="Image 2" descr="assets/icons/calendar_coral.png"/>
          <p:cNvPicPr>
            <a:picLocks noChangeAspect="1"/>
          </p:cNvPicPr>
          <p:nvPr/>
        </p:nvPicPr>
        <p:blipFill>
          <a:blip r:embed="rId5"/>
          <a:stretch>
            <a:fillRect/>
          </a:stretch>
        </p:blipFill>
        <p:spPr>
          <a:xfrm>
            <a:off x="1783080" y="2633472"/>
            <a:ext cx="347472" cy="347472"/>
          </a:xfrm>
          <a:prstGeom prst="rect">
            <a:avLst/>
          </a:prstGeom>
        </p:spPr>
      </p:pic>
      <p:sp>
        <p:nvSpPr>
          <p:cNvPr id="17" name="Text 12"/>
          <p:cNvSpPr/>
          <p:nvPr/>
        </p:nvSpPr>
        <p:spPr>
          <a:xfrm>
            <a:off x="2331720" y="2450592"/>
            <a:ext cx="8961120" cy="320040"/>
          </a:xfrm>
          <a:prstGeom prst="rect">
            <a:avLst/>
          </a:prstGeom>
          <a:noFill/>
          <a:ln/>
        </p:spPr>
        <p:txBody>
          <a:bodyPr wrap="square" rtlCol="0" anchor="ctr"/>
          <a:lstStyle/>
          <a:p>
            <a:pPr marL="0" indent="0" algn="l">
              <a:buNone/>
            </a:pPr>
            <a:r>
              <a:rPr lang="en-US" sz="1500" b="1" dirty="0">
                <a:solidFill>
                  <a:srgbClr val="1A1A6E"/>
                </a:solidFill>
                <a:latin typeface="Arial" pitchFamily="34" charset="0"/>
                <a:ea typeface="Arial" pitchFamily="34" charset="-122"/>
                <a:cs typeface="Arial" pitchFamily="34" charset="-120"/>
              </a:rPr>
              <a:t>Confirm your participation</a:t>
            </a:r>
            <a:endParaRPr lang="en-US" sz="1500" dirty="0"/>
          </a:p>
        </p:txBody>
      </p:sp>
      <p:sp>
        <p:nvSpPr>
          <p:cNvPr id="18" name="Text 13"/>
          <p:cNvSpPr/>
          <p:nvPr/>
        </p:nvSpPr>
        <p:spPr>
          <a:xfrm>
            <a:off x="2331720" y="2752344"/>
            <a:ext cx="8869680" cy="457200"/>
          </a:xfrm>
          <a:prstGeom prst="rect">
            <a:avLst/>
          </a:prstGeom>
          <a:noFill/>
          <a:ln/>
        </p:spPr>
        <p:txBody>
          <a:bodyPr wrap="square" rtlCol="0" anchor="t"/>
          <a:lstStyle/>
          <a:p>
            <a:pPr marL="0" indent="0" algn="l">
              <a:buNone/>
            </a:pPr>
            <a:r>
              <a:rPr lang="en-US" sz="1200" dirty="0">
                <a:solidFill>
                  <a:srgbClr val="5A5A5A"/>
                </a:solidFill>
                <a:latin typeface="Arial" pitchFamily="34" charset="0"/>
                <a:ea typeface="Arial" pitchFamily="34" charset="-122"/>
                <a:cs typeface="Arial" pitchFamily="34" charset="-120"/>
              </a:rPr>
              <a:t>Contact your Kiabi account manager and provide them with the list of relevant EANs (using the Excel spreadsheet provided) — by 10 June 2026 at the latest.</a:t>
            </a:r>
            <a:endParaRPr lang="en-US" sz="1200" dirty="0"/>
          </a:p>
        </p:txBody>
      </p:sp>
      <p:sp>
        <p:nvSpPr>
          <p:cNvPr id="19" name="Shape 14"/>
          <p:cNvSpPr/>
          <p:nvPr/>
        </p:nvSpPr>
        <p:spPr>
          <a:xfrm>
            <a:off x="777240" y="3429000"/>
            <a:ext cx="10634472" cy="960120"/>
          </a:xfrm>
          <a:prstGeom prst="roundRect">
            <a:avLst>
              <a:gd name="adj" fmla="val 5714"/>
            </a:avLst>
          </a:prstGeom>
          <a:solidFill>
            <a:srgbClr val="FBFBFD"/>
          </a:solidFill>
          <a:ln w="12700">
            <a:solidFill>
              <a:srgbClr val="E2E2EA"/>
            </a:solidFill>
            <a:prstDash val="solid"/>
          </a:ln>
          <a:effectLst>
            <a:outerShdw blurRad="63500" dist="25400" dir="8100000" algn="bl" rotWithShape="0">
              <a:srgbClr val="000000">
                <a:alpha val="10000"/>
              </a:srgbClr>
            </a:outerShdw>
          </a:effectLst>
        </p:spPr>
        <p:txBody>
          <a:bodyPr/>
          <a:lstStyle/>
          <a:p>
            <a:endParaRPr lang="fr-FR"/>
          </a:p>
        </p:txBody>
      </p:sp>
      <p:sp>
        <p:nvSpPr>
          <p:cNvPr id="20" name="Shape 15"/>
          <p:cNvSpPr/>
          <p:nvPr/>
        </p:nvSpPr>
        <p:spPr>
          <a:xfrm>
            <a:off x="1005840" y="3675888"/>
            <a:ext cx="457200" cy="457200"/>
          </a:xfrm>
          <a:prstGeom prst="ellipse">
            <a:avLst/>
          </a:prstGeom>
          <a:solidFill>
            <a:srgbClr val="E15B5B"/>
          </a:solidFill>
          <a:ln/>
        </p:spPr>
        <p:txBody>
          <a:bodyPr/>
          <a:lstStyle/>
          <a:p>
            <a:endParaRPr lang="fr-FR"/>
          </a:p>
        </p:txBody>
      </p:sp>
      <p:sp>
        <p:nvSpPr>
          <p:cNvPr id="21" name="Text 16"/>
          <p:cNvSpPr/>
          <p:nvPr/>
        </p:nvSpPr>
        <p:spPr>
          <a:xfrm>
            <a:off x="1005840" y="3675888"/>
            <a:ext cx="457200" cy="457200"/>
          </a:xfrm>
          <a:prstGeom prst="rect">
            <a:avLst/>
          </a:prstGeom>
          <a:noFill/>
          <a:ln/>
        </p:spPr>
        <p:txBody>
          <a:bodyPr wrap="square" rtlCol="0" anchor="ctr"/>
          <a:lstStyle/>
          <a:p>
            <a:pPr marL="0" indent="0" algn="ctr">
              <a:buNone/>
            </a:pPr>
            <a:r>
              <a:rPr lang="en-US" sz="2000" b="1" dirty="0">
                <a:solidFill>
                  <a:srgbClr val="FFFFFF"/>
                </a:solidFill>
                <a:latin typeface="Arial" pitchFamily="34" charset="0"/>
                <a:ea typeface="Arial" pitchFamily="34" charset="-122"/>
                <a:cs typeface="Arial" pitchFamily="34" charset="-120"/>
              </a:rPr>
              <a:t>2</a:t>
            </a:r>
            <a:endParaRPr lang="en-US" sz="2000" dirty="0"/>
          </a:p>
        </p:txBody>
      </p:sp>
      <p:pic>
        <p:nvPicPr>
          <p:cNvPr id="22" name="Image 3" descr="assets/icons/percent_coral.png"/>
          <p:cNvPicPr>
            <a:picLocks noChangeAspect="1"/>
          </p:cNvPicPr>
          <p:nvPr/>
        </p:nvPicPr>
        <p:blipFill>
          <a:blip r:embed="rId6"/>
          <a:stretch>
            <a:fillRect/>
          </a:stretch>
        </p:blipFill>
        <p:spPr>
          <a:xfrm>
            <a:off x="1783080" y="3730752"/>
            <a:ext cx="347472" cy="347472"/>
          </a:xfrm>
          <a:prstGeom prst="rect">
            <a:avLst/>
          </a:prstGeom>
        </p:spPr>
      </p:pic>
      <p:sp>
        <p:nvSpPr>
          <p:cNvPr id="23" name="Text 17"/>
          <p:cNvSpPr/>
          <p:nvPr/>
        </p:nvSpPr>
        <p:spPr>
          <a:xfrm>
            <a:off x="2331720" y="3547872"/>
            <a:ext cx="8961120" cy="320040"/>
          </a:xfrm>
          <a:prstGeom prst="rect">
            <a:avLst/>
          </a:prstGeom>
          <a:noFill/>
          <a:ln/>
        </p:spPr>
        <p:txBody>
          <a:bodyPr wrap="square" rtlCol="0" anchor="ctr"/>
          <a:lstStyle/>
          <a:p>
            <a:pPr marL="0" indent="0" algn="l">
              <a:buNone/>
            </a:pPr>
            <a:r>
              <a:rPr lang="en-US" sz="1500" b="1" dirty="0">
                <a:solidFill>
                  <a:srgbClr val="1A1A6E"/>
                </a:solidFill>
                <a:latin typeface="Arial" pitchFamily="34" charset="0"/>
                <a:ea typeface="Arial" pitchFamily="34" charset="-122"/>
                <a:cs typeface="Arial" pitchFamily="34" charset="-120"/>
              </a:rPr>
              <a:t>Offer a discount of ≥ 5%</a:t>
            </a:r>
            <a:endParaRPr lang="en-US" sz="1500" dirty="0"/>
          </a:p>
        </p:txBody>
      </p:sp>
      <p:sp>
        <p:nvSpPr>
          <p:cNvPr id="24" name="Text 18"/>
          <p:cNvSpPr/>
          <p:nvPr/>
        </p:nvSpPr>
        <p:spPr>
          <a:xfrm>
            <a:off x="2331720" y="3849624"/>
            <a:ext cx="8869680" cy="457200"/>
          </a:xfrm>
          <a:prstGeom prst="rect">
            <a:avLst/>
          </a:prstGeom>
          <a:noFill/>
          <a:ln/>
        </p:spPr>
        <p:txBody>
          <a:bodyPr wrap="square" rtlCol="0" anchor="t"/>
          <a:lstStyle/>
          <a:p>
            <a:pPr marL="0" indent="0" algn="l">
              <a:buNone/>
            </a:pPr>
            <a:r>
              <a:rPr lang="en-US" sz="1200" dirty="0">
                <a:solidFill>
                  <a:srgbClr val="5A5A5A"/>
                </a:solidFill>
                <a:latin typeface="Arial" pitchFamily="34" charset="0"/>
                <a:ea typeface="Arial" pitchFamily="34" charset="-122"/>
                <a:cs typeface="Arial" pitchFamily="34" charset="-120"/>
              </a:rPr>
              <a:t>If the discount is less than 5%, your products will remain online but will not feature the ‘Sale’ sticker or be highlighted in the dedicated showcase.</a:t>
            </a:r>
            <a:endParaRPr lang="en-US" sz="1200" dirty="0"/>
          </a:p>
        </p:txBody>
      </p:sp>
      <p:sp>
        <p:nvSpPr>
          <p:cNvPr id="25" name="Shape 19"/>
          <p:cNvSpPr/>
          <p:nvPr/>
        </p:nvSpPr>
        <p:spPr>
          <a:xfrm>
            <a:off x="777240" y="4526280"/>
            <a:ext cx="10634472" cy="960120"/>
          </a:xfrm>
          <a:prstGeom prst="roundRect">
            <a:avLst>
              <a:gd name="adj" fmla="val 5714"/>
            </a:avLst>
          </a:prstGeom>
          <a:solidFill>
            <a:srgbClr val="FBFBFD"/>
          </a:solidFill>
          <a:ln w="12700">
            <a:solidFill>
              <a:srgbClr val="E2E2EA"/>
            </a:solidFill>
            <a:prstDash val="solid"/>
          </a:ln>
          <a:effectLst>
            <a:outerShdw blurRad="63500" dist="25400" dir="8100000" algn="bl" rotWithShape="0">
              <a:srgbClr val="000000">
                <a:alpha val="10000"/>
              </a:srgbClr>
            </a:outerShdw>
          </a:effectLst>
        </p:spPr>
        <p:txBody>
          <a:bodyPr/>
          <a:lstStyle/>
          <a:p>
            <a:endParaRPr lang="fr-FR"/>
          </a:p>
        </p:txBody>
      </p:sp>
      <p:sp>
        <p:nvSpPr>
          <p:cNvPr id="26" name="Shape 20"/>
          <p:cNvSpPr/>
          <p:nvPr/>
        </p:nvSpPr>
        <p:spPr>
          <a:xfrm>
            <a:off x="1005840" y="4773168"/>
            <a:ext cx="457200" cy="457200"/>
          </a:xfrm>
          <a:prstGeom prst="ellipse">
            <a:avLst/>
          </a:prstGeom>
          <a:solidFill>
            <a:srgbClr val="E15B5B"/>
          </a:solidFill>
          <a:ln/>
        </p:spPr>
        <p:txBody>
          <a:bodyPr/>
          <a:lstStyle/>
          <a:p>
            <a:endParaRPr lang="fr-FR"/>
          </a:p>
        </p:txBody>
      </p:sp>
      <p:sp>
        <p:nvSpPr>
          <p:cNvPr id="27" name="Text 21"/>
          <p:cNvSpPr/>
          <p:nvPr/>
        </p:nvSpPr>
        <p:spPr>
          <a:xfrm>
            <a:off x="1005840" y="4773168"/>
            <a:ext cx="457200" cy="457200"/>
          </a:xfrm>
          <a:prstGeom prst="rect">
            <a:avLst/>
          </a:prstGeom>
          <a:noFill/>
          <a:ln/>
        </p:spPr>
        <p:txBody>
          <a:bodyPr wrap="square" rtlCol="0" anchor="ctr"/>
          <a:lstStyle/>
          <a:p>
            <a:pPr marL="0" indent="0" algn="ctr">
              <a:buNone/>
            </a:pPr>
            <a:r>
              <a:rPr lang="en-US" sz="2000" b="1" dirty="0">
                <a:solidFill>
                  <a:srgbClr val="FFFFFF"/>
                </a:solidFill>
                <a:latin typeface="Arial" pitchFamily="34" charset="0"/>
                <a:ea typeface="Arial" pitchFamily="34" charset="-122"/>
                <a:cs typeface="Arial" pitchFamily="34" charset="-120"/>
              </a:rPr>
              <a:t>3</a:t>
            </a:r>
            <a:endParaRPr lang="en-US" sz="2000" dirty="0"/>
          </a:p>
        </p:txBody>
      </p:sp>
      <p:pic>
        <p:nvPicPr>
          <p:cNvPr id="28" name="Image 4" descr="assets/icons/tags_coral.png"/>
          <p:cNvPicPr>
            <a:picLocks noChangeAspect="1"/>
          </p:cNvPicPr>
          <p:nvPr/>
        </p:nvPicPr>
        <p:blipFill>
          <a:blip r:embed="rId7"/>
          <a:stretch>
            <a:fillRect/>
          </a:stretch>
        </p:blipFill>
        <p:spPr>
          <a:xfrm>
            <a:off x="1783080" y="4828032"/>
            <a:ext cx="347472" cy="347472"/>
          </a:xfrm>
          <a:prstGeom prst="rect">
            <a:avLst/>
          </a:prstGeom>
        </p:spPr>
      </p:pic>
      <p:sp>
        <p:nvSpPr>
          <p:cNvPr id="29" name="Text 22"/>
          <p:cNvSpPr/>
          <p:nvPr/>
        </p:nvSpPr>
        <p:spPr>
          <a:xfrm>
            <a:off x="2331720" y="4645152"/>
            <a:ext cx="8961120" cy="320040"/>
          </a:xfrm>
          <a:prstGeom prst="rect">
            <a:avLst/>
          </a:prstGeom>
          <a:noFill/>
          <a:ln/>
        </p:spPr>
        <p:txBody>
          <a:bodyPr wrap="square" rtlCol="0" anchor="ctr"/>
          <a:lstStyle/>
          <a:p>
            <a:pPr marL="0" indent="0" algn="l">
              <a:buNone/>
            </a:pPr>
            <a:r>
              <a:rPr lang="en-US" sz="1500" b="1" dirty="0">
                <a:solidFill>
                  <a:srgbClr val="1A1A6E"/>
                </a:solidFill>
                <a:latin typeface="Arial" pitchFamily="34" charset="0"/>
                <a:ea typeface="Arial" pitchFamily="34" charset="-122"/>
                <a:cs typeface="Arial" pitchFamily="34" charset="-120"/>
              </a:rPr>
              <a:t>Set up your sale offers</a:t>
            </a:r>
            <a:endParaRPr lang="en-US" sz="1500" dirty="0"/>
          </a:p>
        </p:txBody>
      </p:sp>
      <p:sp>
        <p:nvSpPr>
          <p:cNvPr id="30" name="Text 23"/>
          <p:cNvSpPr/>
          <p:nvPr/>
        </p:nvSpPr>
        <p:spPr>
          <a:xfrm>
            <a:off x="2331720" y="4946904"/>
            <a:ext cx="8869680" cy="457200"/>
          </a:xfrm>
          <a:prstGeom prst="rect">
            <a:avLst/>
          </a:prstGeom>
          <a:noFill/>
          <a:ln/>
        </p:spPr>
        <p:txBody>
          <a:bodyPr wrap="square" rtlCol="0" anchor="t"/>
          <a:lstStyle/>
          <a:p>
            <a:pPr marL="0" indent="0" algn="l">
              <a:buNone/>
            </a:pPr>
            <a:r>
              <a:rPr lang="en-US" sz="1200" dirty="0">
                <a:solidFill>
                  <a:srgbClr val="5A5A5A"/>
                </a:solidFill>
                <a:latin typeface="Arial" pitchFamily="34" charset="0"/>
                <a:ea typeface="Arial" pitchFamily="34" charset="-122"/>
                <a:cs typeface="Arial" pitchFamily="34" charset="-120"/>
              </a:rPr>
              <a:t>Enter your discounted prices and dates in your offer feeds (see Part 2 or Part 3 as applicable).</a:t>
            </a:r>
            <a:endParaRPr lang="en-US" sz="1200" dirty="0"/>
          </a:p>
        </p:txBody>
      </p:sp>
      <p:sp>
        <p:nvSpPr>
          <p:cNvPr id="31" name="Shape 24"/>
          <p:cNvSpPr/>
          <p:nvPr/>
        </p:nvSpPr>
        <p:spPr>
          <a:xfrm>
            <a:off x="777240" y="5623560"/>
            <a:ext cx="10634472" cy="411480"/>
          </a:xfrm>
          <a:prstGeom prst="roundRect">
            <a:avLst>
              <a:gd name="adj" fmla="val 13333"/>
            </a:avLst>
          </a:prstGeom>
          <a:solidFill>
            <a:srgbClr val="1A1A6E"/>
          </a:solidFill>
          <a:ln/>
        </p:spPr>
        <p:txBody>
          <a:bodyPr/>
          <a:lstStyle/>
          <a:p>
            <a:endParaRPr lang="fr-FR"/>
          </a:p>
        </p:txBody>
      </p:sp>
      <p:sp>
        <p:nvSpPr>
          <p:cNvPr id="32" name="Text 25"/>
          <p:cNvSpPr/>
          <p:nvPr/>
        </p:nvSpPr>
        <p:spPr>
          <a:xfrm>
            <a:off x="1005840" y="5623560"/>
            <a:ext cx="10177272" cy="411480"/>
          </a:xfrm>
          <a:prstGeom prst="rect">
            <a:avLst/>
          </a:prstGeom>
          <a:noFill/>
          <a:ln/>
        </p:spPr>
        <p:txBody>
          <a:bodyPr wrap="square" rtlCol="0" anchor="ctr"/>
          <a:lstStyle/>
          <a:p>
            <a:pPr marL="0" indent="0" algn="l">
              <a:buNone/>
            </a:pPr>
            <a:r>
              <a:rPr lang="en-US" sz="1250" b="1" dirty="0">
                <a:solidFill>
                  <a:srgbClr val="EBC23A"/>
                </a:solidFill>
                <a:latin typeface="Arial" pitchFamily="34" charset="0"/>
                <a:ea typeface="Arial" pitchFamily="34" charset="-122"/>
                <a:cs typeface="Arial" pitchFamily="34" charset="-120"/>
              </a:rPr>
              <a:t>⚠  Please note: </a:t>
            </a:r>
            <a:r>
              <a:rPr lang="en-US" sz="1250" dirty="0">
                <a:solidFill>
                  <a:srgbClr val="FFFFFF"/>
                </a:solidFill>
                <a:latin typeface="Arial" pitchFamily="34" charset="0"/>
                <a:ea typeface="Arial" pitchFamily="34" charset="-122"/>
                <a:cs typeface="Arial" pitchFamily="34" charset="-120"/>
              </a:rPr>
              <a:t>after 10 June, we cannot guarantee that your products will appear in the sale showcase at launch, nor that they will feature the ‘Sale’ sticker.</a:t>
            </a:r>
            <a:endParaRPr lang="en-US" sz="12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4">
    <p:bg>
      <p:bgPr>
        <a:solidFill>
          <a:srgbClr val="E15B5B"/>
        </a:solidFill>
        <a:effectLst/>
      </p:bgPr>
    </p:bg>
    <p:spTree>
      <p:nvGrpSpPr>
        <p:cNvPr id="1" name=""/>
        <p:cNvGrpSpPr/>
        <p:nvPr/>
      </p:nvGrpSpPr>
      <p:grpSpPr>
        <a:xfrm>
          <a:off x="0" y="0"/>
          <a:ext cx="0" cy="0"/>
          <a:chOff x="0" y="0"/>
          <a:chExt cx="0" cy="0"/>
        </a:xfrm>
      </p:grpSpPr>
      <p:sp>
        <p:nvSpPr>
          <p:cNvPr id="2" name="Shape 0"/>
          <p:cNvSpPr/>
          <p:nvPr/>
        </p:nvSpPr>
        <p:spPr>
          <a:xfrm>
            <a:off x="292608" y="292608"/>
            <a:ext cx="11603736" cy="5943600"/>
          </a:xfrm>
          <a:prstGeom prst="rect">
            <a:avLst/>
          </a:prstGeom>
          <a:solidFill>
            <a:srgbClr val="FFFFFF"/>
          </a:solidFill>
          <a:ln/>
        </p:spPr>
        <p:txBody>
          <a:bodyPr/>
          <a:lstStyle/>
          <a:p>
            <a:endParaRPr lang="fr-FR"/>
          </a:p>
        </p:txBody>
      </p:sp>
      <p:sp>
        <p:nvSpPr>
          <p:cNvPr id="3" name="Text 1"/>
          <p:cNvSpPr/>
          <p:nvPr/>
        </p:nvSpPr>
        <p:spPr>
          <a:xfrm>
            <a:off x="274320" y="27432"/>
            <a:ext cx="4572000" cy="256032"/>
          </a:xfrm>
          <a:prstGeom prst="rect">
            <a:avLst/>
          </a:prstGeom>
          <a:noFill/>
          <a:ln/>
        </p:spPr>
        <p:txBody>
          <a:bodyPr wrap="square" rtlCol="0" anchor="ctr"/>
          <a:lstStyle/>
          <a:p>
            <a:pPr marL="0" indent="0" algn="l">
              <a:buNone/>
            </a:pPr>
            <a:r>
              <a:rPr lang="en-US" sz="1100" b="1" dirty="0">
                <a:solidFill>
                  <a:srgbClr val="FFFFFF"/>
                </a:solidFill>
                <a:latin typeface="Arial" pitchFamily="34" charset="0"/>
                <a:ea typeface="Arial" pitchFamily="34" charset="-122"/>
                <a:cs typeface="Arial" pitchFamily="34" charset="-120"/>
              </a:rPr>
              <a:t>&lt;&lt;&lt;  Back to the contents</a:t>
            </a:r>
            <a:endParaRPr lang="en-US" sz="1100" dirty="0"/>
          </a:p>
        </p:txBody>
      </p:sp>
      <p:sp>
        <p:nvSpPr>
          <p:cNvPr id="4" name="Text 2"/>
          <p:cNvSpPr/>
          <p:nvPr/>
        </p:nvSpPr>
        <p:spPr>
          <a:xfrm>
            <a:off x="411480" y="6355080"/>
            <a:ext cx="6400800" cy="365760"/>
          </a:xfrm>
          <a:prstGeom prst="rect">
            <a:avLst/>
          </a:prstGeom>
          <a:noFill/>
          <a:ln/>
        </p:spPr>
        <p:txBody>
          <a:bodyPr wrap="square" rtlCol="0" anchor="ctr"/>
          <a:lstStyle/>
          <a:p>
            <a:pPr marL="0" indent="0" algn="l">
              <a:buNone/>
            </a:pPr>
            <a:r>
              <a:rPr lang="en-US" sz="1400" b="1" i="1" dirty="0">
                <a:solidFill>
                  <a:srgbClr val="FFFFFF"/>
                </a:solidFill>
                <a:latin typeface="Georgia" pitchFamily="34" charset="0"/>
                <a:ea typeface="Georgia" pitchFamily="34" charset="-122"/>
                <a:cs typeface="Georgia" pitchFamily="34" charset="-120"/>
              </a:rPr>
              <a:t>More and more for families</a:t>
            </a:r>
            <a:endParaRPr lang="en-US" sz="1400" dirty="0"/>
          </a:p>
        </p:txBody>
      </p:sp>
      <p:sp>
        <p:nvSpPr>
          <p:cNvPr id="5" name="Shape 3"/>
          <p:cNvSpPr/>
          <p:nvPr/>
        </p:nvSpPr>
        <p:spPr>
          <a:xfrm>
            <a:off x="10250424" y="6327648"/>
            <a:ext cx="1572768" cy="384048"/>
          </a:xfrm>
          <a:prstGeom prst="roundRect">
            <a:avLst>
              <a:gd name="adj" fmla="val 11905"/>
            </a:avLst>
          </a:prstGeom>
          <a:solidFill>
            <a:srgbClr val="FFFFFF"/>
          </a:solidFill>
          <a:ln/>
        </p:spPr>
        <p:txBody>
          <a:bodyPr/>
          <a:lstStyle/>
          <a:p>
            <a:endParaRPr lang="fr-FR"/>
          </a:p>
        </p:txBody>
      </p:sp>
      <p:pic>
        <p:nvPicPr>
          <p:cNvPr id="6" name="Image 0" descr="assets/kiabi_logo_real.png"/>
          <p:cNvPicPr>
            <a:picLocks noChangeAspect="1"/>
          </p:cNvPicPr>
          <p:nvPr/>
        </p:nvPicPr>
        <p:blipFill>
          <a:blip r:embed="rId3"/>
          <a:stretch>
            <a:fillRect/>
          </a:stretch>
        </p:blipFill>
        <p:spPr>
          <a:xfrm>
            <a:off x="10387584" y="6400800"/>
            <a:ext cx="1298448" cy="288950"/>
          </a:xfrm>
          <a:prstGeom prst="rect">
            <a:avLst/>
          </a:prstGeom>
        </p:spPr>
      </p:pic>
      <p:sp>
        <p:nvSpPr>
          <p:cNvPr id="7" name="Shape 4"/>
          <p:cNvSpPr/>
          <p:nvPr/>
        </p:nvSpPr>
        <p:spPr>
          <a:xfrm>
            <a:off x="640080" y="566928"/>
            <a:ext cx="841248" cy="841248"/>
          </a:xfrm>
          <a:prstGeom prst="ellipse">
            <a:avLst/>
          </a:prstGeom>
          <a:solidFill>
            <a:srgbClr val="1A1A6E"/>
          </a:solidFill>
          <a:ln/>
          <a:effectLst>
            <a:outerShdw blurRad="63500" dist="25400" dir="8100000" algn="bl" rotWithShape="0">
              <a:srgbClr val="000000">
                <a:alpha val="10000"/>
              </a:srgbClr>
            </a:outerShdw>
          </a:effectLst>
        </p:spPr>
        <p:txBody>
          <a:bodyPr/>
          <a:lstStyle/>
          <a:p>
            <a:endParaRPr lang="fr-FR"/>
          </a:p>
        </p:txBody>
      </p:sp>
      <p:pic>
        <p:nvPicPr>
          <p:cNvPr id="8" name="Image 1" descr="assets/icons/signs_white.png"/>
          <p:cNvPicPr>
            <a:picLocks noChangeAspect="1"/>
          </p:cNvPicPr>
          <p:nvPr/>
        </p:nvPicPr>
        <p:blipFill>
          <a:blip r:embed="rId4"/>
          <a:stretch>
            <a:fillRect/>
          </a:stretch>
        </p:blipFill>
        <p:spPr>
          <a:xfrm>
            <a:off x="832104" y="758952"/>
            <a:ext cx="457200" cy="457200"/>
          </a:xfrm>
          <a:prstGeom prst="rect">
            <a:avLst/>
          </a:prstGeom>
        </p:spPr>
      </p:pic>
      <p:sp>
        <p:nvSpPr>
          <p:cNvPr id="9" name="Text 5"/>
          <p:cNvSpPr/>
          <p:nvPr/>
        </p:nvSpPr>
        <p:spPr>
          <a:xfrm>
            <a:off x="1691640" y="548640"/>
            <a:ext cx="9765792" cy="292608"/>
          </a:xfrm>
          <a:prstGeom prst="rect">
            <a:avLst/>
          </a:prstGeom>
          <a:noFill/>
          <a:ln/>
        </p:spPr>
        <p:txBody>
          <a:bodyPr wrap="square" lIns="0" tIns="0" rIns="0" bIns="0" rtlCol="0" anchor="ctr"/>
          <a:lstStyle/>
          <a:p>
            <a:pPr marL="0" indent="0" algn="l">
              <a:buNone/>
            </a:pPr>
            <a:r>
              <a:rPr lang="en-US" sz="1200" b="1" kern="0" spc="200" dirty="0">
                <a:solidFill>
                  <a:srgbClr val="E15B5B"/>
                </a:solidFill>
                <a:latin typeface="Arial" pitchFamily="34" charset="0"/>
                <a:ea typeface="Arial" pitchFamily="34" charset="-122"/>
                <a:cs typeface="Arial" pitchFamily="34" charset="-120"/>
              </a:rPr>
              <a:t>PART 1 · THE ESSENTIALS YOU NEED TO KNOW</a:t>
            </a:r>
            <a:endParaRPr lang="en-US" sz="1200" dirty="0"/>
          </a:p>
        </p:txBody>
      </p:sp>
      <p:sp>
        <p:nvSpPr>
          <p:cNvPr id="10" name="Text 6"/>
          <p:cNvSpPr/>
          <p:nvPr/>
        </p:nvSpPr>
        <p:spPr>
          <a:xfrm>
            <a:off x="1691640" y="822960"/>
            <a:ext cx="9765792" cy="658368"/>
          </a:xfrm>
          <a:prstGeom prst="rect">
            <a:avLst/>
          </a:prstGeom>
          <a:noFill/>
          <a:ln/>
        </p:spPr>
        <p:txBody>
          <a:bodyPr wrap="square" lIns="0" tIns="0" rIns="0" bIns="0" rtlCol="0" anchor="ctr"/>
          <a:lstStyle/>
          <a:p>
            <a:pPr marL="0" indent="0" algn="l">
              <a:buNone/>
            </a:pPr>
            <a:r>
              <a:rPr lang="en-US" sz="2700" b="1" dirty="0">
                <a:solidFill>
                  <a:srgbClr val="222222"/>
                </a:solidFill>
                <a:latin typeface="Arial" pitchFamily="34" charset="0"/>
                <a:ea typeface="Arial" pitchFamily="34" charset="-122"/>
                <a:cs typeface="Arial" pitchFamily="34" charset="-120"/>
              </a:rPr>
              <a:t>Which section applies to me?</a:t>
            </a:r>
            <a:endParaRPr lang="en-US" sz="2700" dirty="0"/>
          </a:p>
        </p:txBody>
      </p:sp>
      <p:sp>
        <p:nvSpPr>
          <p:cNvPr id="11" name="Shape 7"/>
          <p:cNvSpPr/>
          <p:nvPr/>
        </p:nvSpPr>
        <p:spPr>
          <a:xfrm>
            <a:off x="777240" y="1481328"/>
            <a:ext cx="10634472" cy="20117"/>
          </a:xfrm>
          <a:prstGeom prst="rect">
            <a:avLst/>
          </a:prstGeom>
          <a:solidFill>
            <a:srgbClr val="E15B5B"/>
          </a:solidFill>
          <a:ln/>
        </p:spPr>
        <p:txBody>
          <a:bodyPr/>
          <a:lstStyle/>
          <a:p>
            <a:endParaRPr lang="fr-FR"/>
          </a:p>
        </p:txBody>
      </p:sp>
      <p:sp>
        <p:nvSpPr>
          <p:cNvPr id="12" name="Text 8"/>
          <p:cNvSpPr/>
          <p:nvPr/>
        </p:nvSpPr>
        <p:spPr>
          <a:xfrm>
            <a:off x="777240" y="1691640"/>
            <a:ext cx="10634472" cy="548640"/>
          </a:xfrm>
          <a:prstGeom prst="rect">
            <a:avLst/>
          </a:prstGeom>
          <a:noFill/>
          <a:ln/>
        </p:spPr>
        <p:txBody>
          <a:bodyPr wrap="square" rtlCol="0" anchor="ctr"/>
          <a:lstStyle/>
          <a:p>
            <a:pPr marL="0" indent="0" algn="l">
              <a:buNone/>
            </a:pPr>
            <a:r>
              <a:rPr lang="en-US" sz="1400" dirty="0">
                <a:solidFill>
                  <a:srgbClr val="000000"/>
                </a:solidFill>
                <a:latin typeface="Arial" pitchFamily="34" charset="0"/>
                <a:ea typeface="Arial" pitchFamily="34" charset="-122"/>
                <a:cs typeface="Arial" pitchFamily="34" charset="-120"/>
              </a:rPr>
              <a:t>First and foremost, identify your situation. The number of active channels (countries) on your Mirakl account affects how you set up your balances.</a:t>
            </a:r>
            <a:endParaRPr lang="en-US" sz="1400" dirty="0"/>
          </a:p>
        </p:txBody>
      </p:sp>
      <p:sp>
        <p:nvSpPr>
          <p:cNvPr id="13" name="Shape 9"/>
          <p:cNvSpPr/>
          <p:nvPr/>
        </p:nvSpPr>
        <p:spPr>
          <a:xfrm>
            <a:off x="777240" y="2377440"/>
            <a:ext cx="5074920" cy="3063240"/>
          </a:xfrm>
          <a:prstGeom prst="roundRect">
            <a:avLst>
              <a:gd name="adj" fmla="val 2985"/>
            </a:avLst>
          </a:prstGeom>
          <a:solidFill>
            <a:srgbClr val="FFFFFF"/>
          </a:solidFill>
          <a:ln w="25400">
            <a:solidFill>
              <a:srgbClr val="2E7DD1"/>
            </a:solidFill>
            <a:prstDash val="solid"/>
          </a:ln>
          <a:effectLst>
            <a:outerShdw blurRad="88900" dist="38100" dir="8100000" algn="bl" rotWithShape="0">
              <a:srgbClr val="000000">
                <a:alpha val="13000"/>
              </a:srgbClr>
            </a:outerShdw>
          </a:effectLst>
        </p:spPr>
        <p:txBody>
          <a:bodyPr/>
          <a:lstStyle/>
          <a:p>
            <a:endParaRPr lang="fr-FR"/>
          </a:p>
        </p:txBody>
      </p:sp>
      <p:sp>
        <p:nvSpPr>
          <p:cNvPr id="14" name="Shape 10"/>
          <p:cNvSpPr/>
          <p:nvPr/>
        </p:nvSpPr>
        <p:spPr>
          <a:xfrm>
            <a:off x="777240" y="2377440"/>
            <a:ext cx="5074920" cy="640080"/>
          </a:xfrm>
          <a:prstGeom prst="rect">
            <a:avLst/>
          </a:prstGeom>
          <a:solidFill>
            <a:srgbClr val="2E7DD1"/>
          </a:solidFill>
          <a:ln/>
        </p:spPr>
        <p:txBody>
          <a:bodyPr/>
          <a:lstStyle/>
          <a:p>
            <a:endParaRPr lang="fr-FR"/>
          </a:p>
        </p:txBody>
      </p:sp>
      <p:sp>
        <p:nvSpPr>
          <p:cNvPr id="15" name="Text 11"/>
          <p:cNvSpPr/>
          <p:nvPr/>
        </p:nvSpPr>
        <p:spPr>
          <a:xfrm>
            <a:off x="960120" y="2377440"/>
            <a:ext cx="4754880" cy="640080"/>
          </a:xfrm>
          <a:prstGeom prst="rect">
            <a:avLst/>
          </a:prstGeom>
          <a:noFill/>
          <a:ln/>
        </p:spPr>
        <p:txBody>
          <a:bodyPr wrap="square" rtlCol="0" anchor="ctr"/>
          <a:lstStyle/>
          <a:p>
            <a:pPr marL="0" indent="0" algn="l">
              <a:buNone/>
            </a:pPr>
            <a:r>
              <a:rPr lang="en-US" sz="1800" b="1" kern="0" spc="200" dirty="0">
                <a:solidFill>
                  <a:srgbClr val="FFFFFF"/>
                </a:solidFill>
                <a:latin typeface="Arial" pitchFamily="34" charset="0"/>
                <a:ea typeface="Arial" pitchFamily="34" charset="-122"/>
                <a:cs typeface="Arial" pitchFamily="34" charset="-120"/>
              </a:rPr>
              <a:t>SECTION A</a:t>
            </a:r>
            <a:endParaRPr lang="en-US" sz="1800" dirty="0"/>
          </a:p>
        </p:txBody>
      </p:sp>
      <p:pic>
        <p:nvPicPr>
          <p:cNvPr id="16" name="Image 2" descr="assets/icons/flag_white.png"/>
          <p:cNvPicPr>
            <a:picLocks noChangeAspect="1"/>
          </p:cNvPicPr>
          <p:nvPr/>
        </p:nvPicPr>
        <p:blipFill>
          <a:blip r:embed="rId5"/>
          <a:stretch>
            <a:fillRect/>
          </a:stretch>
        </p:blipFill>
        <p:spPr>
          <a:xfrm>
            <a:off x="5212080" y="2542032"/>
            <a:ext cx="310896" cy="310896"/>
          </a:xfrm>
          <a:prstGeom prst="rect">
            <a:avLst/>
          </a:prstGeom>
        </p:spPr>
      </p:pic>
      <p:sp>
        <p:nvSpPr>
          <p:cNvPr id="17" name="Text 12"/>
          <p:cNvSpPr/>
          <p:nvPr/>
        </p:nvSpPr>
        <p:spPr>
          <a:xfrm>
            <a:off x="960120" y="3154680"/>
            <a:ext cx="4754880" cy="365760"/>
          </a:xfrm>
          <a:prstGeom prst="rect">
            <a:avLst/>
          </a:prstGeom>
          <a:noFill/>
          <a:ln/>
        </p:spPr>
        <p:txBody>
          <a:bodyPr wrap="square" rtlCol="0" anchor="ctr"/>
          <a:lstStyle/>
          <a:p>
            <a:pPr marL="0" indent="0" algn="l">
              <a:buNone/>
            </a:pPr>
            <a:r>
              <a:rPr lang="en-US" sz="1600" b="1" dirty="0">
                <a:solidFill>
                  <a:srgbClr val="1A1A6E"/>
                </a:solidFill>
                <a:latin typeface="Arial" pitchFamily="34" charset="0"/>
                <a:ea typeface="Arial" pitchFamily="34" charset="-122"/>
                <a:cs typeface="Arial" pitchFamily="34" charset="-120"/>
              </a:rPr>
              <a:t>I sell on ONE channel</a:t>
            </a:r>
            <a:endParaRPr lang="en-US" sz="1600" dirty="0"/>
          </a:p>
        </p:txBody>
      </p:sp>
      <p:sp>
        <p:nvSpPr>
          <p:cNvPr id="18" name="Text 13"/>
          <p:cNvSpPr/>
          <p:nvPr/>
        </p:nvSpPr>
        <p:spPr>
          <a:xfrm>
            <a:off x="960120" y="3566160"/>
            <a:ext cx="4754880" cy="411480"/>
          </a:xfrm>
          <a:prstGeom prst="rect">
            <a:avLst/>
          </a:prstGeom>
          <a:noFill/>
          <a:ln/>
        </p:spPr>
        <p:txBody>
          <a:bodyPr wrap="square" rtlCol="0" anchor="ctr"/>
          <a:lstStyle/>
          <a:p>
            <a:pPr marL="0" indent="0" algn="l">
              <a:buNone/>
            </a:pPr>
            <a:r>
              <a:rPr lang="en-US" sz="1300" b="1" dirty="0">
                <a:solidFill>
                  <a:srgbClr val="222222"/>
                </a:solidFill>
                <a:latin typeface="Arial" pitchFamily="34" charset="0"/>
                <a:ea typeface="Arial" pitchFamily="34" charset="-122"/>
                <a:cs typeface="Arial" pitchFamily="34" charset="-120"/>
              </a:rPr>
              <a:t>In practice: </a:t>
            </a:r>
            <a:r>
              <a:rPr lang="en-US" sz="1300" dirty="0">
                <a:solidFill>
                  <a:srgbClr val="222222"/>
                </a:solidFill>
                <a:latin typeface="Arial" pitchFamily="34" charset="0"/>
                <a:ea typeface="Arial" pitchFamily="34" charset="-122"/>
                <a:cs typeface="Arial" pitchFamily="34" charset="-120"/>
              </a:rPr>
              <a:t>you only have the France channel (100) active.</a:t>
            </a:r>
            <a:endParaRPr lang="en-US" sz="1300" dirty="0"/>
          </a:p>
        </p:txBody>
      </p:sp>
      <p:sp>
        <p:nvSpPr>
          <p:cNvPr id="19" name="Text 14"/>
          <p:cNvSpPr/>
          <p:nvPr/>
        </p:nvSpPr>
        <p:spPr>
          <a:xfrm>
            <a:off x="960120" y="4069080"/>
            <a:ext cx="4754880" cy="548640"/>
          </a:xfrm>
          <a:prstGeom prst="rect">
            <a:avLst/>
          </a:prstGeom>
          <a:noFill/>
          <a:ln/>
        </p:spPr>
        <p:txBody>
          <a:bodyPr wrap="square" rtlCol="0" anchor="t"/>
          <a:lstStyle/>
          <a:p>
            <a:pPr marL="0" indent="0" algn="l">
              <a:buNone/>
            </a:pPr>
            <a:r>
              <a:rPr lang="en-US" sz="1300" dirty="0">
                <a:solidFill>
                  <a:srgbClr val="222222"/>
                </a:solidFill>
                <a:latin typeface="Arial" pitchFamily="34" charset="0"/>
                <a:ea typeface="Arial" pitchFamily="34" charset="-122"/>
                <a:cs typeface="Arial" pitchFamily="34" charset="-120"/>
              </a:rPr>
              <a:t>You fill in the</a:t>
            </a:r>
            <a:r>
              <a:rPr lang="en-US" sz="1300" b="1" dirty="0">
                <a:solidFill>
                  <a:srgbClr val="2E7DD1"/>
                </a:solidFill>
                <a:latin typeface="Arial" pitchFamily="34" charset="0"/>
                <a:ea typeface="Arial" pitchFamily="34" charset="-122"/>
                <a:cs typeface="Arial" pitchFamily="34" charset="-120"/>
              </a:rPr>
              <a:t> 4 standard fields </a:t>
            </a:r>
            <a:r>
              <a:rPr lang="en-US" sz="1300" dirty="0">
                <a:solidFill>
                  <a:srgbClr val="222222"/>
                </a:solidFill>
                <a:latin typeface="Arial" pitchFamily="34" charset="0"/>
                <a:ea typeface="Arial" pitchFamily="34" charset="-122"/>
                <a:cs typeface="Arial" pitchFamily="34" charset="-120"/>
              </a:rPr>
              <a:t>(as for the winter sales, only the dates change).</a:t>
            </a:r>
            <a:endParaRPr lang="en-US" sz="1300" dirty="0"/>
          </a:p>
        </p:txBody>
      </p:sp>
      <p:sp>
        <p:nvSpPr>
          <p:cNvPr id="20" name="Text 15"/>
          <p:cNvSpPr/>
          <p:nvPr/>
        </p:nvSpPr>
        <p:spPr>
          <a:xfrm>
            <a:off x="960120" y="4892040"/>
            <a:ext cx="4754880" cy="365760"/>
          </a:xfrm>
          <a:prstGeom prst="rect">
            <a:avLst/>
          </a:prstGeom>
          <a:noFill/>
          <a:ln/>
        </p:spPr>
        <p:txBody>
          <a:bodyPr wrap="square" rtlCol="0" anchor="ctr"/>
          <a:lstStyle/>
          <a:p>
            <a:pPr marL="0" indent="0" algn="l">
              <a:buNone/>
            </a:pPr>
            <a:r>
              <a:rPr lang="en-US" sz="1250" b="1" i="1" dirty="0">
                <a:solidFill>
                  <a:srgbClr val="2E7DD1"/>
                </a:solidFill>
                <a:latin typeface="Arial" pitchFamily="34" charset="0"/>
                <a:ea typeface="Arial" pitchFamily="34" charset="-122"/>
                <a:cs typeface="Arial" pitchFamily="34" charset="-120"/>
              </a:rPr>
              <a:t>→ </a:t>
            </a:r>
            <a:r>
              <a:rPr lang="en-US" sz="1250" b="1" i="1" dirty="0" err="1">
                <a:solidFill>
                  <a:srgbClr val="2E7DD1"/>
                </a:solidFill>
                <a:latin typeface="Arial" pitchFamily="34" charset="0"/>
                <a:ea typeface="Arial" pitchFamily="34" charset="-122"/>
                <a:cs typeface="Arial" pitchFamily="34" charset="-120"/>
              </a:rPr>
              <a:t>Read section</a:t>
            </a:r>
            <a:r>
              <a:rPr lang="en-US" sz="1250" b="1" i="1" dirty="0">
                <a:solidFill>
                  <a:srgbClr val="2E7DD1"/>
                </a:solidFill>
                <a:latin typeface="Arial" pitchFamily="34" charset="0"/>
                <a:ea typeface="Arial" pitchFamily="34" charset="-122"/>
                <a:cs typeface="Arial" pitchFamily="34" charset="-120"/>
              </a:rPr>
              <a:t> 2 carefully.</a:t>
            </a:r>
            <a:endParaRPr lang="en-US" sz="1250" dirty="0"/>
          </a:p>
        </p:txBody>
      </p:sp>
      <p:sp>
        <p:nvSpPr>
          <p:cNvPr id="21" name="Shape 16"/>
          <p:cNvSpPr/>
          <p:nvPr/>
        </p:nvSpPr>
        <p:spPr>
          <a:xfrm>
            <a:off x="6336792" y="2377440"/>
            <a:ext cx="5074920" cy="3063240"/>
          </a:xfrm>
          <a:prstGeom prst="roundRect">
            <a:avLst>
              <a:gd name="adj" fmla="val 2985"/>
            </a:avLst>
          </a:prstGeom>
          <a:solidFill>
            <a:srgbClr val="FFFFFF"/>
          </a:solidFill>
          <a:ln w="25400">
            <a:solidFill>
              <a:srgbClr val="6B4FD8"/>
            </a:solidFill>
            <a:prstDash val="solid"/>
          </a:ln>
          <a:effectLst>
            <a:outerShdw blurRad="88900" dist="38100" dir="8100000" algn="bl" rotWithShape="0">
              <a:srgbClr val="000000">
                <a:alpha val="13000"/>
              </a:srgbClr>
            </a:outerShdw>
          </a:effectLst>
        </p:spPr>
        <p:txBody>
          <a:bodyPr/>
          <a:lstStyle/>
          <a:p>
            <a:endParaRPr lang="fr-FR"/>
          </a:p>
        </p:txBody>
      </p:sp>
      <p:sp>
        <p:nvSpPr>
          <p:cNvPr id="22" name="Shape 17"/>
          <p:cNvSpPr/>
          <p:nvPr/>
        </p:nvSpPr>
        <p:spPr>
          <a:xfrm>
            <a:off x="6336792" y="2377440"/>
            <a:ext cx="5074920" cy="640080"/>
          </a:xfrm>
          <a:prstGeom prst="rect">
            <a:avLst/>
          </a:prstGeom>
          <a:solidFill>
            <a:srgbClr val="6B4FD8"/>
          </a:solidFill>
          <a:ln/>
        </p:spPr>
        <p:txBody>
          <a:bodyPr/>
          <a:lstStyle/>
          <a:p>
            <a:endParaRPr lang="fr-FR"/>
          </a:p>
        </p:txBody>
      </p:sp>
      <p:sp>
        <p:nvSpPr>
          <p:cNvPr id="23" name="Text 18"/>
          <p:cNvSpPr/>
          <p:nvPr/>
        </p:nvSpPr>
        <p:spPr>
          <a:xfrm>
            <a:off x="6519672" y="2377440"/>
            <a:ext cx="4754880" cy="640080"/>
          </a:xfrm>
          <a:prstGeom prst="rect">
            <a:avLst/>
          </a:prstGeom>
          <a:noFill/>
          <a:ln/>
        </p:spPr>
        <p:txBody>
          <a:bodyPr wrap="square" rtlCol="0" anchor="ctr"/>
          <a:lstStyle/>
          <a:p>
            <a:pPr marL="0" indent="0" algn="l">
              <a:buNone/>
            </a:pPr>
            <a:r>
              <a:rPr lang="en-US" sz="1800" b="1" kern="0" spc="200" dirty="0">
                <a:solidFill>
                  <a:srgbClr val="FFFFFF"/>
                </a:solidFill>
                <a:latin typeface="Arial" pitchFamily="34" charset="0"/>
                <a:ea typeface="Arial" pitchFamily="34" charset="-122"/>
                <a:cs typeface="Arial" pitchFamily="34" charset="-120"/>
              </a:rPr>
              <a:t>SECTION B</a:t>
            </a:r>
            <a:endParaRPr lang="en-US" sz="1800" dirty="0"/>
          </a:p>
        </p:txBody>
      </p:sp>
      <p:pic>
        <p:nvPicPr>
          <p:cNvPr id="24" name="Image 3" descr="assets/icons/globe_white.png"/>
          <p:cNvPicPr>
            <a:picLocks noChangeAspect="1"/>
          </p:cNvPicPr>
          <p:nvPr/>
        </p:nvPicPr>
        <p:blipFill>
          <a:blip r:embed="rId6"/>
          <a:stretch>
            <a:fillRect/>
          </a:stretch>
        </p:blipFill>
        <p:spPr>
          <a:xfrm>
            <a:off x="10771632" y="2542032"/>
            <a:ext cx="310896" cy="310896"/>
          </a:xfrm>
          <a:prstGeom prst="rect">
            <a:avLst/>
          </a:prstGeom>
        </p:spPr>
      </p:pic>
      <p:sp>
        <p:nvSpPr>
          <p:cNvPr id="25" name="Text 19"/>
          <p:cNvSpPr/>
          <p:nvPr/>
        </p:nvSpPr>
        <p:spPr>
          <a:xfrm>
            <a:off x="6519672" y="3154680"/>
            <a:ext cx="4754880" cy="365760"/>
          </a:xfrm>
          <a:prstGeom prst="rect">
            <a:avLst/>
          </a:prstGeom>
          <a:noFill/>
          <a:ln/>
        </p:spPr>
        <p:txBody>
          <a:bodyPr wrap="square" rtlCol="0" anchor="ctr"/>
          <a:lstStyle/>
          <a:p>
            <a:pPr marL="0" indent="0" algn="l">
              <a:buNone/>
            </a:pPr>
            <a:r>
              <a:rPr lang="en-US" sz="1600" b="1" dirty="0">
                <a:solidFill>
                  <a:srgbClr val="1A1A6E"/>
                </a:solidFill>
                <a:latin typeface="Arial" pitchFamily="34" charset="0"/>
                <a:ea typeface="Arial" pitchFamily="34" charset="-122"/>
                <a:cs typeface="Arial" pitchFamily="34" charset="-120"/>
              </a:rPr>
              <a:t>I sell on 2 or more CHANNELS</a:t>
            </a:r>
            <a:endParaRPr lang="en-US" sz="1600" dirty="0"/>
          </a:p>
        </p:txBody>
      </p:sp>
      <p:sp>
        <p:nvSpPr>
          <p:cNvPr id="26" name="Text 20"/>
          <p:cNvSpPr/>
          <p:nvPr/>
        </p:nvSpPr>
        <p:spPr>
          <a:xfrm>
            <a:off x="6519672" y="3566160"/>
            <a:ext cx="4754880" cy="411480"/>
          </a:xfrm>
          <a:prstGeom prst="rect">
            <a:avLst/>
          </a:prstGeom>
          <a:noFill/>
          <a:ln/>
        </p:spPr>
        <p:txBody>
          <a:bodyPr wrap="square" rtlCol="0" anchor="ctr"/>
          <a:lstStyle/>
          <a:p>
            <a:pPr marL="0" indent="0" algn="l">
              <a:buNone/>
            </a:pPr>
            <a:r>
              <a:rPr lang="en-US" sz="1300" b="1" dirty="0">
                <a:solidFill>
                  <a:srgbClr val="222222"/>
                </a:solidFill>
                <a:latin typeface="Arial" pitchFamily="34" charset="0"/>
                <a:ea typeface="Arial" pitchFamily="34" charset="-122"/>
                <a:cs typeface="Arial" pitchFamily="34" charset="-120"/>
              </a:rPr>
              <a:t>In practice: </a:t>
            </a:r>
            <a:r>
              <a:rPr lang="en-US" sz="1300" dirty="0">
                <a:solidFill>
                  <a:srgbClr val="222222"/>
                </a:solidFill>
                <a:latin typeface="Arial" pitchFamily="34" charset="0"/>
                <a:ea typeface="Arial" pitchFamily="34" charset="-122"/>
                <a:cs typeface="Arial" pitchFamily="34" charset="-120"/>
              </a:rPr>
              <a:t>France + at least one other country (ES, IT, BE, PT).</a:t>
            </a:r>
            <a:endParaRPr lang="en-US" sz="1300" dirty="0"/>
          </a:p>
        </p:txBody>
      </p:sp>
      <p:sp>
        <p:nvSpPr>
          <p:cNvPr id="27" name="Text 21"/>
          <p:cNvSpPr/>
          <p:nvPr/>
        </p:nvSpPr>
        <p:spPr>
          <a:xfrm>
            <a:off x="6519672" y="4069080"/>
            <a:ext cx="4754880" cy="548640"/>
          </a:xfrm>
          <a:prstGeom prst="rect">
            <a:avLst/>
          </a:prstGeom>
          <a:noFill/>
          <a:ln/>
        </p:spPr>
        <p:txBody>
          <a:bodyPr wrap="square" rtlCol="0" anchor="t"/>
          <a:lstStyle/>
          <a:p>
            <a:pPr marL="0" indent="0" algn="l">
              <a:buNone/>
            </a:pPr>
            <a:r>
              <a:rPr lang="en-US" sz="1300" dirty="0">
                <a:solidFill>
                  <a:srgbClr val="222222"/>
                </a:solidFill>
                <a:latin typeface="Arial" pitchFamily="34" charset="0"/>
                <a:ea typeface="Arial" pitchFamily="34" charset="-122"/>
                <a:cs typeface="Arial" pitchFamily="34" charset="-120"/>
              </a:rPr>
              <a:t>You must fill in the </a:t>
            </a:r>
            <a:r>
              <a:rPr lang="en-US" sz="1300" b="1" dirty="0">
                <a:solidFill>
                  <a:srgbClr val="6B4FD8"/>
                </a:solidFill>
                <a:latin typeface="Arial" pitchFamily="34" charset="0"/>
                <a:ea typeface="Arial" pitchFamily="34" charset="-122"/>
                <a:cs typeface="Arial" pitchFamily="34" charset="-120"/>
              </a:rPr>
              <a:t>context-specific fields for each channel </a:t>
            </a:r>
            <a:r>
              <a:rPr lang="en-US" sz="1300" dirty="0">
                <a:solidFill>
                  <a:srgbClr val="222222"/>
                </a:solidFill>
                <a:latin typeface="Arial" pitchFamily="34" charset="0"/>
                <a:ea typeface="Arial" pitchFamily="34" charset="-122"/>
                <a:cs typeface="Arial" pitchFamily="34" charset="-120"/>
              </a:rPr>
              <a:t>— without forgetting the default price.</a:t>
            </a:r>
            <a:endParaRPr lang="en-US" sz="1300" dirty="0"/>
          </a:p>
        </p:txBody>
      </p:sp>
      <p:sp>
        <p:nvSpPr>
          <p:cNvPr id="28" name="Text 22"/>
          <p:cNvSpPr/>
          <p:nvPr/>
        </p:nvSpPr>
        <p:spPr>
          <a:xfrm>
            <a:off x="6519672" y="4892040"/>
            <a:ext cx="4754880" cy="365760"/>
          </a:xfrm>
          <a:prstGeom prst="rect">
            <a:avLst/>
          </a:prstGeom>
          <a:noFill/>
          <a:ln/>
        </p:spPr>
        <p:txBody>
          <a:bodyPr wrap="square" rtlCol="0" anchor="ctr"/>
          <a:lstStyle/>
          <a:p>
            <a:pPr marL="0" indent="0" algn="l">
              <a:buNone/>
            </a:pPr>
            <a:r>
              <a:rPr lang="en-US" sz="1250" b="1" i="1" dirty="0">
                <a:solidFill>
                  <a:srgbClr val="6B4FD8"/>
                </a:solidFill>
                <a:latin typeface="Arial" pitchFamily="34" charset="0"/>
                <a:ea typeface="Arial" pitchFamily="34" charset="-122"/>
                <a:cs typeface="Arial" pitchFamily="34" charset="-120"/>
              </a:rPr>
              <a:t>→ </a:t>
            </a:r>
            <a:r>
              <a:rPr lang="en-US" sz="1250" b="1" i="1" dirty="0" err="1">
                <a:solidFill>
                  <a:srgbClr val="6B4FD8"/>
                </a:solidFill>
                <a:latin typeface="Arial" pitchFamily="34" charset="0"/>
                <a:ea typeface="Arial" pitchFamily="34" charset="-122"/>
                <a:cs typeface="Arial" pitchFamily="34" charset="-120"/>
              </a:rPr>
              <a:t>Read Part</a:t>
            </a:r>
            <a:r>
              <a:rPr lang="en-US" sz="1250" b="1" i="1" dirty="0">
                <a:solidFill>
                  <a:srgbClr val="6B4FD8"/>
                </a:solidFill>
                <a:latin typeface="Arial" pitchFamily="34" charset="0"/>
                <a:ea typeface="Arial" pitchFamily="34" charset="-122"/>
                <a:cs typeface="Arial" pitchFamily="34" charset="-120"/>
              </a:rPr>
              <a:t> 3 carefully</a:t>
            </a:r>
            <a:endParaRPr lang="en-US" sz="12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E15B5B"/>
        </a:solidFill>
        <a:effectLst/>
      </p:bgPr>
    </p:bg>
    <p:spTree>
      <p:nvGrpSpPr>
        <p:cNvPr id="1" name=""/>
        <p:cNvGrpSpPr/>
        <p:nvPr/>
      </p:nvGrpSpPr>
      <p:grpSpPr>
        <a:xfrm>
          <a:off x="0" y="0"/>
          <a:ext cx="0" cy="0"/>
          <a:chOff x="0" y="0"/>
          <a:chExt cx="0" cy="0"/>
        </a:xfrm>
      </p:grpSpPr>
      <p:sp>
        <p:nvSpPr>
          <p:cNvPr id="2" name="Shape 0"/>
          <p:cNvSpPr/>
          <p:nvPr/>
        </p:nvSpPr>
        <p:spPr>
          <a:xfrm>
            <a:off x="292608" y="292608"/>
            <a:ext cx="11603736" cy="5943600"/>
          </a:xfrm>
          <a:prstGeom prst="rect">
            <a:avLst/>
          </a:prstGeom>
          <a:solidFill>
            <a:srgbClr val="FFFFFF"/>
          </a:solidFill>
          <a:ln/>
        </p:spPr>
        <p:txBody>
          <a:bodyPr/>
          <a:lstStyle/>
          <a:p>
            <a:endParaRPr lang="fr-FR"/>
          </a:p>
        </p:txBody>
      </p:sp>
      <p:sp>
        <p:nvSpPr>
          <p:cNvPr id="3" name="Text 1"/>
          <p:cNvSpPr/>
          <p:nvPr/>
        </p:nvSpPr>
        <p:spPr>
          <a:xfrm>
            <a:off x="274320" y="27432"/>
            <a:ext cx="4572000" cy="256032"/>
          </a:xfrm>
          <a:prstGeom prst="rect">
            <a:avLst/>
          </a:prstGeom>
          <a:noFill/>
          <a:ln/>
        </p:spPr>
        <p:txBody>
          <a:bodyPr wrap="square" rtlCol="0" anchor="ctr"/>
          <a:lstStyle/>
          <a:p>
            <a:pPr marL="0" indent="0" algn="l">
              <a:buNone/>
            </a:pPr>
            <a:r>
              <a:rPr lang="en-US" sz="1100" b="1" dirty="0">
                <a:solidFill>
                  <a:srgbClr val="FFFFFF"/>
                </a:solidFill>
                <a:latin typeface="Arial" pitchFamily="34" charset="0"/>
                <a:ea typeface="Arial" pitchFamily="34" charset="-122"/>
                <a:cs typeface="Arial" pitchFamily="34" charset="-120"/>
              </a:rPr>
              <a:t>&lt;&lt;&lt;  Back to the contents</a:t>
            </a:r>
            <a:endParaRPr lang="en-US" sz="1100" dirty="0"/>
          </a:p>
        </p:txBody>
      </p:sp>
      <p:sp>
        <p:nvSpPr>
          <p:cNvPr id="4" name="Text 2"/>
          <p:cNvSpPr/>
          <p:nvPr/>
        </p:nvSpPr>
        <p:spPr>
          <a:xfrm>
            <a:off x="411480" y="6355080"/>
            <a:ext cx="6400800" cy="365760"/>
          </a:xfrm>
          <a:prstGeom prst="rect">
            <a:avLst/>
          </a:prstGeom>
          <a:noFill/>
          <a:ln/>
        </p:spPr>
        <p:txBody>
          <a:bodyPr wrap="square" rtlCol="0" anchor="ctr"/>
          <a:lstStyle/>
          <a:p>
            <a:pPr marL="0" indent="0" algn="l">
              <a:buNone/>
            </a:pPr>
            <a:r>
              <a:rPr lang="en-US" sz="1400" b="1" i="1" dirty="0">
                <a:solidFill>
                  <a:srgbClr val="FFFFFF"/>
                </a:solidFill>
                <a:latin typeface="Georgia" pitchFamily="34" charset="0"/>
                <a:ea typeface="Georgia" pitchFamily="34" charset="-122"/>
                <a:cs typeface="Georgia" pitchFamily="34" charset="-120"/>
              </a:rPr>
              <a:t>More and more for families</a:t>
            </a:r>
            <a:endParaRPr lang="en-US" sz="1400" dirty="0"/>
          </a:p>
        </p:txBody>
      </p:sp>
      <p:sp>
        <p:nvSpPr>
          <p:cNvPr id="5" name="Shape 3"/>
          <p:cNvSpPr/>
          <p:nvPr/>
        </p:nvSpPr>
        <p:spPr>
          <a:xfrm>
            <a:off x="10250424" y="6327648"/>
            <a:ext cx="1572768" cy="384048"/>
          </a:xfrm>
          <a:prstGeom prst="roundRect">
            <a:avLst>
              <a:gd name="adj" fmla="val 11905"/>
            </a:avLst>
          </a:prstGeom>
          <a:solidFill>
            <a:srgbClr val="FFFFFF"/>
          </a:solidFill>
          <a:ln/>
        </p:spPr>
        <p:txBody>
          <a:bodyPr/>
          <a:lstStyle/>
          <a:p>
            <a:endParaRPr lang="fr-FR"/>
          </a:p>
        </p:txBody>
      </p:sp>
      <p:pic>
        <p:nvPicPr>
          <p:cNvPr id="6" name="Image 0" descr="assets/kiabi_logo_real.png"/>
          <p:cNvPicPr>
            <a:picLocks noChangeAspect="1"/>
          </p:cNvPicPr>
          <p:nvPr/>
        </p:nvPicPr>
        <p:blipFill>
          <a:blip r:embed="rId3"/>
          <a:stretch>
            <a:fillRect/>
          </a:stretch>
        </p:blipFill>
        <p:spPr>
          <a:xfrm>
            <a:off x="10387584" y="6400800"/>
            <a:ext cx="1298448" cy="288950"/>
          </a:xfrm>
          <a:prstGeom prst="rect">
            <a:avLst/>
          </a:prstGeom>
        </p:spPr>
      </p:pic>
      <p:sp>
        <p:nvSpPr>
          <p:cNvPr id="7" name="Shape 4"/>
          <p:cNvSpPr/>
          <p:nvPr/>
        </p:nvSpPr>
        <p:spPr>
          <a:xfrm>
            <a:off x="640080" y="566928"/>
            <a:ext cx="841248" cy="841248"/>
          </a:xfrm>
          <a:prstGeom prst="ellipse">
            <a:avLst/>
          </a:prstGeom>
          <a:solidFill>
            <a:srgbClr val="1A1A6E"/>
          </a:solidFill>
          <a:ln/>
          <a:effectLst>
            <a:outerShdw blurRad="63500" dist="25400" dir="8100000" algn="bl" rotWithShape="0">
              <a:srgbClr val="000000">
                <a:alpha val="10000"/>
              </a:srgbClr>
            </a:outerShdw>
          </a:effectLst>
        </p:spPr>
        <p:txBody>
          <a:bodyPr/>
          <a:lstStyle/>
          <a:p>
            <a:endParaRPr lang="fr-FR"/>
          </a:p>
        </p:txBody>
      </p:sp>
      <p:pic>
        <p:nvPicPr>
          <p:cNvPr id="8" name="Image 1" descr="assets/icons/flag_white.png"/>
          <p:cNvPicPr>
            <a:picLocks noChangeAspect="1"/>
          </p:cNvPicPr>
          <p:nvPr/>
        </p:nvPicPr>
        <p:blipFill>
          <a:blip r:embed="rId4"/>
          <a:stretch>
            <a:fillRect/>
          </a:stretch>
        </p:blipFill>
        <p:spPr>
          <a:xfrm>
            <a:off x="832104" y="758952"/>
            <a:ext cx="457200" cy="457200"/>
          </a:xfrm>
          <a:prstGeom prst="rect">
            <a:avLst/>
          </a:prstGeom>
        </p:spPr>
      </p:pic>
      <p:sp>
        <p:nvSpPr>
          <p:cNvPr id="9" name="Text 5"/>
          <p:cNvSpPr/>
          <p:nvPr/>
        </p:nvSpPr>
        <p:spPr>
          <a:xfrm>
            <a:off x="1691640" y="548640"/>
            <a:ext cx="9765792" cy="292608"/>
          </a:xfrm>
          <a:prstGeom prst="rect">
            <a:avLst/>
          </a:prstGeom>
          <a:noFill/>
          <a:ln/>
        </p:spPr>
        <p:txBody>
          <a:bodyPr wrap="square" lIns="0" tIns="0" rIns="0" bIns="0" rtlCol="0" anchor="ctr"/>
          <a:lstStyle/>
          <a:p>
            <a:pPr marL="0" indent="0" algn="l">
              <a:buNone/>
            </a:pPr>
            <a:r>
              <a:rPr lang="en-US" sz="1200" b="1" kern="0" spc="200" dirty="0">
                <a:solidFill>
                  <a:srgbClr val="2E7DD1"/>
                </a:solidFill>
                <a:latin typeface="Arial" pitchFamily="34" charset="0"/>
                <a:ea typeface="Arial" pitchFamily="34" charset="-122"/>
                <a:cs typeface="Arial" pitchFamily="34" charset="-120"/>
              </a:rPr>
              <a:t>PART 2 · I SELL IN A SINGLE COUNTRY</a:t>
            </a:r>
            <a:endParaRPr lang="en-US" sz="1200" dirty="0"/>
          </a:p>
        </p:txBody>
      </p:sp>
      <p:sp>
        <p:nvSpPr>
          <p:cNvPr id="10" name="Text 6"/>
          <p:cNvSpPr/>
          <p:nvPr/>
        </p:nvSpPr>
        <p:spPr>
          <a:xfrm>
            <a:off x="1691640" y="822960"/>
            <a:ext cx="9765792" cy="658368"/>
          </a:xfrm>
          <a:prstGeom prst="rect">
            <a:avLst/>
          </a:prstGeom>
          <a:noFill/>
          <a:ln/>
        </p:spPr>
        <p:txBody>
          <a:bodyPr wrap="square" lIns="0" tIns="0" rIns="0" bIns="0" rtlCol="0" anchor="ctr"/>
          <a:lstStyle/>
          <a:p>
            <a:pPr marL="0" indent="0" algn="l">
              <a:buNone/>
            </a:pPr>
            <a:r>
              <a:rPr lang="en-US" sz="2700" b="1" dirty="0">
                <a:solidFill>
                  <a:srgbClr val="222222"/>
                </a:solidFill>
                <a:latin typeface="Arial" pitchFamily="34" charset="0"/>
                <a:ea typeface="Arial" pitchFamily="34" charset="-122"/>
                <a:cs typeface="Arial" pitchFamily="34" charset="-120"/>
              </a:rPr>
              <a:t>A1 · The 4 fields to fill in</a:t>
            </a:r>
            <a:endParaRPr lang="en-US" sz="2700" dirty="0"/>
          </a:p>
        </p:txBody>
      </p:sp>
      <p:sp>
        <p:nvSpPr>
          <p:cNvPr id="11" name="Shape 7"/>
          <p:cNvSpPr/>
          <p:nvPr/>
        </p:nvSpPr>
        <p:spPr>
          <a:xfrm>
            <a:off x="777240" y="1481328"/>
            <a:ext cx="10634472" cy="20117"/>
          </a:xfrm>
          <a:prstGeom prst="rect">
            <a:avLst/>
          </a:prstGeom>
          <a:solidFill>
            <a:srgbClr val="E15B5B"/>
          </a:solidFill>
          <a:ln/>
        </p:spPr>
        <p:txBody>
          <a:bodyPr/>
          <a:lstStyle/>
          <a:p>
            <a:endParaRPr lang="fr-FR"/>
          </a:p>
        </p:txBody>
      </p:sp>
      <p:sp>
        <p:nvSpPr>
          <p:cNvPr id="12" name="Text 8"/>
          <p:cNvSpPr/>
          <p:nvPr/>
        </p:nvSpPr>
        <p:spPr>
          <a:xfrm>
            <a:off x="777240" y="1691640"/>
            <a:ext cx="10634472" cy="548640"/>
          </a:xfrm>
          <a:prstGeom prst="rect">
            <a:avLst/>
          </a:prstGeom>
          <a:noFill/>
          <a:ln/>
        </p:spPr>
        <p:txBody>
          <a:bodyPr wrap="square" rtlCol="0" anchor="ctr"/>
          <a:lstStyle/>
          <a:p>
            <a:pPr marL="0" indent="0" algn="l">
              <a:buNone/>
            </a:pPr>
            <a:r>
              <a:rPr lang="en-US" sz="1400" b="1" dirty="0">
                <a:solidFill>
                  <a:srgbClr val="2E7DD1"/>
                </a:solidFill>
                <a:latin typeface="Arial" pitchFamily="34" charset="0"/>
                <a:ea typeface="Arial" pitchFamily="34" charset="-122"/>
                <a:cs typeface="Arial" pitchFamily="34" charset="-120"/>
              </a:rPr>
              <a:t>Do you only sell in France? </a:t>
            </a:r>
            <a:r>
              <a:rPr lang="en-US" sz="1400" dirty="0">
                <a:solidFill>
                  <a:srgbClr val="222222"/>
                </a:solidFill>
                <a:latin typeface="Arial" pitchFamily="34" charset="0"/>
                <a:ea typeface="Arial" pitchFamily="34" charset="-122"/>
                <a:cs typeface="Arial" pitchFamily="34" charset="-120"/>
              </a:rPr>
              <a:t>The process is the same as for the winter sales: only the dates change. Fill in these 4 fields in your product feed.</a:t>
            </a:r>
            <a:endParaRPr lang="en-US" sz="1400" dirty="0"/>
          </a:p>
        </p:txBody>
      </p:sp>
      <p:sp>
        <p:nvSpPr>
          <p:cNvPr id="13" name="Shape 9"/>
          <p:cNvSpPr/>
          <p:nvPr/>
        </p:nvSpPr>
        <p:spPr>
          <a:xfrm>
            <a:off x="777240" y="2377440"/>
            <a:ext cx="10634472" cy="658368"/>
          </a:xfrm>
          <a:prstGeom prst="roundRect">
            <a:avLst>
              <a:gd name="adj" fmla="val 6944"/>
            </a:avLst>
          </a:prstGeom>
          <a:solidFill>
            <a:srgbClr val="FBFBFD"/>
          </a:solidFill>
          <a:ln w="12700">
            <a:solidFill>
              <a:srgbClr val="DCE6F4"/>
            </a:solidFill>
            <a:prstDash val="solid"/>
          </a:ln>
          <a:effectLst>
            <a:outerShdw blurRad="63500" dist="25400" dir="8100000" algn="bl" rotWithShape="0">
              <a:srgbClr val="000000">
                <a:alpha val="10000"/>
              </a:srgbClr>
            </a:outerShdw>
          </a:effectLst>
        </p:spPr>
        <p:txBody>
          <a:bodyPr/>
          <a:lstStyle/>
          <a:p>
            <a:endParaRPr lang="fr-FR"/>
          </a:p>
        </p:txBody>
      </p:sp>
      <p:sp>
        <p:nvSpPr>
          <p:cNvPr id="14" name="Shape 10"/>
          <p:cNvSpPr/>
          <p:nvPr/>
        </p:nvSpPr>
        <p:spPr>
          <a:xfrm>
            <a:off x="960120" y="2523744"/>
            <a:ext cx="2743200" cy="365760"/>
          </a:xfrm>
          <a:prstGeom prst="rect">
            <a:avLst/>
          </a:prstGeom>
          <a:solidFill>
            <a:srgbClr val="1A1A6E"/>
          </a:solidFill>
          <a:ln/>
        </p:spPr>
        <p:txBody>
          <a:bodyPr/>
          <a:lstStyle/>
          <a:p>
            <a:endParaRPr lang="fr-FR"/>
          </a:p>
        </p:txBody>
      </p:sp>
      <p:sp>
        <p:nvSpPr>
          <p:cNvPr id="15" name="Text 11"/>
          <p:cNvSpPr/>
          <p:nvPr/>
        </p:nvSpPr>
        <p:spPr>
          <a:xfrm>
            <a:off x="960120" y="2523744"/>
            <a:ext cx="2743200" cy="365760"/>
          </a:xfrm>
          <a:prstGeom prst="rect">
            <a:avLst/>
          </a:prstGeom>
          <a:noFill/>
          <a:ln/>
        </p:spPr>
        <p:txBody>
          <a:bodyPr wrap="square" rtlCol="0" anchor="ctr"/>
          <a:lstStyle/>
          <a:p>
            <a:pPr marL="0" indent="0" algn="ctr">
              <a:buNone/>
            </a:pPr>
            <a:r>
              <a:rPr lang="en-US" sz="1300" b="1" dirty="0">
                <a:solidFill>
                  <a:srgbClr val="FFFFFF"/>
                </a:solidFill>
                <a:latin typeface="Consolas" pitchFamily="34" charset="0"/>
                <a:ea typeface="Consolas" pitchFamily="34" charset="-122"/>
                <a:cs typeface="Consolas" pitchFamily="34" charset="-120"/>
              </a:rPr>
              <a:t>price</a:t>
            </a:r>
            <a:endParaRPr lang="en-US" sz="1300" dirty="0"/>
          </a:p>
        </p:txBody>
      </p:sp>
      <p:sp>
        <p:nvSpPr>
          <p:cNvPr id="16" name="Text 12"/>
          <p:cNvSpPr/>
          <p:nvPr/>
        </p:nvSpPr>
        <p:spPr>
          <a:xfrm>
            <a:off x="3886200" y="2377440"/>
            <a:ext cx="5120640" cy="658368"/>
          </a:xfrm>
          <a:prstGeom prst="rect">
            <a:avLst/>
          </a:prstGeom>
          <a:noFill/>
          <a:ln/>
        </p:spPr>
        <p:txBody>
          <a:bodyPr wrap="square" rtlCol="0" anchor="ctr"/>
          <a:lstStyle/>
          <a:p>
            <a:pPr marL="0" indent="0" algn="l">
              <a:buNone/>
            </a:pPr>
            <a:r>
              <a:rPr lang="en-US" sz="1250" dirty="0">
                <a:solidFill>
                  <a:srgbClr val="222222"/>
                </a:solidFill>
                <a:latin typeface="Arial" pitchFamily="34" charset="0"/>
                <a:ea typeface="Arial" pitchFamily="34" charset="-122"/>
                <a:cs typeface="Arial" pitchFamily="34" charset="-120"/>
              </a:rPr>
              <a:t>The crossed-out price (original price), before discount.</a:t>
            </a:r>
            <a:endParaRPr lang="en-US" sz="1250" dirty="0"/>
          </a:p>
        </p:txBody>
      </p:sp>
      <p:sp>
        <p:nvSpPr>
          <p:cNvPr id="17" name="Shape 13"/>
          <p:cNvSpPr/>
          <p:nvPr/>
        </p:nvSpPr>
        <p:spPr>
          <a:xfrm>
            <a:off x="9144000" y="2523744"/>
            <a:ext cx="2240280" cy="365760"/>
          </a:xfrm>
          <a:prstGeom prst="rect">
            <a:avLst/>
          </a:prstGeom>
          <a:solidFill>
            <a:srgbClr val="EAF0FA"/>
          </a:solidFill>
          <a:ln/>
        </p:spPr>
        <p:txBody>
          <a:bodyPr/>
          <a:lstStyle/>
          <a:p>
            <a:endParaRPr lang="fr-FR"/>
          </a:p>
        </p:txBody>
      </p:sp>
      <p:sp>
        <p:nvSpPr>
          <p:cNvPr id="18" name="Text 14"/>
          <p:cNvSpPr/>
          <p:nvPr/>
        </p:nvSpPr>
        <p:spPr>
          <a:xfrm>
            <a:off x="9144000" y="2523744"/>
            <a:ext cx="2240280" cy="365760"/>
          </a:xfrm>
          <a:prstGeom prst="rect">
            <a:avLst/>
          </a:prstGeom>
          <a:noFill/>
          <a:ln/>
        </p:spPr>
        <p:txBody>
          <a:bodyPr wrap="square" rtlCol="0" anchor="ctr"/>
          <a:lstStyle/>
          <a:p>
            <a:pPr marL="0" indent="0" algn="ctr">
              <a:buNone/>
            </a:pPr>
            <a:r>
              <a:rPr lang="en-US" sz="1250" b="1" dirty="0">
                <a:solidFill>
                  <a:srgbClr val="2E7DD1"/>
                </a:solidFill>
                <a:latin typeface="Consolas" pitchFamily="34" charset="0"/>
                <a:ea typeface="Consolas" pitchFamily="34" charset="-122"/>
                <a:cs typeface="Consolas" pitchFamily="34" charset="-120"/>
              </a:rPr>
              <a:t>E.g. €20.00</a:t>
            </a:r>
            <a:endParaRPr lang="en-US" sz="1250" dirty="0"/>
          </a:p>
        </p:txBody>
      </p:sp>
      <p:sp>
        <p:nvSpPr>
          <p:cNvPr id="19" name="Shape 15"/>
          <p:cNvSpPr/>
          <p:nvPr/>
        </p:nvSpPr>
        <p:spPr>
          <a:xfrm>
            <a:off x="777240" y="3127248"/>
            <a:ext cx="10634472" cy="658368"/>
          </a:xfrm>
          <a:prstGeom prst="roundRect">
            <a:avLst>
              <a:gd name="adj" fmla="val 6944"/>
            </a:avLst>
          </a:prstGeom>
          <a:solidFill>
            <a:srgbClr val="FBFBFD"/>
          </a:solidFill>
          <a:ln w="12700">
            <a:solidFill>
              <a:srgbClr val="DCE6F4"/>
            </a:solidFill>
            <a:prstDash val="solid"/>
          </a:ln>
          <a:effectLst>
            <a:outerShdw blurRad="63500" dist="25400" dir="8100000" algn="bl" rotWithShape="0">
              <a:srgbClr val="000000">
                <a:alpha val="10000"/>
              </a:srgbClr>
            </a:outerShdw>
          </a:effectLst>
        </p:spPr>
        <p:txBody>
          <a:bodyPr/>
          <a:lstStyle/>
          <a:p>
            <a:endParaRPr lang="fr-FR"/>
          </a:p>
        </p:txBody>
      </p:sp>
      <p:sp>
        <p:nvSpPr>
          <p:cNvPr id="20" name="Shape 16"/>
          <p:cNvSpPr/>
          <p:nvPr/>
        </p:nvSpPr>
        <p:spPr>
          <a:xfrm>
            <a:off x="960120" y="3273552"/>
            <a:ext cx="2743200" cy="365760"/>
          </a:xfrm>
          <a:prstGeom prst="rect">
            <a:avLst/>
          </a:prstGeom>
          <a:solidFill>
            <a:srgbClr val="1A1A6E"/>
          </a:solidFill>
          <a:ln/>
        </p:spPr>
        <p:txBody>
          <a:bodyPr/>
          <a:lstStyle/>
          <a:p>
            <a:endParaRPr lang="fr-FR"/>
          </a:p>
        </p:txBody>
      </p:sp>
      <p:sp>
        <p:nvSpPr>
          <p:cNvPr id="21" name="Text 17"/>
          <p:cNvSpPr/>
          <p:nvPr/>
        </p:nvSpPr>
        <p:spPr>
          <a:xfrm>
            <a:off x="960120" y="3273552"/>
            <a:ext cx="2743200" cy="365760"/>
          </a:xfrm>
          <a:prstGeom prst="rect">
            <a:avLst/>
          </a:prstGeom>
          <a:noFill/>
          <a:ln/>
        </p:spPr>
        <p:txBody>
          <a:bodyPr wrap="square" rtlCol="0" anchor="ctr"/>
          <a:lstStyle/>
          <a:p>
            <a:pPr marL="0" indent="0" algn="ctr">
              <a:buNone/>
            </a:pPr>
            <a:r>
              <a:rPr lang="en-US" sz="1300" b="1" dirty="0">
                <a:solidFill>
                  <a:srgbClr val="FFFFFF"/>
                </a:solidFill>
                <a:latin typeface="Consolas" pitchFamily="34" charset="0"/>
                <a:ea typeface="Consolas" pitchFamily="34" charset="-122"/>
                <a:cs typeface="Consolas" pitchFamily="34" charset="-120"/>
              </a:rPr>
              <a:t>discount-price</a:t>
            </a:r>
            <a:endParaRPr lang="en-US" sz="1300" dirty="0"/>
          </a:p>
        </p:txBody>
      </p:sp>
      <p:sp>
        <p:nvSpPr>
          <p:cNvPr id="22" name="Text 18"/>
          <p:cNvSpPr/>
          <p:nvPr/>
        </p:nvSpPr>
        <p:spPr>
          <a:xfrm>
            <a:off x="3886200" y="3127248"/>
            <a:ext cx="5120640" cy="658368"/>
          </a:xfrm>
          <a:prstGeom prst="rect">
            <a:avLst/>
          </a:prstGeom>
          <a:noFill/>
          <a:ln/>
        </p:spPr>
        <p:txBody>
          <a:bodyPr wrap="square" rtlCol="0" anchor="ctr"/>
          <a:lstStyle/>
          <a:p>
            <a:pPr marL="0" indent="0" algn="l">
              <a:buNone/>
            </a:pPr>
            <a:r>
              <a:rPr lang="en-US" sz="1250" dirty="0">
                <a:solidFill>
                  <a:srgbClr val="222222"/>
                </a:solidFill>
                <a:latin typeface="Arial" pitchFamily="34" charset="0"/>
                <a:ea typeface="Arial" pitchFamily="34" charset="-122"/>
                <a:cs typeface="Arial" pitchFamily="34" charset="-120"/>
              </a:rPr>
              <a:t>The discounted price that applies during the sales.</a:t>
            </a:r>
            <a:endParaRPr lang="en-US" sz="1250" dirty="0"/>
          </a:p>
        </p:txBody>
      </p:sp>
      <p:sp>
        <p:nvSpPr>
          <p:cNvPr id="23" name="Shape 19"/>
          <p:cNvSpPr/>
          <p:nvPr/>
        </p:nvSpPr>
        <p:spPr>
          <a:xfrm>
            <a:off x="9144000" y="3273552"/>
            <a:ext cx="2240280" cy="365760"/>
          </a:xfrm>
          <a:prstGeom prst="rect">
            <a:avLst/>
          </a:prstGeom>
          <a:solidFill>
            <a:srgbClr val="EAF0FA"/>
          </a:solidFill>
          <a:ln/>
        </p:spPr>
        <p:txBody>
          <a:bodyPr/>
          <a:lstStyle/>
          <a:p>
            <a:endParaRPr lang="fr-FR"/>
          </a:p>
        </p:txBody>
      </p:sp>
      <p:sp>
        <p:nvSpPr>
          <p:cNvPr id="24" name="Text 20"/>
          <p:cNvSpPr/>
          <p:nvPr/>
        </p:nvSpPr>
        <p:spPr>
          <a:xfrm>
            <a:off x="9144000" y="3273552"/>
            <a:ext cx="2240280" cy="365760"/>
          </a:xfrm>
          <a:prstGeom prst="rect">
            <a:avLst/>
          </a:prstGeom>
          <a:noFill/>
          <a:ln/>
        </p:spPr>
        <p:txBody>
          <a:bodyPr wrap="square" rtlCol="0" anchor="ctr"/>
          <a:lstStyle/>
          <a:p>
            <a:pPr marL="0" indent="0" algn="ctr">
              <a:buNone/>
            </a:pPr>
            <a:r>
              <a:rPr lang="en-US" sz="1250" b="1" dirty="0">
                <a:solidFill>
                  <a:srgbClr val="2E7DD1"/>
                </a:solidFill>
                <a:latin typeface="Consolas" pitchFamily="34" charset="0"/>
                <a:ea typeface="Consolas" pitchFamily="34" charset="-122"/>
                <a:cs typeface="Consolas" pitchFamily="34" charset="-120"/>
              </a:rPr>
              <a:t>E.g. €15.00</a:t>
            </a:r>
            <a:endParaRPr lang="en-US" sz="1250" dirty="0"/>
          </a:p>
        </p:txBody>
      </p:sp>
      <p:sp>
        <p:nvSpPr>
          <p:cNvPr id="25" name="Shape 21"/>
          <p:cNvSpPr/>
          <p:nvPr/>
        </p:nvSpPr>
        <p:spPr>
          <a:xfrm>
            <a:off x="777240" y="3877056"/>
            <a:ext cx="10634472" cy="658368"/>
          </a:xfrm>
          <a:prstGeom prst="roundRect">
            <a:avLst>
              <a:gd name="adj" fmla="val 6944"/>
            </a:avLst>
          </a:prstGeom>
          <a:solidFill>
            <a:srgbClr val="FBFBFD"/>
          </a:solidFill>
          <a:ln w="12700">
            <a:solidFill>
              <a:srgbClr val="DCE6F4"/>
            </a:solidFill>
            <a:prstDash val="solid"/>
          </a:ln>
          <a:effectLst>
            <a:outerShdw blurRad="63500" dist="25400" dir="8100000" algn="bl" rotWithShape="0">
              <a:srgbClr val="000000">
                <a:alpha val="10000"/>
              </a:srgbClr>
            </a:outerShdw>
          </a:effectLst>
        </p:spPr>
        <p:txBody>
          <a:bodyPr/>
          <a:lstStyle/>
          <a:p>
            <a:endParaRPr lang="fr-FR"/>
          </a:p>
        </p:txBody>
      </p:sp>
      <p:sp>
        <p:nvSpPr>
          <p:cNvPr id="26" name="Shape 22"/>
          <p:cNvSpPr/>
          <p:nvPr/>
        </p:nvSpPr>
        <p:spPr>
          <a:xfrm>
            <a:off x="960120" y="4023360"/>
            <a:ext cx="2743200" cy="365760"/>
          </a:xfrm>
          <a:prstGeom prst="rect">
            <a:avLst/>
          </a:prstGeom>
          <a:solidFill>
            <a:srgbClr val="1A1A6E"/>
          </a:solidFill>
          <a:ln/>
        </p:spPr>
        <p:txBody>
          <a:bodyPr/>
          <a:lstStyle/>
          <a:p>
            <a:endParaRPr lang="fr-FR"/>
          </a:p>
        </p:txBody>
      </p:sp>
      <p:sp>
        <p:nvSpPr>
          <p:cNvPr id="27" name="Text 23"/>
          <p:cNvSpPr/>
          <p:nvPr/>
        </p:nvSpPr>
        <p:spPr>
          <a:xfrm>
            <a:off x="960120" y="4023360"/>
            <a:ext cx="2743200" cy="365760"/>
          </a:xfrm>
          <a:prstGeom prst="rect">
            <a:avLst/>
          </a:prstGeom>
          <a:noFill/>
          <a:ln/>
        </p:spPr>
        <p:txBody>
          <a:bodyPr wrap="square" rtlCol="0" anchor="ctr"/>
          <a:lstStyle/>
          <a:p>
            <a:pPr marL="0" indent="0" algn="ctr">
              <a:buNone/>
            </a:pPr>
            <a:r>
              <a:rPr lang="en-US" sz="1300" b="1" dirty="0">
                <a:solidFill>
                  <a:srgbClr val="FFFFFF"/>
                </a:solidFill>
                <a:latin typeface="Consolas" pitchFamily="34" charset="0"/>
                <a:ea typeface="Consolas" pitchFamily="34" charset="-122"/>
                <a:cs typeface="Consolas" pitchFamily="34" charset="-120"/>
              </a:rPr>
              <a:t>discount-start-date</a:t>
            </a:r>
            <a:endParaRPr lang="en-US" sz="1300" dirty="0"/>
          </a:p>
        </p:txBody>
      </p:sp>
      <p:sp>
        <p:nvSpPr>
          <p:cNvPr id="28" name="Text 24"/>
          <p:cNvSpPr/>
          <p:nvPr/>
        </p:nvSpPr>
        <p:spPr>
          <a:xfrm>
            <a:off x="3886200" y="3877056"/>
            <a:ext cx="5120640" cy="658368"/>
          </a:xfrm>
          <a:prstGeom prst="rect">
            <a:avLst/>
          </a:prstGeom>
          <a:noFill/>
          <a:ln/>
        </p:spPr>
        <p:txBody>
          <a:bodyPr wrap="square" rtlCol="0" anchor="ctr"/>
          <a:lstStyle/>
          <a:p>
            <a:pPr marL="0" indent="0" algn="l">
              <a:buNone/>
            </a:pPr>
            <a:r>
              <a:rPr lang="en-US" sz="1250" dirty="0">
                <a:solidFill>
                  <a:srgbClr val="222222"/>
                </a:solidFill>
                <a:latin typeface="Arial" pitchFamily="34" charset="0"/>
                <a:ea typeface="Arial" pitchFamily="34" charset="-122"/>
                <a:cs typeface="Arial" pitchFamily="34" charset="-120"/>
              </a:rPr>
              <a:t>The start date of the sales in France.</a:t>
            </a:r>
            <a:endParaRPr lang="en-US" sz="1250" dirty="0"/>
          </a:p>
        </p:txBody>
      </p:sp>
      <p:sp>
        <p:nvSpPr>
          <p:cNvPr id="29" name="Shape 25"/>
          <p:cNvSpPr/>
          <p:nvPr/>
        </p:nvSpPr>
        <p:spPr>
          <a:xfrm>
            <a:off x="9144000" y="4023360"/>
            <a:ext cx="2240280" cy="365760"/>
          </a:xfrm>
          <a:prstGeom prst="rect">
            <a:avLst/>
          </a:prstGeom>
          <a:solidFill>
            <a:srgbClr val="EAF0FA"/>
          </a:solidFill>
          <a:ln/>
        </p:spPr>
        <p:txBody>
          <a:bodyPr/>
          <a:lstStyle/>
          <a:p>
            <a:endParaRPr lang="fr-FR"/>
          </a:p>
        </p:txBody>
      </p:sp>
      <p:sp>
        <p:nvSpPr>
          <p:cNvPr id="30" name="Text 26"/>
          <p:cNvSpPr/>
          <p:nvPr/>
        </p:nvSpPr>
        <p:spPr>
          <a:xfrm>
            <a:off x="9144000" y="4023360"/>
            <a:ext cx="2240280" cy="365760"/>
          </a:xfrm>
          <a:prstGeom prst="rect">
            <a:avLst/>
          </a:prstGeom>
          <a:noFill/>
          <a:ln/>
        </p:spPr>
        <p:txBody>
          <a:bodyPr wrap="square" rtlCol="0" anchor="ctr"/>
          <a:lstStyle/>
          <a:p>
            <a:pPr marL="0" indent="0" algn="ctr">
              <a:buNone/>
            </a:pPr>
            <a:r>
              <a:rPr lang="en-US" sz="1250" b="1" dirty="0">
                <a:solidFill>
                  <a:srgbClr val="2E7DD1"/>
                </a:solidFill>
                <a:latin typeface="Consolas" pitchFamily="34" charset="0"/>
                <a:ea typeface="Consolas" pitchFamily="34" charset="-122"/>
                <a:cs typeface="Consolas" pitchFamily="34" charset="-120"/>
              </a:rPr>
              <a:t>24 June 2026</a:t>
            </a:r>
            <a:endParaRPr lang="en-US" sz="1250" dirty="0"/>
          </a:p>
        </p:txBody>
      </p:sp>
      <p:sp>
        <p:nvSpPr>
          <p:cNvPr id="31" name="Shape 27"/>
          <p:cNvSpPr/>
          <p:nvPr/>
        </p:nvSpPr>
        <p:spPr>
          <a:xfrm>
            <a:off x="777240" y="4626864"/>
            <a:ext cx="10634472" cy="658368"/>
          </a:xfrm>
          <a:prstGeom prst="roundRect">
            <a:avLst>
              <a:gd name="adj" fmla="val 6944"/>
            </a:avLst>
          </a:prstGeom>
          <a:solidFill>
            <a:srgbClr val="FBFBFD"/>
          </a:solidFill>
          <a:ln w="12700">
            <a:solidFill>
              <a:srgbClr val="DCE6F4"/>
            </a:solidFill>
            <a:prstDash val="solid"/>
          </a:ln>
          <a:effectLst>
            <a:outerShdw blurRad="63500" dist="25400" dir="8100000" algn="bl" rotWithShape="0">
              <a:srgbClr val="000000">
                <a:alpha val="10000"/>
              </a:srgbClr>
            </a:outerShdw>
          </a:effectLst>
        </p:spPr>
        <p:txBody>
          <a:bodyPr/>
          <a:lstStyle/>
          <a:p>
            <a:endParaRPr lang="fr-FR"/>
          </a:p>
        </p:txBody>
      </p:sp>
      <p:sp>
        <p:nvSpPr>
          <p:cNvPr id="32" name="Shape 28"/>
          <p:cNvSpPr/>
          <p:nvPr/>
        </p:nvSpPr>
        <p:spPr>
          <a:xfrm>
            <a:off x="960120" y="4773168"/>
            <a:ext cx="2743200" cy="365760"/>
          </a:xfrm>
          <a:prstGeom prst="rect">
            <a:avLst/>
          </a:prstGeom>
          <a:solidFill>
            <a:srgbClr val="1A1A6E"/>
          </a:solidFill>
          <a:ln/>
        </p:spPr>
        <p:txBody>
          <a:bodyPr/>
          <a:lstStyle/>
          <a:p>
            <a:endParaRPr lang="fr-FR"/>
          </a:p>
        </p:txBody>
      </p:sp>
      <p:sp>
        <p:nvSpPr>
          <p:cNvPr id="33" name="Text 29"/>
          <p:cNvSpPr/>
          <p:nvPr/>
        </p:nvSpPr>
        <p:spPr>
          <a:xfrm>
            <a:off x="960120" y="4773168"/>
            <a:ext cx="2743200" cy="365760"/>
          </a:xfrm>
          <a:prstGeom prst="rect">
            <a:avLst/>
          </a:prstGeom>
          <a:noFill/>
          <a:ln/>
        </p:spPr>
        <p:txBody>
          <a:bodyPr wrap="square" rtlCol="0" anchor="ctr"/>
          <a:lstStyle/>
          <a:p>
            <a:pPr marL="0" indent="0" algn="ctr">
              <a:buNone/>
            </a:pPr>
            <a:r>
              <a:rPr lang="en-US" sz="1300" b="1" dirty="0">
                <a:solidFill>
                  <a:srgbClr val="FFFFFF"/>
                </a:solidFill>
                <a:latin typeface="Consolas" pitchFamily="34" charset="0"/>
                <a:ea typeface="Consolas" pitchFamily="34" charset="-122"/>
                <a:cs typeface="Consolas" pitchFamily="34" charset="-120"/>
              </a:rPr>
              <a:t>discount-end-date</a:t>
            </a:r>
            <a:endParaRPr lang="en-US" sz="1300" dirty="0"/>
          </a:p>
        </p:txBody>
      </p:sp>
      <p:sp>
        <p:nvSpPr>
          <p:cNvPr id="34" name="Text 30"/>
          <p:cNvSpPr/>
          <p:nvPr/>
        </p:nvSpPr>
        <p:spPr>
          <a:xfrm>
            <a:off x="3886200" y="4626864"/>
            <a:ext cx="5120640" cy="658368"/>
          </a:xfrm>
          <a:prstGeom prst="rect">
            <a:avLst/>
          </a:prstGeom>
          <a:noFill/>
          <a:ln/>
        </p:spPr>
        <p:txBody>
          <a:bodyPr wrap="square" rtlCol="0" anchor="ctr"/>
          <a:lstStyle/>
          <a:p>
            <a:pPr marL="0" indent="0" algn="l">
              <a:buNone/>
            </a:pPr>
            <a:r>
              <a:rPr lang="en-US" sz="1250" dirty="0">
                <a:solidFill>
                  <a:srgbClr val="222222"/>
                </a:solidFill>
                <a:latin typeface="Arial" pitchFamily="34" charset="0"/>
                <a:ea typeface="Arial" pitchFamily="34" charset="-122"/>
                <a:cs typeface="Arial" pitchFamily="34" charset="-120"/>
              </a:rPr>
              <a:t>The end date of the sales in France.</a:t>
            </a:r>
            <a:endParaRPr lang="en-US" sz="1250" dirty="0"/>
          </a:p>
        </p:txBody>
      </p:sp>
      <p:sp>
        <p:nvSpPr>
          <p:cNvPr id="35" name="Shape 31"/>
          <p:cNvSpPr/>
          <p:nvPr/>
        </p:nvSpPr>
        <p:spPr>
          <a:xfrm>
            <a:off x="9144000" y="4773168"/>
            <a:ext cx="2240280" cy="365760"/>
          </a:xfrm>
          <a:prstGeom prst="rect">
            <a:avLst/>
          </a:prstGeom>
          <a:solidFill>
            <a:srgbClr val="EAF0FA"/>
          </a:solidFill>
          <a:ln/>
        </p:spPr>
        <p:txBody>
          <a:bodyPr/>
          <a:lstStyle/>
          <a:p>
            <a:endParaRPr lang="fr-FR"/>
          </a:p>
        </p:txBody>
      </p:sp>
      <p:sp>
        <p:nvSpPr>
          <p:cNvPr id="36" name="Text 32"/>
          <p:cNvSpPr/>
          <p:nvPr/>
        </p:nvSpPr>
        <p:spPr>
          <a:xfrm>
            <a:off x="9144000" y="4773168"/>
            <a:ext cx="2240280" cy="365760"/>
          </a:xfrm>
          <a:prstGeom prst="rect">
            <a:avLst/>
          </a:prstGeom>
          <a:noFill/>
          <a:ln/>
        </p:spPr>
        <p:txBody>
          <a:bodyPr wrap="square" rtlCol="0" anchor="ctr"/>
          <a:lstStyle/>
          <a:p>
            <a:pPr marL="0" indent="0" algn="ctr">
              <a:buNone/>
            </a:pPr>
            <a:r>
              <a:rPr lang="en-US" sz="1250" b="1" dirty="0">
                <a:solidFill>
                  <a:srgbClr val="2E7DD1"/>
                </a:solidFill>
                <a:latin typeface="Consolas" pitchFamily="34" charset="0"/>
                <a:ea typeface="Consolas" pitchFamily="34" charset="-122"/>
                <a:cs typeface="Consolas" pitchFamily="34" charset="-120"/>
              </a:rPr>
              <a:t>21 July 2026</a:t>
            </a:r>
            <a:endParaRPr lang="en-US" sz="1250" dirty="0"/>
          </a:p>
        </p:txBody>
      </p:sp>
      <p:pic>
        <p:nvPicPr>
          <p:cNvPr id="37" name="Image 2" descr="assets/icons/info_coral.png"/>
          <p:cNvPicPr>
            <a:picLocks noChangeAspect="1"/>
          </p:cNvPicPr>
          <p:nvPr/>
        </p:nvPicPr>
        <p:blipFill>
          <a:blip r:embed="rId5"/>
          <a:stretch>
            <a:fillRect/>
          </a:stretch>
        </p:blipFill>
        <p:spPr>
          <a:xfrm>
            <a:off x="777240" y="5486400"/>
            <a:ext cx="274320" cy="274320"/>
          </a:xfrm>
          <a:prstGeom prst="rect">
            <a:avLst/>
          </a:prstGeom>
        </p:spPr>
      </p:pic>
      <p:sp>
        <p:nvSpPr>
          <p:cNvPr id="38" name="Text 33"/>
          <p:cNvSpPr/>
          <p:nvPr/>
        </p:nvSpPr>
        <p:spPr>
          <a:xfrm>
            <a:off x="1115568" y="5458968"/>
            <a:ext cx="10177272" cy="365760"/>
          </a:xfrm>
          <a:prstGeom prst="rect">
            <a:avLst/>
          </a:prstGeom>
          <a:noFill/>
          <a:ln/>
        </p:spPr>
        <p:txBody>
          <a:bodyPr wrap="square" rtlCol="0" anchor="ctr"/>
          <a:lstStyle/>
          <a:p>
            <a:pPr marL="0" indent="0" algn="l">
              <a:buNone/>
            </a:pPr>
            <a:r>
              <a:rPr lang="en-US" sz="1150" b="1" i="1" dirty="0">
                <a:solidFill>
                  <a:srgbClr val="222222"/>
                </a:solidFill>
                <a:latin typeface="Arial" pitchFamily="34" charset="0"/>
                <a:ea typeface="Arial" pitchFamily="34" charset="-122"/>
                <a:cs typeface="Arial" pitchFamily="34" charset="-120"/>
              </a:rPr>
              <a:t>No need to specify a time: </a:t>
            </a:r>
            <a:r>
              <a:rPr lang="en-US" sz="1150" i="1" dirty="0">
                <a:solidFill>
                  <a:srgbClr val="5A5A5A"/>
                </a:solidFill>
                <a:latin typeface="Arial" pitchFamily="34" charset="0"/>
                <a:ea typeface="Arial" pitchFamily="34" charset="-122"/>
                <a:cs typeface="Arial" pitchFamily="34" charset="-120"/>
              </a:rPr>
              <a:t>Mirakl automatically sets 00:00 (start) and 23:59 (end). See next slide.</a:t>
            </a:r>
            <a:endParaRPr lang="en-US" sz="11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E15B5B"/>
        </a:solidFill>
        <a:effectLst/>
      </p:bgPr>
    </p:bg>
    <p:spTree>
      <p:nvGrpSpPr>
        <p:cNvPr id="1" name=""/>
        <p:cNvGrpSpPr/>
        <p:nvPr/>
      </p:nvGrpSpPr>
      <p:grpSpPr>
        <a:xfrm>
          <a:off x="0" y="0"/>
          <a:ext cx="0" cy="0"/>
          <a:chOff x="0" y="0"/>
          <a:chExt cx="0" cy="0"/>
        </a:xfrm>
      </p:grpSpPr>
      <p:sp>
        <p:nvSpPr>
          <p:cNvPr id="2" name="Shape 0"/>
          <p:cNvSpPr/>
          <p:nvPr/>
        </p:nvSpPr>
        <p:spPr>
          <a:xfrm>
            <a:off x="292608" y="292608"/>
            <a:ext cx="11603736" cy="5943600"/>
          </a:xfrm>
          <a:prstGeom prst="rect">
            <a:avLst/>
          </a:prstGeom>
          <a:solidFill>
            <a:srgbClr val="FFFFFF"/>
          </a:solidFill>
          <a:ln/>
        </p:spPr>
        <p:txBody>
          <a:bodyPr/>
          <a:lstStyle/>
          <a:p>
            <a:endParaRPr lang="fr-FR"/>
          </a:p>
        </p:txBody>
      </p:sp>
      <p:sp>
        <p:nvSpPr>
          <p:cNvPr id="3" name="Text 1"/>
          <p:cNvSpPr/>
          <p:nvPr/>
        </p:nvSpPr>
        <p:spPr>
          <a:xfrm>
            <a:off x="274320" y="27432"/>
            <a:ext cx="4572000" cy="256032"/>
          </a:xfrm>
          <a:prstGeom prst="rect">
            <a:avLst/>
          </a:prstGeom>
          <a:noFill/>
          <a:ln/>
        </p:spPr>
        <p:txBody>
          <a:bodyPr wrap="square" rtlCol="0" anchor="ctr"/>
          <a:lstStyle/>
          <a:p>
            <a:pPr marL="0" indent="0" algn="l">
              <a:buNone/>
            </a:pPr>
            <a:r>
              <a:rPr lang="en-US" sz="1100" b="1" dirty="0">
                <a:solidFill>
                  <a:srgbClr val="FFFFFF"/>
                </a:solidFill>
                <a:latin typeface="Arial" pitchFamily="34" charset="0"/>
                <a:ea typeface="Arial" pitchFamily="34" charset="-122"/>
                <a:cs typeface="Arial" pitchFamily="34" charset="-120"/>
              </a:rPr>
              <a:t>&lt;&lt;&lt;  Back to the contents</a:t>
            </a:r>
            <a:endParaRPr lang="en-US" sz="1100" dirty="0"/>
          </a:p>
        </p:txBody>
      </p:sp>
      <p:sp>
        <p:nvSpPr>
          <p:cNvPr id="4" name="Text 2"/>
          <p:cNvSpPr/>
          <p:nvPr/>
        </p:nvSpPr>
        <p:spPr>
          <a:xfrm>
            <a:off x="411480" y="6355080"/>
            <a:ext cx="6400800" cy="365760"/>
          </a:xfrm>
          <a:prstGeom prst="rect">
            <a:avLst/>
          </a:prstGeom>
          <a:noFill/>
          <a:ln/>
        </p:spPr>
        <p:txBody>
          <a:bodyPr wrap="square" rtlCol="0" anchor="ctr"/>
          <a:lstStyle/>
          <a:p>
            <a:pPr marL="0" indent="0" algn="l">
              <a:buNone/>
            </a:pPr>
            <a:r>
              <a:rPr lang="en-US" sz="1400" b="1" i="1" dirty="0">
                <a:solidFill>
                  <a:srgbClr val="FFFFFF"/>
                </a:solidFill>
                <a:latin typeface="Georgia" pitchFamily="34" charset="0"/>
                <a:ea typeface="Georgia" pitchFamily="34" charset="-122"/>
                <a:cs typeface="Georgia" pitchFamily="34" charset="-120"/>
              </a:rPr>
              <a:t>More and more for families</a:t>
            </a:r>
            <a:endParaRPr lang="en-US" sz="1400" dirty="0"/>
          </a:p>
        </p:txBody>
      </p:sp>
      <p:sp>
        <p:nvSpPr>
          <p:cNvPr id="5" name="Shape 3"/>
          <p:cNvSpPr/>
          <p:nvPr/>
        </p:nvSpPr>
        <p:spPr>
          <a:xfrm>
            <a:off x="10250424" y="6327648"/>
            <a:ext cx="1572768" cy="384048"/>
          </a:xfrm>
          <a:prstGeom prst="roundRect">
            <a:avLst>
              <a:gd name="adj" fmla="val 11905"/>
            </a:avLst>
          </a:prstGeom>
          <a:solidFill>
            <a:srgbClr val="FFFFFF"/>
          </a:solidFill>
          <a:ln/>
        </p:spPr>
        <p:txBody>
          <a:bodyPr/>
          <a:lstStyle/>
          <a:p>
            <a:endParaRPr lang="fr-FR"/>
          </a:p>
        </p:txBody>
      </p:sp>
      <p:pic>
        <p:nvPicPr>
          <p:cNvPr id="6" name="Image 0" descr="assets/kiabi_logo_real.png"/>
          <p:cNvPicPr>
            <a:picLocks noChangeAspect="1"/>
          </p:cNvPicPr>
          <p:nvPr/>
        </p:nvPicPr>
        <p:blipFill>
          <a:blip r:embed="rId3"/>
          <a:stretch>
            <a:fillRect/>
          </a:stretch>
        </p:blipFill>
        <p:spPr>
          <a:xfrm>
            <a:off x="10387584" y="6400800"/>
            <a:ext cx="1298448" cy="288950"/>
          </a:xfrm>
          <a:prstGeom prst="rect">
            <a:avLst/>
          </a:prstGeom>
        </p:spPr>
      </p:pic>
      <p:sp>
        <p:nvSpPr>
          <p:cNvPr id="7" name="Shape 4"/>
          <p:cNvSpPr/>
          <p:nvPr/>
        </p:nvSpPr>
        <p:spPr>
          <a:xfrm>
            <a:off x="640080" y="566928"/>
            <a:ext cx="841248" cy="841248"/>
          </a:xfrm>
          <a:prstGeom prst="ellipse">
            <a:avLst/>
          </a:prstGeom>
          <a:solidFill>
            <a:srgbClr val="1A1A6E"/>
          </a:solidFill>
          <a:ln/>
          <a:effectLst>
            <a:outerShdw blurRad="63500" dist="25400" dir="8100000" algn="bl" rotWithShape="0">
              <a:srgbClr val="000000">
                <a:alpha val="10000"/>
              </a:srgbClr>
            </a:outerShdw>
          </a:effectLst>
        </p:spPr>
        <p:txBody>
          <a:bodyPr/>
          <a:lstStyle/>
          <a:p>
            <a:endParaRPr lang="fr-FR"/>
          </a:p>
        </p:txBody>
      </p:sp>
      <p:pic>
        <p:nvPicPr>
          <p:cNvPr id="8" name="Image 1" descr="assets/icons/clock_white.png"/>
          <p:cNvPicPr>
            <a:picLocks noChangeAspect="1"/>
          </p:cNvPicPr>
          <p:nvPr/>
        </p:nvPicPr>
        <p:blipFill>
          <a:blip r:embed="rId4"/>
          <a:stretch>
            <a:fillRect/>
          </a:stretch>
        </p:blipFill>
        <p:spPr>
          <a:xfrm>
            <a:off x="832104" y="758952"/>
            <a:ext cx="457200" cy="457200"/>
          </a:xfrm>
          <a:prstGeom prst="rect">
            <a:avLst/>
          </a:prstGeom>
        </p:spPr>
      </p:pic>
      <p:sp>
        <p:nvSpPr>
          <p:cNvPr id="9" name="Text 5"/>
          <p:cNvSpPr/>
          <p:nvPr/>
        </p:nvSpPr>
        <p:spPr>
          <a:xfrm>
            <a:off x="1691640" y="548640"/>
            <a:ext cx="9765792" cy="292608"/>
          </a:xfrm>
          <a:prstGeom prst="rect">
            <a:avLst/>
          </a:prstGeom>
          <a:noFill/>
          <a:ln/>
        </p:spPr>
        <p:txBody>
          <a:bodyPr wrap="square" lIns="0" tIns="0" rIns="0" bIns="0" rtlCol="0" anchor="ctr"/>
          <a:lstStyle/>
          <a:p>
            <a:pPr marL="0" indent="0" algn="l">
              <a:buNone/>
            </a:pPr>
            <a:r>
              <a:rPr lang="en-US" sz="1200" b="1" kern="0" spc="200" dirty="0">
                <a:solidFill>
                  <a:srgbClr val="2E7DD1"/>
                </a:solidFill>
                <a:latin typeface="Arial" pitchFamily="34" charset="0"/>
                <a:ea typeface="Arial" pitchFamily="34" charset="-122"/>
                <a:cs typeface="Arial" pitchFamily="34" charset="-120"/>
              </a:rPr>
              <a:t>PART 2 · I SELL IN A SINGLE COUNTRY</a:t>
            </a:r>
            <a:endParaRPr lang="en-US" sz="1200" dirty="0"/>
          </a:p>
        </p:txBody>
      </p:sp>
      <p:sp>
        <p:nvSpPr>
          <p:cNvPr id="10" name="Text 6"/>
          <p:cNvSpPr/>
          <p:nvPr/>
        </p:nvSpPr>
        <p:spPr>
          <a:xfrm>
            <a:off x="1691640" y="822960"/>
            <a:ext cx="9765792" cy="658368"/>
          </a:xfrm>
          <a:prstGeom prst="rect">
            <a:avLst/>
          </a:prstGeom>
          <a:noFill/>
          <a:ln/>
        </p:spPr>
        <p:txBody>
          <a:bodyPr wrap="square" lIns="0" tIns="0" rIns="0" bIns="0" rtlCol="0" anchor="ctr"/>
          <a:lstStyle/>
          <a:p>
            <a:pPr marL="0" indent="0" algn="l">
              <a:buNone/>
            </a:pPr>
            <a:r>
              <a:rPr lang="en-US" sz="2700" b="1" dirty="0">
                <a:solidFill>
                  <a:srgbClr val="222222"/>
                </a:solidFill>
                <a:latin typeface="Arial" pitchFamily="34" charset="0"/>
                <a:ea typeface="Arial" pitchFamily="34" charset="-122"/>
                <a:cs typeface="Arial" pitchFamily="34" charset="-120"/>
              </a:rPr>
              <a:t>A2 · Do I need to specify a time?</a:t>
            </a:r>
            <a:endParaRPr lang="en-US" sz="2700" dirty="0"/>
          </a:p>
        </p:txBody>
      </p:sp>
      <p:sp>
        <p:nvSpPr>
          <p:cNvPr id="11" name="Shape 7"/>
          <p:cNvSpPr/>
          <p:nvPr/>
        </p:nvSpPr>
        <p:spPr>
          <a:xfrm>
            <a:off x="777240" y="1481328"/>
            <a:ext cx="10634472" cy="20117"/>
          </a:xfrm>
          <a:prstGeom prst="rect">
            <a:avLst/>
          </a:prstGeom>
          <a:solidFill>
            <a:srgbClr val="E15B5B"/>
          </a:solidFill>
          <a:ln/>
        </p:spPr>
        <p:txBody>
          <a:bodyPr/>
          <a:lstStyle/>
          <a:p>
            <a:endParaRPr lang="fr-FR"/>
          </a:p>
        </p:txBody>
      </p:sp>
      <p:sp>
        <p:nvSpPr>
          <p:cNvPr id="12" name="Text 8"/>
          <p:cNvSpPr/>
          <p:nvPr/>
        </p:nvSpPr>
        <p:spPr>
          <a:xfrm>
            <a:off x="777240" y="1691640"/>
            <a:ext cx="10634472" cy="777240"/>
          </a:xfrm>
          <a:prstGeom prst="rect">
            <a:avLst/>
          </a:prstGeom>
          <a:noFill/>
          <a:ln/>
        </p:spPr>
        <p:txBody>
          <a:bodyPr wrap="square" rtlCol="0" anchor="ctr"/>
          <a:lstStyle/>
          <a:p>
            <a:pPr marL="0" indent="0" algn="l">
              <a:buNone/>
            </a:pPr>
            <a:r>
              <a:rPr lang="en-US" sz="1400" b="1" dirty="0">
                <a:solidFill>
                  <a:srgbClr val="2E7DD1"/>
                </a:solidFill>
                <a:latin typeface="Arial" pitchFamily="34" charset="0"/>
                <a:ea typeface="Arial" pitchFamily="34" charset="-122"/>
                <a:cs typeface="Arial" pitchFamily="34" charset="-120"/>
              </a:rPr>
              <a:t>No. </a:t>
            </a:r>
            <a:r>
              <a:rPr lang="en-US" sz="1400" dirty="0">
                <a:solidFill>
                  <a:srgbClr val="222222"/>
                </a:solidFill>
                <a:latin typeface="Arial" pitchFamily="34" charset="0"/>
                <a:ea typeface="Arial" pitchFamily="34" charset="-122"/>
                <a:cs typeface="Arial" pitchFamily="34" charset="-120"/>
              </a:rPr>
              <a:t>Just specify the dates. When given</a:t>
            </a:r>
            <a:r>
              <a:rPr lang="en-US" sz="1400" b="1" dirty="0">
                <a:solidFill>
                  <a:srgbClr val="1A1A6E"/>
                </a:solidFill>
                <a:latin typeface="Arial" pitchFamily="34" charset="0"/>
                <a:ea typeface="Arial" pitchFamily="34" charset="-122"/>
                <a:cs typeface="Arial" pitchFamily="34" charset="-120"/>
              </a:rPr>
              <a:t> 2026-06-24 </a:t>
            </a:r>
            <a:r>
              <a:rPr lang="en-US" sz="1400" dirty="0">
                <a:solidFill>
                  <a:srgbClr val="222222"/>
                </a:solidFill>
                <a:latin typeface="Arial" pitchFamily="34" charset="0"/>
                <a:ea typeface="Arial" pitchFamily="34" charset="-122"/>
                <a:cs typeface="Arial" pitchFamily="34" charset="-120"/>
              </a:rPr>
              <a:t>(start) and</a:t>
            </a:r>
            <a:r>
              <a:rPr lang="en-US" sz="1400" b="1" dirty="0">
                <a:solidFill>
                  <a:srgbClr val="1A1A6E"/>
                </a:solidFill>
                <a:latin typeface="Arial" pitchFamily="34" charset="0"/>
                <a:ea typeface="Arial" pitchFamily="34" charset="-122"/>
                <a:cs typeface="Arial" pitchFamily="34" charset="-120"/>
              </a:rPr>
              <a:t> 2026-07-21 </a:t>
            </a:r>
            <a:r>
              <a:rPr lang="en-US" sz="1400" dirty="0">
                <a:solidFill>
                  <a:srgbClr val="222222"/>
                </a:solidFill>
                <a:latin typeface="Arial" pitchFamily="34" charset="0"/>
                <a:ea typeface="Arial" pitchFamily="34" charset="-122"/>
                <a:cs typeface="Arial" pitchFamily="34" charset="-120"/>
              </a:rPr>
              <a:t>(end), Mirakl automatically sets the start time to midnight sharp and the end </a:t>
            </a:r>
            <a:r>
              <a:rPr lang="en-US" sz="1400" dirty="0" err="1">
                <a:solidFill>
                  <a:srgbClr val="222222"/>
                </a:solidFill>
                <a:latin typeface="Arial" pitchFamily="34" charset="0"/>
                <a:ea typeface="Arial" pitchFamily="34" charset="-122"/>
                <a:cs typeface="Arial" pitchFamily="34" charset="-120"/>
              </a:rPr>
              <a:t>time to</a:t>
            </a:r>
            <a:r>
              <a:rPr lang="en-US" sz="1400" dirty="0">
                <a:solidFill>
                  <a:srgbClr val="222222"/>
                </a:solidFill>
                <a:latin typeface="Arial" pitchFamily="34" charset="0"/>
                <a:ea typeface="Arial" pitchFamily="34" charset="-122"/>
                <a:cs typeface="Arial" pitchFamily="34" charset="-120"/>
              </a:rPr>
              <a:t> 23:59.</a:t>
            </a:r>
            <a:endParaRPr lang="en-US" sz="1400" dirty="0"/>
          </a:p>
        </p:txBody>
      </p:sp>
      <p:sp>
        <p:nvSpPr>
          <p:cNvPr id="13" name="Shape 9"/>
          <p:cNvSpPr/>
          <p:nvPr/>
        </p:nvSpPr>
        <p:spPr>
          <a:xfrm>
            <a:off x="777240" y="2560320"/>
            <a:ext cx="10634472" cy="1371600"/>
          </a:xfrm>
          <a:prstGeom prst="roundRect">
            <a:avLst>
              <a:gd name="adj" fmla="val 4000"/>
            </a:avLst>
          </a:prstGeom>
          <a:solidFill>
            <a:srgbClr val="FBFBFD"/>
          </a:solidFill>
          <a:ln w="12700">
            <a:solidFill>
              <a:srgbClr val="E2E2EA"/>
            </a:solidFill>
            <a:prstDash val="solid"/>
          </a:ln>
          <a:effectLst>
            <a:outerShdw blurRad="63500" dist="25400" dir="8100000" algn="bl" rotWithShape="0">
              <a:srgbClr val="000000">
                <a:alpha val="10000"/>
              </a:srgbClr>
            </a:outerShdw>
          </a:effectLst>
        </p:spPr>
        <p:txBody>
          <a:bodyPr/>
          <a:lstStyle/>
          <a:p>
            <a:endParaRPr lang="fr-FR"/>
          </a:p>
        </p:txBody>
      </p:sp>
      <p:pic>
        <p:nvPicPr>
          <p:cNvPr id="14" name="Image 2" descr="assets/icons/clock_navy.png"/>
          <p:cNvPicPr>
            <a:picLocks noChangeAspect="1"/>
          </p:cNvPicPr>
          <p:nvPr/>
        </p:nvPicPr>
        <p:blipFill>
          <a:blip r:embed="rId5"/>
          <a:stretch>
            <a:fillRect/>
          </a:stretch>
        </p:blipFill>
        <p:spPr>
          <a:xfrm>
            <a:off x="1051560" y="2880360"/>
            <a:ext cx="502920" cy="502920"/>
          </a:xfrm>
          <a:prstGeom prst="rect">
            <a:avLst/>
          </a:prstGeom>
        </p:spPr>
      </p:pic>
      <p:sp>
        <p:nvSpPr>
          <p:cNvPr id="15" name="Text 10"/>
          <p:cNvSpPr/>
          <p:nvPr/>
        </p:nvSpPr>
        <p:spPr>
          <a:xfrm>
            <a:off x="1783080" y="2743200"/>
            <a:ext cx="9418320" cy="365760"/>
          </a:xfrm>
          <a:prstGeom prst="rect">
            <a:avLst/>
          </a:prstGeom>
          <a:noFill/>
          <a:ln/>
        </p:spPr>
        <p:txBody>
          <a:bodyPr wrap="square" rtlCol="0" anchor="ctr"/>
          <a:lstStyle/>
          <a:p>
            <a:pPr marL="0" indent="0" algn="l">
              <a:buNone/>
            </a:pPr>
            <a:r>
              <a:rPr lang="en-US" sz="1500" b="1" dirty="0">
                <a:solidFill>
                  <a:srgbClr val="1A1A6E"/>
                </a:solidFill>
                <a:latin typeface="Arial" pitchFamily="34" charset="0"/>
                <a:ea typeface="Arial" pitchFamily="34" charset="-122"/>
                <a:cs typeface="Arial" pitchFamily="34" charset="-120"/>
              </a:rPr>
              <a:t>The ‘freeze’ of the Kiabi France website</a:t>
            </a:r>
            <a:endParaRPr lang="en-US" sz="1500" dirty="0"/>
          </a:p>
        </p:txBody>
      </p:sp>
      <p:sp>
        <p:nvSpPr>
          <p:cNvPr id="16" name="Text 11"/>
          <p:cNvSpPr/>
          <p:nvPr/>
        </p:nvSpPr>
        <p:spPr>
          <a:xfrm>
            <a:off x="1783080" y="3127248"/>
            <a:ext cx="9418320" cy="777240"/>
          </a:xfrm>
          <a:prstGeom prst="rect">
            <a:avLst/>
          </a:prstGeom>
          <a:noFill/>
          <a:ln/>
        </p:spPr>
        <p:txBody>
          <a:bodyPr wrap="square" rtlCol="0" anchor="t"/>
          <a:lstStyle/>
          <a:p>
            <a:pPr marL="0" indent="0" algn="l">
              <a:buNone/>
            </a:pPr>
            <a:r>
              <a:rPr lang="en-US" sz="1250" dirty="0">
                <a:solidFill>
                  <a:srgbClr val="222222"/>
                </a:solidFill>
                <a:latin typeface="Arial" pitchFamily="34" charset="0"/>
                <a:ea typeface="Arial" pitchFamily="34" charset="-122"/>
                <a:cs typeface="Arial" pitchFamily="34" charset="-120"/>
              </a:rPr>
              <a:t>On the day, the France site is frozen between midnight and 8.00 am: no orders can be placed before 8.00 am, in accordance with French regulations. Your sale offers are therefore visible from 8.00 am — there is no need to specify a time.</a:t>
            </a:r>
            <a:endParaRPr lang="en-US" sz="1250" dirty="0"/>
          </a:p>
        </p:txBody>
      </p:sp>
      <p:sp>
        <p:nvSpPr>
          <p:cNvPr id="17" name="Shape 12"/>
          <p:cNvSpPr/>
          <p:nvPr/>
        </p:nvSpPr>
        <p:spPr>
          <a:xfrm>
            <a:off x="777240" y="4114800"/>
            <a:ext cx="10634472" cy="1325880"/>
          </a:xfrm>
          <a:prstGeom prst="roundRect">
            <a:avLst>
              <a:gd name="adj" fmla="val 4138"/>
            </a:avLst>
          </a:prstGeom>
          <a:solidFill>
            <a:srgbClr val="F2F0FB"/>
          </a:solidFill>
          <a:ln w="12700">
            <a:solidFill>
              <a:srgbClr val="DAD2F4"/>
            </a:solidFill>
            <a:prstDash val="solid"/>
          </a:ln>
        </p:spPr>
        <p:txBody>
          <a:bodyPr/>
          <a:lstStyle/>
          <a:p>
            <a:endParaRPr lang="fr-FR"/>
          </a:p>
        </p:txBody>
      </p:sp>
      <p:sp>
        <p:nvSpPr>
          <p:cNvPr id="18" name="Text 13"/>
          <p:cNvSpPr/>
          <p:nvPr/>
        </p:nvSpPr>
        <p:spPr>
          <a:xfrm>
            <a:off x="1051560" y="4251960"/>
            <a:ext cx="9601200" cy="320040"/>
          </a:xfrm>
          <a:prstGeom prst="rect">
            <a:avLst/>
          </a:prstGeom>
          <a:noFill/>
          <a:ln/>
        </p:spPr>
        <p:txBody>
          <a:bodyPr wrap="square" rtlCol="0" anchor="ctr"/>
          <a:lstStyle/>
          <a:p>
            <a:pPr marL="0" indent="0" algn="l">
              <a:buNone/>
            </a:pPr>
            <a:r>
              <a:rPr lang="en-US" sz="1300" b="1" dirty="0">
                <a:solidFill>
                  <a:srgbClr val="6B4FD8"/>
                </a:solidFill>
                <a:latin typeface="Arial" pitchFamily="34" charset="0"/>
                <a:ea typeface="Arial" pitchFamily="34" charset="-122"/>
                <a:cs typeface="Arial" pitchFamily="34" charset="-120"/>
              </a:rPr>
              <a:t>If you still wish to specify a time:</a:t>
            </a:r>
            <a:endParaRPr lang="en-US" sz="1300" dirty="0"/>
          </a:p>
        </p:txBody>
      </p:sp>
      <p:sp>
        <p:nvSpPr>
          <p:cNvPr id="19" name="Text 14"/>
          <p:cNvSpPr/>
          <p:nvPr/>
        </p:nvSpPr>
        <p:spPr>
          <a:xfrm>
            <a:off x="1234440" y="4617720"/>
            <a:ext cx="9601200" cy="320040"/>
          </a:xfrm>
          <a:prstGeom prst="rect">
            <a:avLst/>
          </a:prstGeom>
          <a:noFill/>
          <a:ln/>
        </p:spPr>
        <p:txBody>
          <a:bodyPr wrap="square" rtlCol="0" anchor="ctr"/>
          <a:lstStyle/>
          <a:p>
            <a:pPr marL="0" indent="0" algn="l">
              <a:buNone/>
            </a:pPr>
            <a:r>
              <a:rPr lang="en-US" sz="1300" b="1" dirty="0">
                <a:solidFill>
                  <a:srgbClr val="1A1A6E"/>
                </a:solidFill>
                <a:latin typeface="Consolas" pitchFamily="34" charset="0"/>
                <a:ea typeface="Consolas" pitchFamily="34" charset="-122"/>
                <a:cs typeface="Consolas" pitchFamily="34" charset="-120"/>
              </a:rPr>
              <a:t>discount-start-date: </a:t>
            </a:r>
            <a:r>
              <a:rPr lang="en-US" sz="1300" dirty="0">
                <a:solidFill>
                  <a:srgbClr val="222222"/>
                </a:solidFill>
                <a:latin typeface="Consolas" pitchFamily="34" charset="0"/>
                <a:ea typeface="Consolas" pitchFamily="34" charset="-122"/>
                <a:cs typeface="Consolas" pitchFamily="34" charset="-120"/>
              </a:rPr>
              <a:t> 2026-06-24T00:00:00+02</a:t>
            </a:r>
            <a:endParaRPr lang="en-US" sz="1300" dirty="0"/>
          </a:p>
        </p:txBody>
      </p:sp>
      <p:sp>
        <p:nvSpPr>
          <p:cNvPr id="20" name="Text 15"/>
          <p:cNvSpPr/>
          <p:nvPr/>
        </p:nvSpPr>
        <p:spPr>
          <a:xfrm>
            <a:off x="1234440" y="4937760"/>
            <a:ext cx="9601200" cy="320040"/>
          </a:xfrm>
          <a:prstGeom prst="rect">
            <a:avLst/>
          </a:prstGeom>
          <a:noFill/>
          <a:ln/>
        </p:spPr>
        <p:txBody>
          <a:bodyPr wrap="square" rtlCol="0" anchor="ctr"/>
          <a:lstStyle/>
          <a:p>
            <a:pPr marL="0" indent="0" algn="l">
              <a:buNone/>
            </a:pPr>
            <a:r>
              <a:rPr lang="en-US" sz="1300" b="1" dirty="0">
                <a:solidFill>
                  <a:srgbClr val="1A1A6E"/>
                </a:solidFill>
                <a:latin typeface="Consolas" pitchFamily="34" charset="0"/>
                <a:ea typeface="Consolas" pitchFamily="34" charset="-122"/>
                <a:cs typeface="Consolas" pitchFamily="34" charset="-120"/>
              </a:rPr>
              <a:t>discount-end-date: </a:t>
            </a:r>
            <a:r>
              <a:rPr lang="en-US" sz="1300" dirty="0">
                <a:solidFill>
                  <a:srgbClr val="222222"/>
                </a:solidFill>
                <a:latin typeface="Consolas" pitchFamily="34" charset="0"/>
                <a:ea typeface="Consolas" pitchFamily="34" charset="-122"/>
                <a:cs typeface="Consolas" pitchFamily="34" charset="-120"/>
              </a:rPr>
              <a:t>  2026-07-21T23:59:59+02</a:t>
            </a:r>
            <a:endParaRPr lang="en-US" sz="13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E15B5B"/>
        </a:solidFill>
        <a:effectLst/>
      </p:bgPr>
    </p:bg>
    <p:spTree>
      <p:nvGrpSpPr>
        <p:cNvPr id="1" name=""/>
        <p:cNvGrpSpPr/>
        <p:nvPr/>
      </p:nvGrpSpPr>
      <p:grpSpPr>
        <a:xfrm>
          <a:off x="0" y="0"/>
          <a:ext cx="0" cy="0"/>
          <a:chOff x="0" y="0"/>
          <a:chExt cx="0" cy="0"/>
        </a:xfrm>
      </p:grpSpPr>
      <p:sp>
        <p:nvSpPr>
          <p:cNvPr id="2" name="Shape 0"/>
          <p:cNvSpPr/>
          <p:nvPr/>
        </p:nvSpPr>
        <p:spPr>
          <a:xfrm>
            <a:off x="292608" y="275674"/>
            <a:ext cx="11603736" cy="5943600"/>
          </a:xfrm>
          <a:prstGeom prst="rect">
            <a:avLst/>
          </a:prstGeom>
          <a:solidFill>
            <a:srgbClr val="FFFFFF"/>
          </a:solidFill>
          <a:ln/>
        </p:spPr>
        <p:txBody>
          <a:bodyPr/>
          <a:lstStyle/>
          <a:p>
            <a:endParaRPr lang="fr-FR"/>
          </a:p>
        </p:txBody>
      </p:sp>
      <p:sp>
        <p:nvSpPr>
          <p:cNvPr id="3" name="Text 1"/>
          <p:cNvSpPr/>
          <p:nvPr/>
        </p:nvSpPr>
        <p:spPr>
          <a:xfrm>
            <a:off x="274320" y="27432"/>
            <a:ext cx="4572000" cy="256032"/>
          </a:xfrm>
          <a:prstGeom prst="rect">
            <a:avLst/>
          </a:prstGeom>
          <a:noFill/>
          <a:ln/>
        </p:spPr>
        <p:txBody>
          <a:bodyPr wrap="square" rtlCol="0" anchor="ctr"/>
          <a:lstStyle/>
          <a:p>
            <a:pPr marL="0" indent="0" algn="l">
              <a:buNone/>
            </a:pPr>
            <a:r>
              <a:rPr lang="en-US" sz="1100" b="1" dirty="0">
                <a:solidFill>
                  <a:srgbClr val="FFFFFF"/>
                </a:solidFill>
                <a:latin typeface="Arial" pitchFamily="34" charset="0"/>
                <a:ea typeface="Arial" pitchFamily="34" charset="-122"/>
                <a:cs typeface="Arial" pitchFamily="34" charset="-120"/>
              </a:rPr>
              <a:t>&lt;&lt;&lt;  Back to the contents</a:t>
            </a:r>
            <a:endParaRPr lang="en-US" sz="1100" dirty="0"/>
          </a:p>
        </p:txBody>
      </p:sp>
      <p:sp>
        <p:nvSpPr>
          <p:cNvPr id="4" name="Text 2"/>
          <p:cNvSpPr/>
          <p:nvPr/>
        </p:nvSpPr>
        <p:spPr>
          <a:xfrm>
            <a:off x="411480" y="6355080"/>
            <a:ext cx="6400800" cy="365760"/>
          </a:xfrm>
          <a:prstGeom prst="rect">
            <a:avLst/>
          </a:prstGeom>
          <a:noFill/>
          <a:ln/>
        </p:spPr>
        <p:txBody>
          <a:bodyPr wrap="square" rtlCol="0" anchor="ctr"/>
          <a:lstStyle/>
          <a:p>
            <a:pPr marL="0" indent="0" algn="l">
              <a:buNone/>
            </a:pPr>
            <a:r>
              <a:rPr lang="en-US" sz="1400" b="1" i="1" dirty="0">
                <a:solidFill>
                  <a:srgbClr val="FFFFFF"/>
                </a:solidFill>
                <a:latin typeface="Georgia" pitchFamily="34" charset="0"/>
                <a:ea typeface="Georgia" pitchFamily="34" charset="-122"/>
                <a:cs typeface="Georgia" pitchFamily="34" charset="-120"/>
              </a:rPr>
              <a:t>More and more for families</a:t>
            </a:r>
            <a:endParaRPr lang="en-US" sz="1400" dirty="0"/>
          </a:p>
        </p:txBody>
      </p:sp>
      <p:sp>
        <p:nvSpPr>
          <p:cNvPr id="5" name="Shape 3"/>
          <p:cNvSpPr/>
          <p:nvPr/>
        </p:nvSpPr>
        <p:spPr>
          <a:xfrm>
            <a:off x="10250424" y="6327648"/>
            <a:ext cx="1572768" cy="384048"/>
          </a:xfrm>
          <a:prstGeom prst="roundRect">
            <a:avLst>
              <a:gd name="adj" fmla="val 11905"/>
            </a:avLst>
          </a:prstGeom>
          <a:solidFill>
            <a:srgbClr val="FFFFFF"/>
          </a:solidFill>
          <a:ln/>
        </p:spPr>
        <p:txBody>
          <a:bodyPr/>
          <a:lstStyle/>
          <a:p>
            <a:endParaRPr lang="fr-FR"/>
          </a:p>
        </p:txBody>
      </p:sp>
      <p:pic>
        <p:nvPicPr>
          <p:cNvPr id="6" name="Image 0" descr="assets/kiabi_logo_real.png"/>
          <p:cNvPicPr>
            <a:picLocks noChangeAspect="1"/>
          </p:cNvPicPr>
          <p:nvPr/>
        </p:nvPicPr>
        <p:blipFill>
          <a:blip r:embed="rId3"/>
          <a:stretch>
            <a:fillRect/>
          </a:stretch>
        </p:blipFill>
        <p:spPr>
          <a:xfrm>
            <a:off x="10387584" y="6400800"/>
            <a:ext cx="1298448" cy="288950"/>
          </a:xfrm>
          <a:prstGeom prst="rect">
            <a:avLst/>
          </a:prstGeom>
        </p:spPr>
      </p:pic>
      <p:sp>
        <p:nvSpPr>
          <p:cNvPr id="7" name="Shape 4"/>
          <p:cNvSpPr/>
          <p:nvPr/>
        </p:nvSpPr>
        <p:spPr>
          <a:xfrm>
            <a:off x="640080" y="566928"/>
            <a:ext cx="841248" cy="841248"/>
          </a:xfrm>
          <a:prstGeom prst="ellipse">
            <a:avLst/>
          </a:prstGeom>
          <a:solidFill>
            <a:srgbClr val="1A1A6E"/>
          </a:solidFill>
          <a:ln/>
          <a:effectLst>
            <a:outerShdw blurRad="63500" dist="25400" dir="8100000" algn="bl" rotWithShape="0">
              <a:srgbClr val="000000">
                <a:alpha val="10000"/>
              </a:srgbClr>
            </a:outerShdw>
          </a:effectLst>
        </p:spPr>
        <p:txBody>
          <a:bodyPr/>
          <a:lstStyle/>
          <a:p>
            <a:endParaRPr lang="fr-FR"/>
          </a:p>
        </p:txBody>
      </p:sp>
      <p:pic>
        <p:nvPicPr>
          <p:cNvPr id="8" name="Image 1" descr="assets/icons/globe_white.png"/>
          <p:cNvPicPr>
            <a:picLocks noChangeAspect="1"/>
          </p:cNvPicPr>
          <p:nvPr/>
        </p:nvPicPr>
        <p:blipFill>
          <a:blip r:embed="rId4"/>
          <a:stretch>
            <a:fillRect/>
          </a:stretch>
        </p:blipFill>
        <p:spPr>
          <a:xfrm>
            <a:off x="832104" y="758952"/>
            <a:ext cx="457200" cy="457200"/>
          </a:xfrm>
          <a:prstGeom prst="rect">
            <a:avLst/>
          </a:prstGeom>
        </p:spPr>
      </p:pic>
      <p:sp>
        <p:nvSpPr>
          <p:cNvPr id="9" name="Text 5"/>
          <p:cNvSpPr/>
          <p:nvPr/>
        </p:nvSpPr>
        <p:spPr>
          <a:xfrm>
            <a:off x="1691640" y="548640"/>
            <a:ext cx="9765792" cy="292608"/>
          </a:xfrm>
          <a:prstGeom prst="rect">
            <a:avLst/>
          </a:prstGeom>
          <a:noFill/>
          <a:ln/>
        </p:spPr>
        <p:txBody>
          <a:bodyPr wrap="square" lIns="0" tIns="0" rIns="0" bIns="0" rtlCol="0" anchor="ctr"/>
          <a:lstStyle/>
          <a:p>
            <a:pPr marL="0" indent="0" algn="l">
              <a:buNone/>
            </a:pPr>
            <a:r>
              <a:rPr lang="en-US" sz="1200" b="1" kern="0" spc="200" dirty="0">
                <a:solidFill>
                  <a:srgbClr val="6B4FD8"/>
                </a:solidFill>
                <a:latin typeface="Arial" pitchFamily="34" charset="0"/>
                <a:ea typeface="Arial" pitchFamily="34" charset="-122"/>
                <a:cs typeface="Arial" pitchFamily="34" charset="-120"/>
              </a:rPr>
              <a:t>PART 3 · I SELL IN SEVERAL COUNTRIES</a:t>
            </a:r>
            <a:endParaRPr lang="en-US" sz="1200" dirty="0"/>
          </a:p>
        </p:txBody>
      </p:sp>
      <p:sp>
        <p:nvSpPr>
          <p:cNvPr id="10" name="Text 6"/>
          <p:cNvSpPr/>
          <p:nvPr/>
        </p:nvSpPr>
        <p:spPr>
          <a:xfrm>
            <a:off x="1691640" y="822960"/>
            <a:ext cx="9765792" cy="658368"/>
          </a:xfrm>
          <a:prstGeom prst="rect">
            <a:avLst/>
          </a:prstGeom>
          <a:noFill/>
          <a:ln/>
        </p:spPr>
        <p:txBody>
          <a:bodyPr wrap="square" lIns="0" tIns="0" rIns="0" bIns="0" rtlCol="0" anchor="ctr"/>
          <a:lstStyle/>
          <a:p>
            <a:pPr marL="0" indent="0" algn="l">
              <a:buNone/>
            </a:pPr>
            <a:r>
              <a:rPr lang="en-US" sz="2700" b="1" dirty="0">
                <a:solidFill>
                  <a:srgbClr val="222222"/>
                </a:solidFill>
                <a:latin typeface="Arial" pitchFamily="34" charset="0"/>
                <a:ea typeface="Arial" pitchFamily="34" charset="-122"/>
                <a:cs typeface="Arial" pitchFamily="34" charset="-120"/>
              </a:rPr>
              <a:t>B1 · The multi-channel principle</a:t>
            </a:r>
            <a:endParaRPr lang="en-US" sz="2700" dirty="0"/>
          </a:p>
        </p:txBody>
      </p:sp>
      <p:sp>
        <p:nvSpPr>
          <p:cNvPr id="11" name="Shape 7"/>
          <p:cNvSpPr/>
          <p:nvPr/>
        </p:nvSpPr>
        <p:spPr>
          <a:xfrm>
            <a:off x="777240" y="1481328"/>
            <a:ext cx="10634472" cy="20117"/>
          </a:xfrm>
          <a:prstGeom prst="rect">
            <a:avLst/>
          </a:prstGeom>
          <a:solidFill>
            <a:srgbClr val="E15B5B"/>
          </a:solidFill>
          <a:ln/>
        </p:spPr>
        <p:txBody>
          <a:bodyPr/>
          <a:lstStyle/>
          <a:p>
            <a:endParaRPr lang="fr-FR"/>
          </a:p>
        </p:txBody>
      </p:sp>
      <p:sp>
        <p:nvSpPr>
          <p:cNvPr id="12" name="Text 8"/>
          <p:cNvSpPr/>
          <p:nvPr/>
        </p:nvSpPr>
        <p:spPr>
          <a:xfrm>
            <a:off x="777240" y="1691640"/>
            <a:ext cx="10634472" cy="457200"/>
          </a:xfrm>
          <a:prstGeom prst="rect">
            <a:avLst/>
          </a:prstGeom>
          <a:noFill/>
          <a:ln/>
        </p:spPr>
        <p:txBody>
          <a:bodyPr wrap="square" rtlCol="0" anchor="ctr"/>
          <a:lstStyle/>
          <a:p>
            <a:pPr marL="0" indent="0" algn="l">
              <a:buNone/>
            </a:pPr>
            <a:r>
              <a:rPr lang="en-US" sz="1450" dirty="0">
                <a:solidFill>
                  <a:srgbClr val="222222"/>
                </a:solidFill>
                <a:latin typeface="Arial" pitchFamily="34" charset="0"/>
                <a:ea typeface="Arial" pitchFamily="34" charset="-122"/>
                <a:cs typeface="Arial" pitchFamily="34" charset="-120"/>
              </a:rPr>
              <a:t>As soon as you sell on two or more channels, </a:t>
            </a:r>
            <a:r>
              <a:rPr lang="en-US" sz="1450" b="1" dirty="0">
                <a:solidFill>
                  <a:srgbClr val="6B4FD8"/>
                </a:solidFill>
                <a:latin typeface="Arial" pitchFamily="34" charset="0"/>
                <a:ea typeface="Arial" pitchFamily="34" charset="-122"/>
                <a:cs typeface="Arial" pitchFamily="34" charset="-120"/>
              </a:rPr>
              <a:t>you can no longer make do with the default price fields.</a:t>
            </a:r>
            <a:endParaRPr lang="en-US" sz="1450" dirty="0"/>
          </a:p>
        </p:txBody>
      </p:sp>
      <p:sp>
        <p:nvSpPr>
          <p:cNvPr id="13" name="Shape 9"/>
          <p:cNvSpPr/>
          <p:nvPr/>
        </p:nvSpPr>
        <p:spPr>
          <a:xfrm>
            <a:off x="777240" y="2240280"/>
            <a:ext cx="10634472" cy="1234440"/>
          </a:xfrm>
          <a:prstGeom prst="roundRect">
            <a:avLst>
              <a:gd name="adj" fmla="val 4444"/>
            </a:avLst>
          </a:prstGeom>
          <a:solidFill>
            <a:srgbClr val="F2F0FB"/>
          </a:solidFill>
          <a:ln w="12700">
            <a:solidFill>
              <a:srgbClr val="DAD2F4"/>
            </a:solidFill>
            <a:prstDash val="solid"/>
          </a:ln>
        </p:spPr>
        <p:txBody>
          <a:bodyPr/>
          <a:lstStyle/>
          <a:p>
            <a:endParaRPr lang="fr-FR"/>
          </a:p>
        </p:txBody>
      </p:sp>
      <p:pic>
        <p:nvPicPr>
          <p:cNvPr id="14" name="Image 2" descr="assets/icons/calendar_navy.png"/>
          <p:cNvPicPr>
            <a:picLocks noChangeAspect="1"/>
          </p:cNvPicPr>
          <p:nvPr/>
        </p:nvPicPr>
        <p:blipFill>
          <a:blip r:embed="rId5"/>
          <a:stretch>
            <a:fillRect/>
          </a:stretch>
        </p:blipFill>
        <p:spPr>
          <a:xfrm>
            <a:off x="1051560" y="2542032"/>
            <a:ext cx="457200" cy="457200"/>
          </a:xfrm>
          <a:prstGeom prst="rect">
            <a:avLst/>
          </a:prstGeom>
        </p:spPr>
      </p:pic>
      <p:sp>
        <p:nvSpPr>
          <p:cNvPr id="15" name="Text 10"/>
          <p:cNvSpPr/>
          <p:nvPr/>
        </p:nvSpPr>
        <p:spPr>
          <a:xfrm>
            <a:off x="1691640" y="2377440"/>
            <a:ext cx="9509760" cy="320040"/>
          </a:xfrm>
          <a:prstGeom prst="rect">
            <a:avLst/>
          </a:prstGeom>
          <a:noFill/>
          <a:ln/>
        </p:spPr>
        <p:txBody>
          <a:bodyPr wrap="square" rtlCol="0" anchor="ctr"/>
          <a:lstStyle/>
          <a:p>
            <a:pPr marL="0" indent="0" algn="l">
              <a:buNone/>
            </a:pPr>
            <a:r>
              <a:rPr lang="en-US" sz="1400" b="1" dirty="0">
                <a:solidFill>
                  <a:srgbClr val="6B4FD8"/>
                </a:solidFill>
                <a:latin typeface="Arial" pitchFamily="34" charset="0"/>
                <a:ea typeface="Arial" pitchFamily="34" charset="-122"/>
                <a:cs typeface="Arial" pitchFamily="34" charset="-120"/>
              </a:rPr>
              <a:t>Why?</a:t>
            </a:r>
            <a:endParaRPr lang="en-US" sz="1400" dirty="0"/>
          </a:p>
        </p:txBody>
      </p:sp>
      <p:sp>
        <p:nvSpPr>
          <p:cNvPr id="16" name="Text 11"/>
          <p:cNvSpPr/>
          <p:nvPr/>
        </p:nvSpPr>
        <p:spPr>
          <a:xfrm>
            <a:off x="1691640" y="2724912"/>
            <a:ext cx="9509760" cy="685800"/>
          </a:xfrm>
          <a:prstGeom prst="rect">
            <a:avLst/>
          </a:prstGeom>
          <a:noFill/>
          <a:ln/>
        </p:spPr>
        <p:txBody>
          <a:bodyPr wrap="square" rtlCol="0" anchor="t"/>
          <a:lstStyle/>
          <a:p>
            <a:pPr marL="0" indent="0" algn="l">
              <a:buNone/>
            </a:pPr>
            <a:r>
              <a:rPr lang="en-US" sz="1250" dirty="0">
                <a:solidFill>
                  <a:srgbClr val="222222"/>
                </a:solidFill>
                <a:latin typeface="Arial" pitchFamily="34" charset="0"/>
                <a:ea typeface="Arial" pitchFamily="34" charset="-122"/>
                <a:cs typeface="Arial" pitchFamily="34" charset="-120"/>
              </a:rPr>
              <a:t>Sales dates vary from country to country. You are therefore obliged to use discount dates specific to each channel (discount-start-date[channel=…]). And automatically, you must also enter prices for each channel.</a:t>
            </a:r>
            <a:endParaRPr lang="en-US" sz="1250" dirty="0"/>
          </a:p>
        </p:txBody>
      </p:sp>
      <p:sp>
        <p:nvSpPr>
          <p:cNvPr id="17" name="Text 12"/>
          <p:cNvSpPr/>
          <p:nvPr/>
        </p:nvSpPr>
        <p:spPr>
          <a:xfrm>
            <a:off x="777240" y="3657600"/>
            <a:ext cx="10634472" cy="365760"/>
          </a:xfrm>
          <a:prstGeom prst="rect">
            <a:avLst/>
          </a:prstGeom>
          <a:noFill/>
          <a:ln/>
        </p:spPr>
        <p:txBody>
          <a:bodyPr wrap="square" rtlCol="0" anchor="ctr"/>
          <a:lstStyle/>
          <a:p>
            <a:pPr marL="0" indent="0" algn="l">
              <a:buNone/>
            </a:pPr>
            <a:r>
              <a:rPr lang="en-US" sz="1350" b="1" dirty="0">
                <a:solidFill>
                  <a:srgbClr val="222222"/>
                </a:solidFill>
                <a:latin typeface="Arial" pitchFamily="34" charset="0"/>
                <a:ea typeface="Arial" pitchFamily="34" charset="-122"/>
                <a:cs typeface="Arial" pitchFamily="34" charset="-120"/>
              </a:rPr>
              <a:t>For EVERY channel on which you sell, enter:</a:t>
            </a:r>
            <a:endParaRPr lang="en-US" sz="1350" dirty="0"/>
          </a:p>
        </p:txBody>
      </p:sp>
      <p:sp>
        <p:nvSpPr>
          <p:cNvPr id="18" name="Shape 13"/>
          <p:cNvSpPr/>
          <p:nvPr/>
        </p:nvSpPr>
        <p:spPr>
          <a:xfrm>
            <a:off x="777240" y="4114800"/>
            <a:ext cx="2697480" cy="594360"/>
          </a:xfrm>
          <a:prstGeom prst="roundRect">
            <a:avLst>
              <a:gd name="adj" fmla="val 9231"/>
            </a:avLst>
          </a:prstGeom>
          <a:solidFill>
            <a:srgbClr val="1A1A6E"/>
          </a:solidFill>
          <a:ln/>
          <a:effectLst>
            <a:outerShdw blurRad="63500" dist="25400" dir="8100000" algn="bl" rotWithShape="0">
              <a:srgbClr val="000000">
                <a:alpha val="10000"/>
              </a:srgbClr>
            </a:outerShdw>
          </a:effectLst>
        </p:spPr>
        <p:txBody>
          <a:bodyPr/>
          <a:lstStyle/>
          <a:p>
            <a:endParaRPr lang="fr-FR"/>
          </a:p>
        </p:txBody>
      </p:sp>
      <p:sp>
        <p:nvSpPr>
          <p:cNvPr id="19" name="Text 14"/>
          <p:cNvSpPr/>
          <p:nvPr/>
        </p:nvSpPr>
        <p:spPr>
          <a:xfrm>
            <a:off x="777240" y="4114800"/>
            <a:ext cx="2697480" cy="594360"/>
          </a:xfrm>
          <a:prstGeom prst="rect">
            <a:avLst/>
          </a:prstGeom>
          <a:noFill/>
          <a:ln/>
        </p:spPr>
        <p:txBody>
          <a:bodyPr wrap="square" rtlCol="0" anchor="ctr"/>
          <a:lstStyle/>
          <a:p>
            <a:pPr marL="0" indent="0" algn="ctr">
              <a:buNone/>
            </a:pPr>
            <a:r>
              <a:rPr lang="en-US" sz="1100" b="1" dirty="0">
                <a:solidFill>
                  <a:srgbClr val="FFFFFF"/>
                </a:solidFill>
                <a:latin typeface="Consolas" pitchFamily="34" charset="0"/>
                <a:ea typeface="Consolas" pitchFamily="34" charset="-122"/>
                <a:cs typeface="Consolas" pitchFamily="34" charset="-120"/>
              </a:rPr>
              <a:t>price[channel=…]</a:t>
            </a:r>
            <a:endParaRPr lang="en-US" sz="1100" dirty="0"/>
          </a:p>
        </p:txBody>
      </p:sp>
      <p:sp>
        <p:nvSpPr>
          <p:cNvPr id="20" name="Shape 15"/>
          <p:cNvSpPr/>
          <p:nvPr/>
        </p:nvSpPr>
        <p:spPr>
          <a:xfrm>
            <a:off x="3593592" y="4114800"/>
            <a:ext cx="2697480" cy="594360"/>
          </a:xfrm>
          <a:prstGeom prst="roundRect">
            <a:avLst>
              <a:gd name="adj" fmla="val 9231"/>
            </a:avLst>
          </a:prstGeom>
          <a:solidFill>
            <a:srgbClr val="1A1A6E"/>
          </a:solidFill>
          <a:ln/>
          <a:effectLst>
            <a:outerShdw blurRad="63500" dist="25400" dir="8100000" algn="bl" rotWithShape="0">
              <a:srgbClr val="000000">
                <a:alpha val="10000"/>
              </a:srgbClr>
            </a:outerShdw>
          </a:effectLst>
        </p:spPr>
        <p:txBody>
          <a:bodyPr/>
          <a:lstStyle/>
          <a:p>
            <a:endParaRPr lang="fr-FR"/>
          </a:p>
        </p:txBody>
      </p:sp>
      <p:sp>
        <p:nvSpPr>
          <p:cNvPr id="21" name="Text 16"/>
          <p:cNvSpPr/>
          <p:nvPr/>
        </p:nvSpPr>
        <p:spPr>
          <a:xfrm>
            <a:off x="3593592" y="4114800"/>
            <a:ext cx="2697480" cy="594360"/>
          </a:xfrm>
          <a:prstGeom prst="rect">
            <a:avLst/>
          </a:prstGeom>
          <a:noFill/>
          <a:ln/>
        </p:spPr>
        <p:txBody>
          <a:bodyPr wrap="square" rtlCol="0" anchor="ctr"/>
          <a:lstStyle/>
          <a:p>
            <a:pPr marL="0" indent="0" algn="ctr">
              <a:buNone/>
            </a:pPr>
            <a:r>
              <a:rPr lang="en-US" sz="1100" b="1" dirty="0">
                <a:solidFill>
                  <a:srgbClr val="FFFFFF"/>
                </a:solidFill>
                <a:latin typeface="Consolas" pitchFamily="34" charset="0"/>
                <a:ea typeface="Consolas" pitchFamily="34" charset="-122"/>
                <a:cs typeface="Consolas" pitchFamily="34" charset="-120"/>
              </a:rPr>
              <a:t>discount-price[channel=…]</a:t>
            </a:r>
            <a:endParaRPr lang="en-US" sz="1100" dirty="0"/>
          </a:p>
        </p:txBody>
      </p:sp>
      <p:sp>
        <p:nvSpPr>
          <p:cNvPr id="22" name="Shape 17"/>
          <p:cNvSpPr/>
          <p:nvPr/>
        </p:nvSpPr>
        <p:spPr>
          <a:xfrm>
            <a:off x="6409944" y="4114800"/>
            <a:ext cx="2697480" cy="594360"/>
          </a:xfrm>
          <a:prstGeom prst="roundRect">
            <a:avLst>
              <a:gd name="adj" fmla="val 9231"/>
            </a:avLst>
          </a:prstGeom>
          <a:solidFill>
            <a:srgbClr val="1A1A6E"/>
          </a:solidFill>
          <a:ln/>
          <a:effectLst>
            <a:outerShdw blurRad="63500" dist="25400" dir="8100000" algn="bl" rotWithShape="0">
              <a:srgbClr val="000000">
                <a:alpha val="10000"/>
              </a:srgbClr>
            </a:outerShdw>
          </a:effectLst>
        </p:spPr>
        <p:txBody>
          <a:bodyPr/>
          <a:lstStyle/>
          <a:p>
            <a:endParaRPr lang="fr-FR"/>
          </a:p>
        </p:txBody>
      </p:sp>
      <p:sp>
        <p:nvSpPr>
          <p:cNvPr id="23" name="Text 18"/>
          <p:cNvSpPr/>
          <p:nvPr/>
        </p:nvSpPr>
        <p:spPr>
          <a:xfrm>
            <a:off x="6409944" y="4114800"/>
            <a:ext cx="2697480" cy="594360"/>
          </a:xfrm>
          <a:prstGeom prst="rect">
            <a:avLst/>
          </a:prstGeom>
          <a:noFill/>
          <a:ln/>
        </p:spPr>
        <p:txBody>
          <a:bodyPr wrap="square" rtlCol="0" anchor="ctr"/>
          <a:lstStyle/>
          <a:p>
            <a:pPr marL="0" indent="0" algn="ctr">
              <a:buNone/>
            </a:pPr>
            <a:r>
              <a:rPr lang="en-US" sz="1100" b="1" dirty="0">
                <a:solidFill>
                  <a:srgbClr val="FFFFFF"/>
                </a:solidFill>
                <a:latin typeface="Consolas" pitchFamily="34" charset="0"/>
                <a:ea typeface="Consolas" pitchFamily="34" charset="-122"/>
                <a:cs typeface="Consolas" pitchFamily="34" charset="-120"/>
              </a:rPr>
              <a:t>discount-start-date[channel=…]</a:t>
            </a:r>
            <a:endParaRPr lang="en-US" sz="1100" dirty="0"/>
          </a:p>
        </p:txBody>
      </p:sp>
      <p:sp>
        <p:nvSpPr>
          <p:cNvPr id="24" name="Shape 19"/>
          <p:cNvSpPr/>
          <p:nvPr/>
        </p:nvSpPr>
        <p:spPr>
          <a:xfrm>
            <a:off x="9226296" y="4114800"/>
            <a:ext cx="2697480" cy="594360"/>
          </a:xfrm>
          <a:prstGeom prst="roundRect">
            <a:avLst>
              <a:gd name="adj" fmla="val 9231"/>
            </a:avLst>
          </a:prstGeom>
          <a:solidFill>
            <a:srgbClr val="1A1A6E"/>
          </a:solidFill>
          <a:ln/>
          <a:effectLst>
            <a:outerShdw blurRad="63500" dist="25400" dir="8100000" algn="bl" rotWithShape="0">
              <a:srgbClr val="000000">
                <a:alpha val="10000"/>
              </a:srgbClr>
            </a:outerShdw>
          </a:effectLst>
        </p:spPr>
        <p:txBody>
          <a:bodyPr/>
          <a:lstStyle/>
          <a:p>
            <a:endParaRPr lang="fr-FR"/>
          </a:p>
        </p:txBody>
      </p:sp>
      <p:sp>
        <p:nvSpPr>
          <p:cNvPr id="25" name="Text 20"/>
          <p:cNvSpPr/>
          <p:nvPr/>
        </p:nvSpPr>
        <p:spPr>
          <a:xfrm>
            <a:off x="9226296" y="4114800"/>
            <a:ext cx="2697480" cy="594360"/>
          </a:xfrm>
          <a:prstGeom prst="rect">
            <a:avLst/>
          </a:prstGeom>
          <a:noFill/>
          <a:ln/>
        </p:spPr>
        <p:txBody>
          <a:bodyPr wrap="square" rtlCol="0" anchor="ctr"/>
          <a:lstStyle/>
          <a:p>
            <a:pPr marL="0" indent="0" algn="ctr">
              <a:buNone/>
            </a:pPr>
            <a:r>
              <a:rPr lang="en-US" sz="1100" b="1" dirty="0">
                <a:solidFill>
                  <a:srgbClr val="FFFFFF"/>
                </a:solidFill>
                <a:latin typeface="Consolas" pitchFamily="34" charset="0"/>
                <a:ea typeface="Consolas" pitchFamily="34" charset="-122"/>
                <a:cs typeface="Consolas" pitchFamily="34" charset="-120"/>
              </a:rPr>
              <a:t>discount-end-date[channel=…]</a:t>
            </a:r>
            <a:endParaRPr lang="en-US" sz="1100" dirty="0"/>
          </a:p>
        </p:txBody>
      </p:sp>
      <p:sp>
        <p:nvSpPr>
          <p:cNvPr id="26" name="Shape 21"/>
          <p:cNvSpPr/>
          <p:nvPr/>
        </p:nvSpPr>
        <p:spPr>
          <a:xfrm>
            <a:off x="777240" y="4983480"/>
            <a:ext cx="10634472" cy="457200"/>
          </a:xfrm>
          <a:prstGeom prst="roundRect">
            <a:avLst>
              <a:gd name="adj" fmla="val 12000"/>
            </a:avLst>
          </a:prstGeom>
          <a:solidFill>
            <a:srgbClr val="E15B5B"/>
          </a:solidFill>
          <a:ln/>
        </p:spPr>
        <p:txBody>
          <a:bodyPr/>
          <a:lstStyle/>
          <a:p>
            <a:endParaRPr lang="fr-FR"/>
          </a:p>
        </p:txBody>
      </p:sp>
      <p:sp>
        <p:nvSpPr>
          <p:cNvPr id="27" name="Text 22"/>
          <p:cNvSpPr/>
          <p:nvPr/>
        </p:nvSpPr>
        <p:spPr>
          <a:xfrm>
            <a:off x="1005840" y="4983480"/>
            <a:ext cx="10177272" cy="457200"/>
          </a:xfrm>
          <a:prstGeom prst="rect">
            <a:avLst/>
          </a:prstGeom>
          <a:noFill/>
          <a:ln/>
        </p:spPr>
        <p:txBody>
          <a:bodyPr wrap="square" rtlCol="0" anchor="ctr"/>
          <a:lstStyle/>
          <a:p>
            <a:pPr marL="0" indent="0" algn="l">
              <a:buNone/>
            </a:pPr>
            <a:r>
              <a:rPr lang="en-US" sz="1250" b="1" dirty="0">
                <a:solidFill>
                  <a:srgbClr val="FFFFFF"/>
                </a:solidFill>
                <a:latin typeface="Arial" pitchFamily="34" charset="0"/>
                <a:ea typeface="Arial" pitchFamily="34" charset="-122"/>
                <a:cs typeface="Arial" pitchFamily="34" charset="-120"/>
              </a:rPr>
              <a:t>Don’t forget: </a:t>
            </a:r>
            <a:r>
              <a:rPr lang="en-US" sz="1250" dirty="0">
                <a:solidFill>
                  <a:srgbClr val="FFFFFF"/>
                </a:solidFill>
                <a:latin typeface="Arial" pitchFamily="34" charset="0"/>
                <a:ea typeface="Arial" pitchFamily="34" charset="-122"/>
                <a:cs typeface="Arial" pitchFamily="34" charset="-120"/>
              </a:rPr>
              <a:t>the default ‘price’ field remains mandatory (see B4), otherwise Mirakl will reject the offer.</a:t>
            </a:r>
            <a:endParaRPr lang="en-US" sz="125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E15B5B"/>
        </a:solidFill>
        <a:effectLst/>
      </p:bgPr>
    </p:bg>
    <p:spTree>
      <p:nvGrpSpPr>
        <p:cNvPr id="1" name=""/>
        <p:cNvGrpSpPr/>
        <p:nvPr/>
      </p:nvGrpSpPr>
      <p:grpSpPr>
        <a:xfrm>
          <a:off x="0" y="0"/>
          <a:ext cx="0" cy="0"/>
          <a:chOff x="0" y="0"/>
          <a:chExt cx="0" cy="0"/>
        </a:xfrm>
      </p:grpSpPr>
      <p:sp>
        <p:nvSpPr>
          <p:cNvPr id="2" name="Shape 0"/>
          <p:cNvSpPr/>
          <p:nvPr/>
        </p:nvSpPr>
        <p:spPr>
          <a:xfrm>
            <a:off x="292608" y="292608"/>
            <a:ext cx="11603736" cy="5943600"/>
          </a:xfrm>
          <a:prstGeom prst="rect">
            <a:avLst/>
          </a:prstGeom>
          <a:solidFill>
            <a:srgbClr val="FFFFFF"/>
          </a:solidFill>
          <a:ln/>
        </p:spPr>
        <p:txBody>
          <a:bodyPr/>
          <a:lstStyle/>
          <a:p>
            <a:endParaRPr lang="fr-FR"/>
          </a:p>
        </p:txBody>
      </p:sp>
      <p:sp>
        <p:nvSpPr>
          <p:cNvPr id="3" name="Text 1"/>
          <p:cNvSpPr/>
          <p:nvPr/>
        </p:nvSpPr>
        <p:spPr>
          <a:xfrm>
            <a:off x="274320" y="27432"/>
            <a:ext cx="4572000" cy="256032"/>
          </a:xfrm>
          <a:prstGeom prst="rect">
            <a:avLst/>
          </a:prstGeom>
          <a:noFill/>
          <a:ln/>
        </p:spPr>
        <p:txBody>
          <a:bodyPr wrap="square" rtlCol="0" anchor="ctr"/>
          <a:lstStyle/>
          <a:p>
            <a:pPr marL="0" indent="0" algn="l">
              <a:buNone/>
            </a:pPr>
            <a:r>
              <a:rPr lang="en-US" sz="1100" b="1" dirty="0">
                <a:solidFill>
                  <a:srgbClr val="FFFFFF"/>
                </a:solidFill>
                <a:latin typeface="Arial" pitchFamily="34" charset="0"/>
                <a:ea typeface="Arial" pitchFamily="34" charset="-122"/>
                <a:cs typeface="Arial" pitchFamily="34" charset="-120"/>
              </a:rPr>
              <a:t>&lt;&lt;&lt;  Back to the contents</a:t>
            </a:r>
            <a:endParaRPr lang="en-US" sz="1100" dirty="0"/>
          </a:p>
        </p:txBody>
      </p:sp>
      <p:sp>
        <p:nvSpPr>
          <p:cNvPr id="4" name="Text 2"/>
          <p:cNvSpPr/>
          <p:nvPr/>
        </p:nvSpPr>
        <p:spPr>
          <a:xfrm>
            <a:off x="411480" y="6355080"/>
            <a:ext cx="6400800" cy="365760"/>
          </a:xfrm>
          <a:prstGeom prst="rect">
            <a:avLst/>
          </a:prstGeom>
          <a:noFill/>
          <a:ln/>
        </p:spPr>
        <p:txBody>
          <a:bodyPr wrap="square" rtlCol="0" anchor="ctr"/>
          <a:lstStyle/>
          <a:p>
            <a:pPr marL="0" indent="0" algn="l">
              <a:buNone/>
            </a:pPr>
            <a:r>
              <a:rPr lang="en-US" sz="1400" b="1" i="1" dirty="0">
                <a:solidFill>
                  <a:srgbClr val="FFFFFF"/>
                </a:solidFill>
                <a:latin typeface="Georgia" pitchFamily="34" charset="0"/>
                <a:ea typeface="Georgia" pitchFamily="34" charset="-122"/>
                <a:cs typeface="Georgia" pitchFamily="34" charset="-120"/>
              </a:rPr>
              <a:t>More and more for families</a:t>
            </a:r>
            <a:endParaRPr lang="en-US" sz="1400" dirty="0"/>
          </a:p>
        </p:txBody>
      </p:sp>
      <p:sp>
        <p:nvSpPr>
          <p:cNvPr id="5" name="Shape 3"/>
          <p:cNvSpPr/>
          <p:nvPr/>
        </p:nvSpPr>
        <p:spPr>
          <a:xfrm>
            <a:off x="10250424" y="6327648"/>
            <a:ext cx="1572768" cy="384048"/>
          </a:xfrm>
          <a:prstGeom prst="roundRect">
            <a:avLst>
              <a:gd name="adj" fmla="val 11905"/>
            </a:avLst>
          </a:prstGeom>
          <a:solidFill>
            <a:srgbClr val="FFFFFF"/>
          </a:solidFill>
          <a:ln/>
        </p:spPr>
        <p:txBody>
          <a:bodyPr/>
          <a:lstStyle/>
          <a:p>
            <a:endParaRPr lang="fr-FR"/>
          </a:p>
        </p:txBody>
      </p:sp>
      <p:pic>
        <p:nvPicPr>
          <p:cNvPr id="6" name="Image 0" descr="assets/kiabi_logo_real.png"/>
          <p:cNvPicPr>
            <a:picLocks noChangeAspect="1"/>
          </p:cNvPicPr>
          <p:nvPr/>
        </p:nvPicPr>
        <p:blipFill>
          <a:blip r:embed="rId3"/>
          <a:stretch>
            <a:fillRect/>
          </a:stretch>
        </p:blipFill>
        <p:spPr>
          <a:xfrm>
            <a:off x="10387584" y="6400800"/>
            <a:ext cx="1298448" cy="288950"/>
          </a:xfrm>
          <a:prstGeom prst="rect">
            <a:avLst/>
          </a:prstGeom>
        </p:spPr>
      </p:pic>
      <p:sp>
        <p:nvSpPr>
          <p:cNvPr id="7" name="Shape 4"/>
          <p:cNvSpPr/>
          <p:nvPr/>
        </p:nvSpPr>
        <p:spPr>
          <a:xfrm>
            <a:off x="640080" y="566928"/>
            <a:ext cx="841248" cy="841248"/>
          </a:xfrm>
          <a:prstGeom prst="ellipse">
            <a:avLst/>
          </a:prstGeom>
          <a:solidFill>
            <a:srgbClr val="1A1A6E"/>
          </a:solidFill>
          <a:ln/>
          <a:effectLst>
            <a:outerShdw blurRad="63500" dist="25400" dir="8100000" algn="bl" rotWithShape="0">
              <a:srgbClr val="000000">
                <a:alpha val="10000"/>
              </a:srgbClr>
            </a:outerShdw>
          </a:effectLst>
        </p:spPr>
        <p:txBody>
          <a:bodyPr/>
          <a:lstStyle/>
          <a:p>
            <a:endParaRPr lang="fr-FR"/>
          </a:p>
        </p:txBody>
      </p:sp>
      <p:pic>
        <p:nvPicPr>
          <p:cNvPr id="8" name="Image 1" descr="assets/icons/layers_white.png"/>
          <p:cNvPicPr>
            <a:picLocks noChangeAspect="1"/>
          </p:cNvPicPr>
          <p:nvPr/>
        </p:nvPicPr>
        <p:blipFill>
          <a:blip r:embed="rId4"/>
          <a:stretch>
            <a:fillRect/>
          </a:stretch>
        </p:blipFill>
        <p:spPr>
          <a:xfrm>
            <a:off x="832104" y="758952"/>
            <a:ext cx="457200" cy="457200"/>
          </a:xfrm>
          <a:prstGeom prst="rect">
            <a:avLst/>
          </a:prstGeom>
        </p:spPr>
      </p:pic>
      <p:sp>
        <p:nvSpPr>
          <p:cNvPr id="9" name="Text 5"/>
          <p:cNvSpPr/>
          <p:nvPr/>
        </p:nvSpPr>
        <p:spPr>
          <a:xfrm>
            <a:off x="1691640" y="548640"/>
            <a:ext cx="9765792" cy="292608"/>
          </a:xfrm>
          <a:prstGeom prst="rect">
            <a:avLst/>
          </a:prstGeom>
          <a:noFill/>
          <a:ln/>
        </p:spPr>
        <p:txBody>
          <a:bodyPr wrap="square" lIns="0" tIns="0" rIns="0" bIns="0" rtlCol="0" anchor="ctr"/>
          <a:lstStyle/>
          <a:p>
            <a:pPr marL="0" indent="0" algn="l">
              <a:buNone/>
            </a:pPr>
            <a:r>
              <a:rPr lang="en-US" sz="1200" b="1" kern="0" spc="200" dirty="0">
                <a:solidFill>
                  <a:srgbClr val="6B4FD8"/>
                </a:solidFill>
                <a:latin typeface="Arial" pitchFamily="34" charset="0"/>
                <a:ea typeface="Arial" pitchFamily="34" charset="-122"/>
                <a:cs typeface="Arial" pitchFamily="34" charset="-120"/>
              </a:rPr>
              <a:t>PART 3 · I SELL IN SEVERAL COUNTRIES</a:t>
            </a:r>
            <a:endParaRPr lang="en-US" sz="1200" dirty="0"/>
          </a:p>
        </p:txBody>
      </p:sp>
      <p:sp>
        <p:nvSpPr>
          <p:cNvPr id="10" name="Text 6"/>
          <p:cNvSpPr/>
          <p:nvPr/>
        </p:nvSpPr>
        <p:spPr>
          <a:xfrm>
            <a:off x="1691640" y="822960"/>
            <a:ext cx="9765792" cy="658368"/>
          </a:xfrm>
          <a:prstGeom prst="rect">
            <a:avLst/>
          </a:prstGeom>
          <a:noFill/>
          <a:ln/>
        </p:spPr>
        <p:txBody>
          <a:bodyPr wrap="square" lIns="0" tIns="0" rIns="0" bIns="0" rtlCol="0" anchor="ctr"/>
          <a:lstStyle/>
          <a:p>
            <a:pPr marL="0" indent="0" algn="l">
              <a:buNone/>
            </a:pPr>
            <a:r>
              <a:rPr lang="en-US" sz="2700" b="1" dirty="0">
                <a:solidFill>
                  <a:srgbClr val="222222"/>
                </a:solidFill>
                <a:latin typeface="Arial" pitchFamily="34" charset="0"/>
                <a:ea typeface="Arial" pitchFamily="34" charset="-122"/>
                <a:cs typeface="Arial" pitchFamily="34" charset="-120"/>
              </a:rPr>
              <a:t>B2 · Channel mapping</a:t>
            </a:r>
            <a:endParaRPr lang="en-US" sz="2700" dirty="0"/>
          </a:p>
        </p:txBody>
      </p:sp>
      <p:sp>
        <p:nvSpPr>
          <p:cNvPr id="11" name="Shape 7"/>
          <p:cNvSpPr/>
          <p:nvPr/>
        </p:nvSpPr>
        <p:spPr>
          <a:xfrm>
            <a:off x="777240" y="1481328"/>
            <a:ext cx="10634472" cy="20117"/>
          </a:xfrm>
          <a:prstGeom prst="rect">
            <a:avLst/>
          </a:prstGeom>
          <a:solidFill>
            <a:srgbClr val="E15B5B"/>
          </a:solidFill>
          <a:ln/>
        </p:spPr>
        <p:txBody>
          <a:bodyPr/>
          <a:lstStyle/>
          <a:p>
            <a:endParaRPr lang="fr-FR"/>
          </a:p>
        </p:txBody>
      </p:sp>
      <p:sp>
        <p:nvSpPr>
          <p:cNvPr id="12" name="Text 8"/>
          <p:cNvSpPr/>
          <p:nvPr/>
        </p:nvSpPr>
        <p:spPr>
          <a:xfrm>
            <a:off x="777240" y="1691640"/>
            <a:ext cx="10634472" cy="411480"/>
          </a:xfrm>
          <a:prstGeom prst="rect">
            <a:avLst/>
          </a:prstGeom>
          <a:noFill/>
          <a:ln/>
        </p:spPr>
        <p:txBody>
          <a:bodyPr wrap="square" rtlCol="0" anchor="ctr"/>
          <a:lstStyle/>
          <a:p>
            <a:pPr marL="0" indent="0" algn="l">
              <a:buNone/>
            </a:pPr>
            <a:r>
              <a:rPr lang="en-US" sz="1400" dirty="0">
                <a:solidFill>
                  <a:srgbClr val="222222"/>
                </a:solidFill>
                <a:latin typeface="Arial" pitchFamily="34" charset="0"/>
                <a:ea typeface="Arial" pitchFamily="34" charset="-122"/>
                <a:cs typeface="Arial" pitchFamily="34" charset="-120"/>
              </a:rPr>
              <a:t>Each country corresponds to a channel number. Here are the price fields to use for each:</a:t>
            </a:r>
            <a:endParaRPr lang="en-US" sz="1400" dirty="0"/>
          </a:p>
        </p:txBody>
      </p:sp>
      <p:graphicFrame>
        <p:nvGraphicFramePr>
          <p:cNvPr id="13" name="Table 0"/>
          <p:cNvGraphicFramePr>
            <a:graphicFrameLocks noGrp="1"/>
          </p:cNvGraphicFramePr>
          <p:nvPr>
            <p:extLst>
              <p:ext uri="{D42A27DB-BD31-4B8C-83A1-F6EECF244321}">
                <p14:modId xmlns:p14="http://schemas.microsoft.com/office/powerpoint/2010/main" val="1579011935"/>
              </p:ext>
            </p:extLst>
          </p:nvPr>
        </p:nvGraphicFramePr>
        <p:xfrm>
          <a:off x="777240" y="2240280"/>
          <a:ext cx="10634470" cy="2971800"/>
        </p:xfrm>
        <a:graphic>
          <a:graphicData uri="http://schemas.openxmlformats.org/drawingml/2006/table">
            <a:tbl>
              <a:tblPr/>
              <a:tblGrid>
                <a:gridCol w="3200400">
                  <a:extLst>
                    <a:ext uri="{9D8B030D-6E8A-4147-A177-3AD203B41FA5}">
                      <a16:colId xmlns:a16="http://schemas.microsoft.com/office/drawing/2014/main" val="20000"/>
                    </a:ext>
                  </a:extLst>
                </a:gridCol>
                <a:gridCol w="1486814">
                  <a:extLst>
                    <a:ext uri="{9D8B030D-6E8A-4147-A177-3AD203B41FA5}">
                      <a16:colId xmlns:a16="http://schemas.microsoft.com/office/drawing/2014/main" val="20001"/>
                    </a:ext>
                  </a:extLst>
                </a:gridCol>
                <a:gridCol w="1486814">
                  <a:extLst>
                    <a:ext uri="{9D8B030D-6E8A-4147-A177-3AD203B41FA5}">
                      <a16:colId xmlns:a16="http://schemas.microsoft.com/office/drawing/2014/main" val="20002"/>
                    </a:ext>
                  </a:extLst>
                </a:gridCol>
                <a:gridCol w="1486814">
                  <a:extLst>
                    <a:ext uri="{9D8B030D-6E8A-4147-A177-3AD203B41FA5}">
                      <a16:colId xmlns:a16="http://schemas.microsoft.com/office/drawing/2014/main" val="20003"/>
                    </a:ext>
                  </a:extLst>
                </a:gridCol>
                <a:gridCol w="1486814">
                  <a:extLst>
                    <a:ext uri="{9D8B030D-6E8A-4147-A177-3AD203B41FA5}">
                      <a16:colId xmlns:a16="http://schemas.microsoft.com/office/drawing/2014/main" val="20004"/>
                    </a:ext>
                  </a:extLst>
                </a:gridCol>
                <a:gridCol w="1486814">
                  <a:extLst>
                    <a:ext uri="{9D8B030D-6E8A-4147-A177-3AD203B41FA5}">
                      <a16:colId xmlns:a16="http://schemas.microsoft.com/office/drawing/2014/main" val="20005"/>
                    </a:ext>
                  </a:extLst>
                </a:gridCol>
              </a:tblGrid>
              <a:tr h="457200">
                <a:tc>
                  <a:txBody>
                    <a:bodyPr/>
                    <a:lstStyle/>
                    <a:p>
                      <a:pPr marL="0" indent="0" algn="ctr">
                        <a:buNone/>
                      </a:pPr>
                      <a:endParaRPr lang="en-US" sz="1300" dirty="0">
                        <a:latin typeface="Arial" charset="0"/>
                        <a:ea typeface="Arial" charset="0"/>
                        <a:cs typeface="Arial" charset="0"/>
                      </a:endParaRPr>
                    </a:p>
                  </a:txBody>
                  <a:tcPr marL="50800" marR="50800" marT="25400" marB="25400" anchor="ctr">
                    <a:lnL w="6350" cap="flat" cmpd="sng" algn="ctr">
                      <a:solidFill>
                        <a:srgbClr val="D8D8E0"/>
                      </a:solidFill>
                      <a:prstDash val="solid"/>
                      <a:round/>
                      <a:headEnd type="none" w="med" len="med"/>
                      <a:tailEnd type="none" w="med" len="med"/>
                    </a:lnL>
                    <a:lnR w="6350" cap="flat" cmpd="sng" algn="ctr">
                      <a:solidFill>
                        <a:srgbClr val="D8D8E0"/>
                      </a:solidFill>
                      <a:prstDash val="solid"/>
                      <a:round/>
                      <a:headEnd type="none" w="med" len="med"/>
                      <a:tailEnd type="none" w="med" len="med"/>
                    </a:lnR>
                    <a:lnT w="6350" cap="flat" cmpd="sng" algn="ctr">
                      <a:solidFill>
                        <a:srgbClr val="D8D8E0"/>
                      </a:solidFill>
                      <a:prstDash val="solid"/>
                      <a:round/>
                      <a:headEnd type="none" w="med" len="med"/>
                      <a:tailEnd type="none" w="med" len="med"/>
                    </a:lnT>
                    <a:lnB w="6350" cap="flat" cmpd="sng" algn="ctr">
                      <a:solidFill>
                        <a:srgbClr val="D8D8E0"/>
                      </a:solidFill>
                      <a:prstDash val="solid"/>
                      <a:round/>
                      <a:headEnd type="none" w="med" len="med"/>
                      <a:tailEnd type="none" w="med" len="med"/>
                    </a:lnB>
                    <a:solidFill>
                      <a:srgbClr val="6B4FD8"/>
                    </a:solidFill>
                  </a:tcPr>
                </a:tc>
                <a:tc>
                  <a:txBody>
                    <a:bodyPr/>
                    <a:lstStyle/>
                    <a:p>
                      <a:pPr marL="0" indent="0" algn="ctr">
                        <a:buNone/>
                      </a:pPr>
                      <a:r>
                        <a:rPr lang="en-US" sz="1300" b="1" dirty="0">
                          <a:solidFill>
                            <a:srgbClr val="FFFFFF"/>
                          </a:solidFill>
                          <a:latin typeface="Arial" pitchFamily="34" charset="0"/>
                          <a:ea typeface="Arial" pitchFamily="34" charset="-122"/>
                          <a:cs typeface="Arial" pitchFamily="34" charset="-120"/>
                        </a:rPr>
                        <a:t>France</a:t>
                      </a:r>
                      <a:endParaRPr lang="en-US" sz="1300" dirty="0">
                        <a:latin typeface="Arial" charset="0"/>
                        <a:ea typeface="Arial" charset="0"/>
                        <a:cs typeface="Arial" charset="0"/>
                      </a:endParaRPr>
                    </a:p>
                  </a:txBody>
                  <a:tcPr marL="50800" marR="50800" marT="25400" marB="25400" anchor="ctr">
                    <a:lnL w="6350" cap="flat" cmpd="sng" algn="ctr">
                      <a:solidFill>
                        <a:srgbClr val="D8D8E0"/>
                      </a:solidFill>
                      <a:prstDash val="solid"/>
                      <a:round/>
                      <a:headEnd type="none" w="med" len="med"/>
                      <a:tailEnd type="none" w="med" len="med"/>
                    </a:lnL>
                    <a:lnR w="6350" cap="flat" cmpd="sng" algn="ctr">
                      <a:solidFill>
                        <a:srgbClr val="D8D8E0"/>
                      </a:solidFill>
                      <a:prstDash val="solid"/>
                      <a:round/>
                      <a:headEnd type="none" w="med" len="med"/>
                      <a:tailEnd type="none" w="med" len="med"/>
                    </a:lnR>
                    <a:lnT w="6350" cap="flat" cmpd="sng" algn="ctr">
                      <a:solidFill>
                        <a:srgbClr val="D8D8E0"/>
                      </a:solidFill>
                      <a:prstDash val="solid"/>
                      <a:round/>
                      <a:headEnd type="none" w="med" len="med"/>
                      <a:tailEnd type="none" w="med" len="med"/>
                    </a:lnT>
                    <a:lnB w="6350" cap="flat" cmpd="sng" algn="ctr">
                      <a:solidFill>
                        <a:srgbClr val="D8D8E0"/>
                      </a:solidFill>
                      <a:prstDash val="solid"/>
                      <a:round/>
                      <a:headEnd type="none" w="med" len="med"/>
                      <a:tailEnd type="none" w="med" len="med"/>
                    </a:lnB>
                    <a:solidFill>
                      <a:srgbClr val="6B4FD8"/>
                    </a:solidFill>
                  </a:tcPr>
                </a:tc>
                <a:tc>
                  <a:txBody>
                    <a:bodyPr/>
                    <a:lstStyle/>
                    <a:p>
                      <a:pPr marL="0" indent="0" algn="ctr">
                        <a:buNone/>
                      </a:pPr>
                      <a:r>
                        <a:rPr lang="en-US" sz="1300" b="1" dirty="0">
                          <a:solidFill>
                            <a:srgbClr val="FFFFFF"/>
                          </a:solidFill>
                          <a:latin typeface="Arial" pitchFamily="34" charset="0"/>
                          <a:ea typeface="Arial" pitchFamily="34" charset="-122"/>
                          <a:cs typeface="Arial" pitchFamily="34" charset="-120"/>
                        </a:rPr>
                        <a:t>Spain</a:t>
                      </a:r>
                      <a:endParaRPr lang="en-US" sz="1300" dirty="0">
                        <a:latin typeface="Arial" charset="0"/>
                        <a:ea typeface="Arial" charset="0"/>
                        <a:cs typeface="Arial" charset="0"/>
                      </a:endParaRPr>
                    </a:p>
                  </a:txBody>
                  <a:tcPr marL="50800" marR="50800" marT="25400" marB="25400" anchor="ctr">
                    <a:lnL w="6350" cap="flat" cmpd="sng" algn="ctr">
                      <a:solidFill>
                        <a:srgbClr val="D8D8E0"/>
                      </a:solidFill>
                      <a:prstDash val="solid"/>
                      <a:round/>
                      <a:headEnd type="none" w="med" len="med"/>
                      <a:tailEnd type="none" w="med" len="med"/>
                    </a:lnL>
                    <a:lnR w="6350" cap="flat" cmpd="sng" algn="ctr">
                      <a:solidFill>
                        <a:srgbClr val="D8D8E0"/>
                      </a:solidFill>
                      <a:prstDash val="solid"/>
                      <a:round/>
                      <a:headEnd type="none" w="med" len="med"/>
                      <a:tailEnd type="none" w="med" len="med"/>
                    </a:lnR>
                    <a:lnT w="6350" cap="flat" cmpd="sng" algn="ctr">
                      <a:solidFill>
                        <a:srgbClr val="D8D8E0"/>
                      </a:solidFill>
                      <a:prstDash val="solid"/>
                      <a:round/>
                      <a:headEnd type="none" w="med" len="med"/>
                      <a:tailEnd type="none" w="med" len="med"/>
                    </a:lnT>
                    <a:lnB w="6350" cap="flat" cmpd="sng" algn="ctr">
                      <a:solidFill>
                        <a:srgbClr val="D8D8E0"/>
                      </a:solidFill>
                      <a:prstDash val="solid"/>
                      <a:round/>
                      <a:headEnd type="none" w="med" len="med"/>
                      <a:tailEnd type="none" w="med" len="med"/>
                    </a:lnB>
                    <a:solidFill>
                      <a:srgbClr val="6B4FD8"/>
                    </a:solidFill>
                  </a:tcPr>
                </a:tc>
                <a:tc>
                  <a:txBody>
                    <a:bodyPr/>
                    <a:lstStyle/>
                    <a:p>
                      <a:pPr marL="0" indent="0" algn="ctr">
                        <a:buNone/>
                      </a:pPr>
                      <a:r>
                        <a:rPr lang="en-US" sz="1300" b="1" dirty="0">
                          <a:solidFill>
                            <a:srgbClr val="FFFFFF"/>
                          </a:solidFill>
                          <a:latin typeface="Arial" pitchFamily="34" charset="0"/>
                          <a:ea typeface="Arial" pitchFamily="34" charset="-122"/>
                          <a:cs typeface="Arial" pitchFamily="34" charset="-120"/>
                        </a:rPr>
                        <a:t>Italy</a:t>
                      </a:r>
                      <a:endParaRPr lang="en-US" sz="1300" dirty="0">
                        <a:latin typeface="Arial" charset="0"/>
                        <a:ea typeface="Arial" charset="0"/>
                        <a:cs typeface="Arial" charset="0"/>
                      </a:endParaRPr>
                    </a:p>
                  </a:txBody>
                  <a:tcPr marL="50800" marR="50800" marT="25400" marB="25400" anchor="ctr">
                    <a:lnL w="6350" cap="flat" cmpd="sng" algn="ctr">
                      <a:solidFill>
                        <a:srgbClr val="D8D8E0"/>
                      </a:solidFill>
                      <a:prstDash val="solid"/>
                      <a:round/>
                      <a:headEnd type="none" w="med" len="med"/>
                      <a:tailEnd type="none" w="med" len="med"/>
                    </a:lnL>
                    <a:lnR w="6350" cap="flat" cmpd="sng" algn="ctr">
                      <a:solidFill>
                        <a:srgbClr val="D8D8E0"/>
                      </a:solidFill>
                      <a:prstDash val="solid"/>
                      <a:round/>
                      <a:headEnd type="none" w="med" len="med"/>
                      <a:tailEnd type="none" w="med" len="med"/>
                    </a:lnR>
                    <a:lnT w="6350" cap="flat" cmpd="sng" algn="ctr">
                      <a:solidFill>
                        <a:srgbClr val="D8D8E0"/>
                      </a:solidFill>
                      <a:prstDash val="solid"/>
                      <a:round/>
                      <a:headEnd type="none" w="med" len="med"/>
                      <a:tailEnd type="none" w="med" len="med"/>
                    </a:lnT>
                    <a:lnB w="6350" cap="flat" cmpd="sng" algn="ctr">
                      <a:solidFill>
                        <a:srgbClr val="D8D8E0"/>
                      </a:solidFill>
                      <a:prstDash val="solid"/>
                      <a:round/>
                      <a:headEnd type="none" w="med" len="med"/>
                      <a:tailEnd type="none" w="med" len="med"/>
                    </a:lnB>
                    <a:solidFill>
                      <a:srgbClr val="6B4FD8"/>
                    </a:solidFill>
                  </a:tcPr>
                </a:tc>
                <a:tc>
                  <a:txBody>
                    <a:bodyPr/>
                    <a:lstStyle/>
                    <a:p>
                      <a:pPr marL="0" indent="0" algn="ctr">
                        <a:buNone/>
                      </a:pPr>
                      <a:r>
                        <a:rPr lang="en-US" sz="1300" b="1" dirty="0">
                          <a:solidFill>
                            <a:srgbClr val="FFFFFF"/>
                          </a:solidFill>
                          <a:latin typeface="Arial" pitchFamily="34" charset="0"/>
                          <a:ea typeface="Arial" pitchFamily="34" charset="-122"/>
                          <a:cs typeface="Arial" pitchFamily="34" charset="-120"/>
                        </a:rPr>
                        <a:t>Belgium</a:t>
                      </a:r>
                      <a:endParaRPr lang="en-US" sz="1300" dirty="0">
                        <a:latin typeface="Arial" charset="0"/>
                        <a:ea typeface="Arial" charset="0"/>
                        <a:cs typeface="Arial" charset="0"/>
                      </a:endParaRPr>
                    </a:p>
                  </a:txBody>
                  <a:tcPr marL="50800" marR="50800" marT="25400" marB="25400" anchor="ctr">
                    <a:lnL w="6350" cap="flat" cmpd="sng" algn="ctr">
                      <a:solidFill>
                        <a:srgbClr val="D8D8E0"/>
                      </a:solidFill>
                      <a:prstDash val="solid"/>
                      <a:round/>
                      <a:headEnd type="none" w="med" len="med"/>
                      <a:tailEnd type="none" w="med" len="med"/>
                    </a:lnL>
                    <a:lnR w="6350" cap="flat" cmpd="sng" algn="ctr">
                      <a:solidFill>
                        <a:srgbClr val="D8D8E0"/>
                      </a:solidFill>
                      <a:prstDash val="solid"/>
                      <a:round/>
                      <a:headEnd type="none" w="med" len="med"/>
                      <a:tailEnd type="none" w="med" len="med"/>
                    </a:lnR>
                    <a:lnT w="6350" cap="flat" cmpd="sng" algn="ctr">
                      <a:solidFill>
                        <a:srgbClr val="D8D8E0"/>
                      </a:solidFill>
                      <a:prstDash val="solid"/>
                      <a:round/>
                      <a:headEnd type="none" w="med" len="med"/>
                      <a:tailEnd type="none" w="med" len="med"/>
                    </a:lnT>
                    <a:lnB w="6350" cap="flat" cmpd="sng" algn="ctr">
                      <a:solidFill>
                        <a:srgbClr val="D8D8E0"/>
                      </a:solidFill>
                      <a:prstDash val="solid"/>
                      <a:round/>
                      <a:headEnd type="none" w="med" len="med"/>
                      <a:tailEnd type="none" w="med" len="med"/>
                    </a:lnB>
                    <a:solidFill>
                      <a:srgbClr val="6B4FD8"/>
                    </a:solidFill>
                  </a:tcPr>
                </a:tc>
                <a:tc>
                  <a:txBody>
                    <a:bodyPr/>
                    <a:lstStyle/>
                    <a:p>
                      <a:pPr marL="0" indent="0" algn="ctr">
                        <a:buNone/>
                      </a:pPr>
                      <a:r>
                        <a:rPr lang="en-US" sz="1300" b="1" dirty="0">
                          <a:solidFill>
                            <a:srgbClr val="FFFFFF"/>
                          </a:solidFill>
                          <a:latin typeface="Arial" pitchFamily="34" charset="0"/>
                          <a:ea typeface="Arial" pitchFamily="34" charset="-122"/>
                          <a:cs typeface="Arial" pitchFamily="34" charset="-120"/>
                        </a:rPr>
                        <a:t>Portugal</a:t>
                      </a:r>
                      <a:endParaRPr lang="en-US" sz="1300" dirty="0">
                        <a:latin typeface="Arial" charset="0"/>
                        <a:ea typeface="Arial" charset="0"/>
                        <a:cs typeface="Arial" charset="0"/>
                      </a:endParaRPr>
                    </a:p>
                  </a:txBody>
                  <a:tcPr marL="50800" marR="50800" marT="25400" marB="25400" anchor="ctr">
                    <a:lnL w="6350" cap="flat" cmpd="sng" algn="ctr">
                      <a:solidFill>
                        <a:srgbClr val="D8D8E0"/>
                      </a:solidFill>
                      <a:prstDash val="solid"/>
                      <a:round/>
                      <a:headEnd type="none" w="med" len="med"/>
                      <a:tailEnd type="none" w="med" len="med"/>
                    </a:lnL>
                    <a:lnR w="6350" cap="flat" cmpd="sng" algn="ctr">
                      <a:solidFill>
                        <a:srgbClr val="D8D8E0"/>
                      </a:solidFill>
                      <a:prstDash val="solid"/>
                      <a:round/>
                      <a:headEnd type="none" w="med" len="med"/>
                      <a:tailEnd type="none" w="med" len="med"/>
                    </a:lnR>
                    <a:lnT w="6350" cap="flat" cmpd="sng" algn="ctr">
                      <a:solidFill>
                        <a:srgbClr val="D8D8E0"/>
                      </a:solidFill>
                      <a:prstDash val="solid"/>
                      <a:round/>
                      <a:headEnd type="none" w="med" len="med"/>
                      <a:tailEnd type="none" w="med" len="med"/>
                    </a:lnT>
                    <a:lnB w="6350" cap="flat" cmpd="sng" algn="ctr">
                      <a:solidFill>
                        <a:srgbClr val="D8D8E0"/>
                      </a:solidFill>
                      <a:prstDash val="solid"/>
                      <a:round/>
                      <a:headEnd type="none" w="med" len="med"/>
                      <a:tailEnd type="none" w="med" len="med"/>
                    </a:lnB>
                    <a:solidFill>
                      <a:srgbClr val="6B4FD8"/>
                    </a:solidFill>
                  </a:tcPr>
                </a:tc>
                <a:extLst>
                  <a:ext uri="{0D108BD9-81ED-4DB2-BD59-A6C34878D82A}">
                    <a16:rowId xmlns:a16="http://schemas.microsoft.com/office/drawing/2014/main" val="10000"/>
                  </a:ext>
                </a:extLst>
              </a:tr>
              <a:tr h="502920">
                <a:tc>
                  <a:txBody>
                    <a:bodyPr/>
                    <a:lstStyle/>
                    <a:p>
                      <a:pPr marL="0" indent="0" algn="l">
                        <a:buNone/>
                      </a:pPr>
                      <a:r>
                        <a:rPr lang="en-US" sz="1100" b="1" dirty="0">
                          <a:solidFill>
                            <a:srgbClr val="FFFFFF"/>
                          </a:solidFill>
                          <a:latin typeface="Consolas" pitchFamily="34" charset="0"/>
                          <a:ea typeface="Consolas" pitchFamily="34" charset="-122"/>
                          <a:cs typeface="Consolas" pitchFamily="34" charset="-120"/>
                        </a:rPr>
                        <a:t>Channel</a:t>
                      </a:r>
                      <a:endParaRPr lang="en-US" sz="1100" dirty="0">
                        <a:latin typeface="Consolas" charset="0"/>
                        <a:ea typeface="Consolas" charset="0"/>
                        <a:cs typeface="Consolas" charset="0"/>
                      </a:endParaRPr>
                    </a:p>
                  </a:txBody>
                  <a:tcPr marL="50800" marR="50800" marT="25400" marB="25400" anchor="ctr">
                    <a:lnL w="6350" cap="flat" cmpd="sng" algn="ctr">
                      <a:solidFill>
                        <a:srgbClr val="D8D8E0"/>
                      </a:solidFill>
                      <a:prstDash val="solid"/>
                      <a:round/>
                      <a:headEnd type="none" w="med" len="med"/>
                      <a:tailEnd type="none" w="med" len="med"/>
                    </a:lnL>
                    <a:lnR w="6350" cap="flat" cmpd="sng" algn="ctr">
                      <a:solidFill>
                        <a:srgbClr val="D8D8E0"/>
                      </a:solidFill>
                      <a:prstDash val="solid"/>
                      <a:round/>
                      <a:headEnd type="none" w="med" len="med"/>
                      <a:tailEnd type="none" w="med" len="med"/>
                    </a:lnR>
                    <a:lnT w="6350" cap="flat" cmpd="sng" algn="ctr">
                      <a:solidFill>
                        <a:srgbClr val="D8D8E0"/>
                      </a:solidFill>
                      <a:prstDash val="solid"/>
                      <a:round/>
                      <a:headEnd type="none" w="med" len="med"/>
                      <a:tailEnd type="none" w="med" len="med"/>
                    </a:lnT>
                    <a:lnB w="6350" cap="flat" cmpd="sng" algn="ctr">
                      <a:solidFill>
                        <a:srgbClr val="D8D8E0"/>
                      </a:solidFill>
                      <a:prstDash val="solid"/>
                      <a:round/>
                      <a:headEnd type="none" w="med" len="med"/>
                      <a:tailEnd type="none" w="med" len="med"/>
                    </a:lnB>
                    <a:solidFill>
                      <a:srgbClr val="1A1A6E"/>
                    </a:solidFill>
                  </a:tcPr>
                </a:tc>
                <a:tc>
                  <a:txBody>
                    <a:bodyPr/>
                    <a:lstStyle/>
                    <a:p>
                      <a:pPr marL="0" indent="0" algn="ctr">
                        <a:buNone/>
                      </a:pPr>
                      <a:r>
                        <a:rPr lang="en-US" sz="1400" b="1" dirty="0">
                          <a:solidFill>
                            <a:srgbClr val="1A1A6E"/>
                          </a:solidFill>
                          <a:latin typeface="Arial" pitchFamily="34" charset="0"/>
                          <a:ea typeface="Arial" pitchFamily="34" charset="-122"/>
                          <a:cs typeface="Arial" pitchFamily="34" charset="-120"/>
                        </a:rPr>
                        <a:t>100</a:t>
                      </a:r>
                      <a:endParaRPr lang="en-US" sz="1400" dirty="0">
                        <a:latin typeface="Arial" charset="0"/>
                        <a:ea typeface="Arial" charset="0"/>
                        <a:cs typeface="Arial" charset="0"/>
                      </a:endParaRPr>
                    </a:p>
                  </a:txBody>
                  <a:tcPr marL="50800" marR="50800" marT="25400" marB="25400" anchor="ctr">
                    <a:lnL w="6350" cap="flat" cmpd="sng" algn="ctr">
                      <a:solidFill>
                        <a:srgbClr val="D8D8E0"/>
                      </a:solidFill>
                      <a:prstDash val="solid"/>
                      <a:round/>
                      <a:headEnd type="none" w="med" len="med"/>
                      <a:tailEnd type="none" w="med" len="med"/>
                    </a:lnL>
                    <a:lnR w="6350" cap="flat" cmpd="sng" algn="ctr">
                      <a:solidFill>
                        <a:srgbClr val="D8D8E0"/>
                      </a:solidFill>
                      <a:prstDash val="solid"/>
                      <a:round/>
                      <a:headEnd type="none" w="med" len="med"/>
                      <a:tailEnd type="none" w="med" len="med"/>
                    </a:lnR>
                    <a:lnT w="6350" cap="flat" cmpd="sng" algn="ctr">
                      <a:solidFill>
                        <a:srgbClr val="D8D8E0"/>
                      </a:solidFill>
                      <a:prstDash val="solid"/>
                      <a:round/>
                      <a:headEnd type="none" w="med" len="med"/>
                      <a:tailEnd type="none" w="med" len="med"/>
                    </a:lnT>
                    <a:lnB w="6350" cap="flat" cmpd="sng" algn="ctr">
                      <a:solidFill>
                        <a:srgbClr val="D8D8E0"/>
                      </a:solidFill>
                      <a:prstDash val="solid"/>
                      <a:round/>
                      <a:headEnd type="none" w="med" len="med"/>
                      <a:tailEnd type="none" w="med" len="med"/>
                    </a:lnB>
                    <a:solidFill>
                      <a:srgbClr val="F4F4F8"/>
                    </a:solidFill>
                  </a:tcPr>
                </a:tc>
                <a:tc>
                  <a:txBody>
                    <a:bodyPr/>
                    <a:lstStyle/>
                    <a:p>
                      <a:pPr marL="0" indent="0" algn="ctr">
                        <a:buNone/>
                      </a:pPr>
                      <a:r>
                        <a:rPr lang="en-US" sz="1400" b="1" dirty="0">
                          <a:solidFill>
                            <a:srgbClr val="1A1A6E"/>
                          </a:solidFill>
                          <a:latin typeface="Arial" pitchFamily="34" charset="0"/>
                          <a:ea typeface="Arial" pitchFamily="34" charset="-122"/>
                          <a:cs typeface="Arial" pitchFamily="34" charset="-120"/>
                        </a:rPr>
                        <a:t>200</a:t>
                      </a:r>
                      <a:endParaRPr lang="en-US" sz="1400" dirty="0">
                        <a:latin typeface="Arial" charset="0"/>
                        <a:ea typeface="Arial" charset="0"/>
                        <a:cs typeface="Arial" charset="0"/>
                      </a:endParaRPr>
                    </a:p>
                  </a:txBody>
                  <a:tcPr marL="50800" marR="50800" marT="25400" marB="25400" anchor="ctr">
                    <a:lnL w="6350" cap="flat" cmpd="sng" algn="ctr">
                      <a:solidFill>
                        <a:srgbClr val="D8D8E0"/>
                      </a:solidFill>
                      <a:prstDash val="solid"/>
                      <a:round/>
                      <a:headEnd type="none" w="med" len="med"/>
                      <a:tailEnd type="none" w="med" len="med"/>
                    </a:lnL>
                    <a:lnR w="6350" cap="flat" cmpd="sng" algn="ctr">
                      <a:solidFill>
                        <a:srgbClr val="D8D8E0"/>
                      </a:solidFill>
                      <a:prstDash val="solid"/>
                      <a:round/>
                      <a:headEnd type="none" w="med" len="med"/>
                      <a:tailEnd type="none" w="med" len="med"/>
                    </a:lnR>
                    <a:lnT w="6350" cap="flat" cmpd="sng" algn="ctr">
                      <a:solidFill>
                        <a:srgbClr val="D8D8E0"/>
                      </a:solidFill>
                      <a:prstDash val="solid"/>
                      <a:round/>
                      <a:headEnd type="none" w="med" len="med"/>
                      <a:tailEnd type="none" w="med" len="med"/>
                    </a:lnT>
                    <a:lnB w="6350" cap="flat" cmpd="sng" algn="ctr">
                      <a:solidFill>
                        <a:srgbClr val="D8D8E0"/>
                      </a:solidFill>
                      <a:prstDash val="solid"/>
                      <a:round/>
                      <a:headEnd type="none" w="med" len="med"/>
                      <a:tailEnd type="none" w="med" len="med"/>
                    </a:lnB>
                    <a:solidFill>
                      <a:srgbClr val="F4F4F8"/>
                    </a:solidFill>
                  </a:tcPr>
                </a:tc>
                <a:tc>
                  <a:txBody>
                    <a:bodyPr/>
                    <a:lstStyle/>
                    <a:p>
                      <a:pPr marL="0" indent="0" algn="ctr">
                        <a:buNone/>
                      </a:pPr>
                      <a:r>
                        <a:rPr lang="en-US" sz="1400" b="1" dirty="0">
                          <a:solidFill>
                            <a:srgbClr val="1A1A6E"/>
                          </a:solidFill>
                          <a:latin typeface="Arial" pitchFamily="34" charset="0"/>
                          <a:ea typeface="Arial" pitchFamily="34" charset="-122"/>
                          <a:cs typeface="Arial" pitchFamily="34" charset="-120"/>
                        </a:rPr>
                        <a:t>300</a:t>
                      </a:r>
                      <a:endParaRPr lang="en-US" sz="1400" dirty="0">
                        <a:latin typeface="Arial" charset="0"/>
                        <a:ea typeface="Arial" charset="0"/>
                        <a:cs typeface="Arial" charset="0"/>
                      </a:endParaRPr>
                    </a:p>
                  </a:txBody>
                  <a:tcPr marL="50800" marR="50800" marT="25400" marB="25400" anchor="ctr">
                    <a:lnL w="6350" cap="flat" cmpd="sng" algn="ctr">
                      <a:solidFill>
                        <a:srgbClr val="D8D8E0"/>
                      </a:solidFill>
                      <a:prstDash val="solid"/>
                      <a:round/>
                      <a:headEnd type="none" w="med" len="med"/>
                      <a:tailEnd type="none" w="med" len="med"/>
                    </a:lnL>
                    <a:lnR w="6350" cap="flat" cmpd="sng" algn="ctr">
                      <a:solidFill>
                        <a:srgbClr val="D8D8E0"/>
                      </a:solidFill>
                      <a:prstDash val="solid"/>
                      <a:round/>
                      <a:headEnd type="none" w="med" len="med"/>
                      <a:tailEnd type="none" w="med" len="med"/>
                    </a:lnR>
                    <a:lnT w="6350" cap="flat" cmpd="sng" algn="ctr">
                      <a:solidFill>
                        <a:srgbClr val="D8D8E0"/>
                      </a:solidFill>
                      <a:prstDash val="solid"/>
                      <a:round/>
                      <a:headEnd type="none" w="med" len="med"/>
                      <a:tailEnd type="none" w="med" len="med"/>
                    </a:lnT>
                    <a:lnB w="6350" cap="flat" cmpd="sng" algn="ctr">
                      <a:solidFill>
                        <a:srgbClr val="D8D8E0"/>
                      </a:solidFill>
                      <a:prstDash val="solid"/>
                      <a:round/>
                      <a:headEnd type="none" w="med" len="med"/>
                      <a:tailEnd type="none" w="med" len="med"/>
                    </a:lnB>
                    <a:solidFill>
                      <a:srgbClr val="F4F4F8"/>
                    </a:solidFill>
                  </a:tcPr>
                </a:tc>
                <a:tc>
                  <a:txBody>
                    <a:bodyPr/>
                    <a:lstStyle/>
                    <a:p>
                      <a:pPr marL="0" indent="0" algn="ctr">
                        <a:buNone/>
                      </a:pPr>
                      <a:r>
                        <a:rPr lang="en-US" sz="1400" b="1" dirty="0">
                          <a:solidFill>
                            <a:srgbClr val="1A1A6E"/>
                          </a:solidFill>
                          <a:latin typeface="Arial" pitchFamily="34" charset="0"/>
                          <a:ea typeface="Arial" pitchFamily="34" charset="-122"/>
                          <a:cs typeface="Arial" pitchFamily="34" charset="-120"/>
                        </a:rPr>
                        <a:t>400</a:t>
                      </a:r>
                      <a:endParaRPr lang="en-US" sz="1400" dirty="0">
                        <a:latin typeface="Arial" charset="0"/>
                        <a:ea typeface="Arial" charset="0"/>
                        <a:cs typeface="Arial" charset="0"/>
                      </a:endParaRPr>
                    </a:p>
                  </a:txBody>
                  <a:tcPr marL="50800" marR="50800" marT="25400" marB="25400" anchor="ctr">
                    <a:lnL w="6350" cap="flat" cmpd="sng" algn="ctr">
                      <a:solidFill>
                        <a:srgbClr val="D8D8E0"/>
                      </a:solidFill>
                      <a:prstDash val="solid"/>
                      <a:round/>
                      <a:headEnd type="none" w="med" len="med"/>
                      <a:tailEnd type="none" w="med" len="med"/>
                    </a:lnL>
                    <a:lnR w="6350" cap="flat" cmpd="sng" algn="ctr">
                      <a:solidFill>
                        <a:srgbClr val="D8D8E0"/>
                      </a:solidFill>
                      <a:prstDash val="solid"/>
                      <a:round/>
                      <a:headEnd type="none" w="med" len="med"/>
                      <a:tailEnd type="none" w="med" len="med"/>
                    </a:lnR>
                    <a:lnT w="6350" cap="flat" cmpd="sng" algn="ctr">
                      <a:solidFill>
                        <a:srgbClr val="D8D8E0"/>
                      </a:solidFill>
                      <a:prstDash val="solid"/>
                      <a:round/>
                      <a:headEnd type="none" w="med" len="med"/>
                      <a:tailEnd type="none" w="med" len="med"/>
                    </a:lnT>
                    <a:lnB w="6350" cap="flat" cmpd="sng" algn="ctr">
                      <a:solidFill>
                        <a:srgbClr val="D8D8E0"/>
                      </a:solidFill>
                      <a:prstDash val="solid"/>
                      <a:round/>
                      <a:headEnd type="none" w="med" len="med"/>
                      <a:tailEnd type="none" w="med" len="med"/>
                    </a:lnB>
                    <a:solidFill>
                      <a:srgbClr val="F4F4F8"/>
                    </a:solidFill>
                  </a:tcPr>
                </a:tc>
                <a:tc>
                  <a:txBody>
                    <a:bodyPr/>
                    <a:lstStyle/>
                    <a:p>
                      <a:pPr marL="0" indent="0" algn="ctr">
                        <a:buNone/>
                      </a:pPr>
                      <a:r>
                        <a:rPr lang="en-US" sz="1400" b="1" dirty="0">
                          <a:solidFill>
                            <a:srgbClr val="1A1A6E"/>
                          </a:solidFill>
                          <a:latin typeface="Arial" pitchFamily="34" charset="0"/>
                          <a:ea typeface="Arial" pitchFamily="34" charset="-122"/>
                          <a:cs typeface="Arial" pitchFamily="34" charset="-120"/>
                        </a:rPr>
                        <a:t>800</a:t>
                      </a:r>
                      <a:endParaRPr lang="en-US" sz="1400" dirty="0">
                        <a:latin typeface="Arial" charset="0"/>
                        <a:ea typeface="Arial" charset="0"/>
                        <a:cs typeface="Arial" charset="0"/>
                      </a:endParaRPr>
                    </a:p>
                  </a:txBody>
                  <a:tcPr marL="50800" marR="50800" marT="25400" marB="25400" anchor="ctr">
                    <a:lnL w="6350" cap="flat" cmpd="sng" algn="ctr">
                      <a:solidFill>
                        <a:srgbClr val="D8D8E0"/>
                      </a:solidFill>
                      <a:prstDash val="solid"/>
                      <a:round/>
                      <a:headEnd type="none" w="med" len="med"/>
                      <a:tailEnd type="none" w="med" len="med"/>
                    </a:lnL>
                    <a:lnR w="6350" cap="flat" cmpd="sng" algn="ctr">
                      <a:solidFill>
                        <a:srgbClr val="D8D8E0"/>
                      </a:solidFill>
                      <a:prstDash val="solid"/>
                      <a:round/>
                      <a:headEnd type="none" w="med" len="med"/>
                      <a:tailEnd type="none" w="med" len="med"/>
                    </a:lnR>
                    <a:lnT w="6350" cap="flat" cmpd="sng" algn="ctr">
                      <a:solidFill>
                        <a:srgbClr val="D8D8E0"/>
                      </a:solidFill>
                      <a:prstDash val="solid"/>
                      <a:round/>
                      <a:headEnd type="none" w="med" len="med"/>
                      <a:tailEnd type="none" w="med" len="med"/>
                    </a:lnT>
                    <a:lnB w="6350" cap="flat" cmpd="sng" algn="ctr">
                      <a:solidFill>
                        <a:srgbClr val="D8D8E0"/>
                      </a:solidFill>
                      <a:prstDash val="solid"/>
                      <a:round/>
                      <a:headEnd type="none" w="med" len="med"/>
                      <a:tailEnd type="none" w="med" len="med"/>
                    </a:lnB>
                    <a:solidFill>
                      <a:srgbClr val="F4F4F8"/>
                    </a:solidFill>
                  </a:tcPr>
                </a:tc>
                <a:extLst>
                  <a:ext uri="{0D108BD9-81ED-4DB2-BD59-A6C34878D82A}">
                    <a16:rowId xmlns:a16="http://schemas.microsoft.com/office/drawing/2014/main" val="10001"/>
                  </a:ext>
                </a:extLst>
              </a:tr>
              <a:tr h="502920">
                <a:tc>
                  <a:txBody>
                    <a:bodyPr/>
                    <a:lstStyle/>
                    <a:p>
                      <a:pPr marL="0" indent="0" algn="l">
                        <a:buNone/>
                      </a:pPr>
                      <a:r>
                        <a:rPr lang="en-US" sz="1100" b="1" dirty="0">
                          <a:solidFill>
                            <a:srgbClr val="FFFFFF"/>
                          </a:solidFill>
                          <a:latin typeface="Consolas" pitchFamily="34" charset="0"/>
                          <a:ea typeface="Consolas" pitchFamily="34" charset="-122"/>
                          <a:cs typeface="Consolas" pitchFamily="34" charset="-120"/>
                        </a:rPr>
                        <a:t>price[channel=]</a:t>
                      </a:r>
                      <a:endParaRPr lang="en-US" sz="1100" dirty="0">
                        <a:latin typeface="Consolas" charset="0"/>
                        <a:ea typeface="Consolas" charset="0"/>
                        <a:cs typeface="Consolas" charset="0"/>
                      </a:endParaRPr>
                    </a:p>
                  </a:txBody>
                  <a:tcPr marL="50800" marR="50800" marT="25400" marB="25400" anchor="ctr">
                    <a:lnL w="6350" cap="flat" cmpd="sng" algn="ctr">
                      <a:solidFill>
                        <a:srgbClr val="D8D8E0"/>
                      </a:solidFill>
                      <a:prstDash val="solid"/>
                      <a:round/>
                      <a:headEnd type="none" w="med" len="med"/>
                      <a:tailEnd type="none" w="med" len="med"/>
                    </a:lnL>
                    <a:lnR w="6350" cap="flat" cmpd="sng" algn="ctr">
                      <a:solidFill>
                        <a:srgbClr val="D8D8E0"/>
                      </a:solidFill>
                      <a:prstDash val="solid"/>
                      <a:round/>
                      <a:headEnd type="none" w="med" len="med"/>
                      <a:tailEnd type="none" w="med" len="med"/>
                    </a:lnR>
                    <a:lnT w="6350" cap="flat" cmpd="sng" algn="ctr">
                      <a:solidFill>
                        <a:srgbClr val="D8D8E0"/>
                      </a:solidFill>
                      <a:prstDash val="solid"/>
                      <a:round/>
                      <a:headEnd type="none" w="med" len="med"/>
                      <a:tailEnd type="none" w="med" len="med"/>
                    </a:lnT>
                    <a:lnB w="6350" cap="flat" cmpd="sng" algn="ctr">
                      <a:solidFill>
                        <a:srgbClr val="D8D8E0"/>
                      </a:solidFill>
                      <a:prstDash val="solid"/>
                      <a:round/>
                      <a:headEnd type="none" w="med" len="med"/>
                      <a:tailEnd type="none" w="med" len="med"/>
                    </a:lnB>
                    <a:solidFill>
                      <a:srgbClr val="1A1A6E"/>
                    </a:solidFill>
                  </a:tcPr>
                </a:tc>
                <a:tc>
                  <a:txBody>
                    <a:bodyPr/>
                    <a:lstStyle/>
                    <a:p>
                      <a:pPr marL="0" indent="0" algn="ctr">
                        <a:buNone/>
                      </a:pPr>
                      <a:r>
                        <a:rPr lang="en-US" sz="1050" dirty="0">
                          <a:solidFill>
                            <a:srgbClr val="222222"/>
                          </a:solidFill>
                          <a:latin typeface="Consolas" pitchFamily="34" charset="0"/>
                          <a:ea typeface="Consolas" pitchFamily="34" charset="-122"/>
                          <a:cs typeface="Consolas" pitchFamily="34" charset="-120"/>
                        </a:rPr>
                        <a:t>100</a:t>
                      </a:r>
                      <a:endParaRPr lang="en-US" sz="1050" dirty="0">
                        <a:latin typeface="Consolas" charset="0"/>
                        <a:ea typeface="Consolas" charset="0"/>
                        <a:cs typeface="Consolas" charset="0"/>
                      </a:endParaRPr>
                    </a:p>
                  </a:txBody>
                  <a:tcPr marL="50800" marR="50800" marT="25400" marB="25400" anchor="ctr">
                    <a:lnL w="6350" cap="flat" cmpd="sng" algn="ctr">
                      <a:solidFill>
                        <a:srgbClr val="D8D8E0"/>
                      </a:solidFill>
                      <a:prstDash val="solid"/>
                      <a:round/>
                      <a:headEnd type="none" w="med" len="med"/>
                      <a:tailEnd type="none" w="med" len="med"/>
                    </a:lnL>
                    <a:lnR w="6350" cap="flat" cmpd="sng" algn="ctr">
                      <a:solidFill>
                        <a:srgbClr val="D8D8E0"/>
                      </a:solidFill>
                      <a:prstDash val="solid"/>
                      <a:round/>
                      <a:headEnd type="none" w="med" len="med"/>
                      <a:tailEnd type="none" w="med" len="med"/>
                    </a:lnR>
                    <a:lnT w="6350" cap="flat" cmpd="sng" algn="ctr">
                      <a:solidFill>
                        <a:srgbClr val="D8D8E0"/>
                      </a:solidFill>
                      <a:prstDash val="solid"/>
                      <a:round/>
                      <a:headEnd type="none" w="med" len="med"/>
                      <a:tailEnd type="none" w="med" len="med"/>
                    </a:lnT>
                    <a:lnB w="6350" cap="flat" cmpd="sng" algn="ctr">
                      <a:solidFill>
                        <a:srgbClr val="D8D8E0"/>
                      </a:solidFill>
                      <a:prstDash val="solid"/>
                      <a:round/>
                      <a:headEnd type="none" w="med" len="med"/>
                      <a:tailEnd type="none" w="med" len="med"/>
                    </a:lnB>
                    <a:solidFill>
                      <a:srgbClr val="FFFFFF"/>
                    </a:solidFill>
                  </a:tcPr>
                </a:tc>
                <a:tc>
                  <a:txBody>
                    <a:bodyPr/>
                    <a:lstStyle/>
                    <a:p>
                      <a:pPr marL="0" indent="0" algn="ctr">
                        <a:buNone/>
                      </a:pPr>
                      <a:r>
                        <a:rPr lang="en-US" sz="1050" dirty="0">
                          <a:solidFill>
                            <a:srgbClr val="222222"/>
                          </a:solidFill>
                          <a:latin typeface="Consolas" pitchFamily="34" charset="0"/>
                          <a:ea typeface="Consolas" pitchFamily="34" charset="-122"/>
                          <a:cs typeface="Consolas" pitchFamily="34" charset="-120"/>
                        </a:rPr>
                        <a:t>200</a:t>
                      </a:r>
                      <a:endParaRPr lang="en-US" sz="1050" dirty="0">
                        <a:latin typeface="Consolas" charset="0"/>
                        <a:ea typeface="Consolas" charset="0"/>
                        <a:cs typeface="Consolas" charset="0"/>
                      </a:endParaRPr>
                    </a:p>
                  </a:txBody>
                  <a:tcPr marL="50800" marR="50800" marT="25400" marB="25400" anchor="ctr">
                    <a:lnL w="6350" cap="flat" cmpd="sng" algn="ctr">
                      <a:solidFill>
                        <a:srgbClr val="D8D8E0"/>
                      </a:solidFill>
                      <a:prstDash val="solid"/>
                      <a:round/>
                      <a:headEnd type="none" w="med" len="med"/>
                      <a:tailEnd type="none" w="med" len="med"/>
                    </a:lnL>
                    <a:lnR w="6350" cap="flat" cmpd="sng" algn="ctr">
                      <a:solidFill>
                        <a:srgbClr val="D8D8E0"/>
                      </a:solidFill>
                      <a:prstDash val="solid"/>
                      <a:round/>
                      <a:headEnd type="none" w="med" len="med"/>
                      <a:tailEnd type="none" w="med" len="med"/>
                    </a:lnR>
                    <a:lnT w="6350" cap="flat" cmpd="sng" algn="ctr">
                      <a:solidFill>
                        <a:srgbClr val="D8D8E0"/>
                      </a:solidFill>
                      <a:prstDash val="solid"/>
                      <a:round/>
                      <a:headEnd type="none" w="med" len="med"/>
                      <a:tailEnd type="none" w="med" len="med"/>
                    </a:lnT>
                    <a:lnB w="6350" cap="flat" cmpd="sng" algn="ctr">
                      <a:solidFill>
                        <a:srgbClr val="D8D8E0"/>
                      </a:solidFill>
                      <a:prstDash val="solid"/>
                      <a:round/>
                      <a:headEnd type="none" w="med" len="med"/>
                      <a:tailEnd type="none" w="med" len="med"/>
                    </a:lnB>
                    <a:solidFill>
                      <a:srgbClr val="FFFFFF"/>
                    </a:solidFill>
                  </a:tcPr>
                </a:tc>
                <a:tc>
                  <a:txBody>
                    <a:bodyPr/>
                    <a:lstStyle/>
                    <a:p>
                      <a:pPr marL="0" indent="0" algn="ctr">
                        <a:buNone/>
                      </a:pPr>
                      <a:r>
                        <a:rPr lang="en-US" sz="1050" dirty="0">
                          <a:solidFill>
                            <a:srgbClr val="222222"/>
                          </a:solidFill>
                          <a:latin typeface="Consolas" pitchFamily="34" charset="0"/>
                          <a:ea typeface="Consolas" pitchFamily="34" charset="-122"/>
                          <a:cs typeface="Consolas" pitchFamily="34" charset="-120"/>
                        </a:rPr>
                        <a:t>300</a:t>
                      </a:r>
                      <a:endParaRPr lang="en-US" sz="1050" dirty="0">
                        <a:latin typeface="Consolas" charset="0"/>
                        <a:ea typeface="Consolas" charset="0"/>
                        <a:cs typeface="Consolas" charset="0"/>
                      </a:endParaRPr>
                    </a:p>
                  </a:txBody>
                  <a:tcPr marL="50800" marR="50800" marT="25400" marB="25400" anchor="ctr">
                    <a:lnL w="6350" cap="flat" cmpd="sng" algn="ctr">
                      <a:solidFill>
                        <a:srgbClr val="D8D8E0"/>
                      </a:solidFill>
                      <a:prstDash val="solid"/>
                      <a:round/>
                      <a:headEnd type="none" w="med" len="med"/>
                      <a:tailEnd type="none" w="med" len="med"/>
                    </a:lnL>
                    <a:lnR w="6350" cap="flat" cmpd="sng" algn="ctr">
                      <a:solidFill>
                        <a:srgbClr val="D8D8E0"/>
                      </a:solidFill>
                      <a:prstDash val="solid"/>
                      <a:round/>
                      <a:headEnd type="none" w="med" len="med"/>
                      <a:tailEnd type="none" w="med" len="med"/>
                    </a:lnR>
                    <a:lnT w="6350" cap="flat" cmpd="sng" algn="ctr">
                      <a:solidFill>
                        <a:srgbClr val="D8D8E0"/>
                      </a:solidFill>
                      <a:prstDash val="solid"/>
                      <a:round/>
                      <a:headEnd type="none" w="med" len="med"/>
                      <a:tailEnd type="none" w="med" len="med"/>
                    </a:lnT>
                    <a:lnB w="6350" cap="flat" cmpd="sng" algn="ctr">
                      <a:solidFill>
                        <a:srgbClr val="D8D8E0"/>
                      </a:solidFill>
                      <a:prstDash val="solid"/>
                      <a:round/>
                      <a:headEnd type="none" w="med" len="med"/>
                      <a:tailEnd type="none" w="med" len="med"/>
                    </a:lnB>
                    <a:solidFill>
                      <a:srgbClr val="FFFFFF"/>
                    </a:solidFill>
                  </a:tcPr>
                </a:tc>
                <a:tc>
                  <a:txBody>
                    <a:bodyPr/>
                    <a:lstStyle/>
                    <a:p>
                      <a:pPr marL="0" indent="0" algn="ctr">
                        <a:buNone/>
                      </a:pPr>
                      <a:r>
                        <a:rPr lang="en-US" sz="1050" dirty="0">
                          <a:solidFill>
                            <a:srgbClr val="222222"/>
                          </a:solidFill>
                          <a:latin typeface="Consolas" pitchFamily="34" charset="0"/>
                          <a:ea typeface="Consolas" pitchFamily="34" charset="-122"/>
                          <a:cs typeface="Consolas" pitchFamily="34" charset="-120"/>
                        </a:rPr>
                        <a:t>400</a:t>
                      </a:r>
                      <a:endParaRPr lang="en-US" sz="1050" dirty="0">
                        <a:latin typeface="Consolas" charset="0"/>
                        <a:ea typeface="Consolas" charset="0"/>
                        <a:cs typeface="Consolas" charset="0"/>
                      </a:endParaRPr>
                    </a:p>
                  </a:txBody>
                  <a:tcPr marL="50800" marR="50800" marT="25400" marB="25400" anchor="ctr">
                    <a:lnL w="6350" cap="flat" cmpd="sng" algn="ctr">
                      <a:solidFill>
                        <a:srgbClr val="D8D8E0"/>
                      </a:solidFill>
                      <a:prstDash val="solid"/>
                      <a:round/>
                      <a:headEnd type="none" w="med" len="med"/>
                      <a:tailEnd type="none" w="med" len="med"/>
                    </a:lnL>
                    <a:lnR w="6350" cap="flat" cmpd="sng" algn="ctr">
                      <a:solidFill>
                        <a:srgbClr val="D8D8E0"/>
                      </a:solidFill>
                      <a:prstDash val="solid"/>
                      <a:round/>
                      <a:headEnd type="none" w="med" len="med"/>
                      <a:tailEnd type="none" w="med" len="med"/>
                    </a:lnR>
                    <a:lnT w="6350" cap="flat" cmpd="sng" algn="ctr">
                      <a:solidFill>
                        <a:srgbClr val="D8D8E0"/>
                      </a:solidFill>
                      <a:prstDash val="solid"/>
                      <a:round/>
                      <a:headEnd type="none" w="med" len="med"/>
                      <a:tailEnd type="none" w="med" len="med"/>
                    </a:lnT>
                    <a:lnB w="6350" cap="flat" cmpd="sng" algn="ctr">
                      <a:solidFill>
                        <a:srgbClr val="D8D8E0"/>
                      </a:solidFill>
                      <a:prstDash val="solid"/>
                      <a:round/>
                      <a:headEnd type="none" w="med" len="med"/>
                      <a:tailEnd type="none" w="med" len="med"/>
                    </a:lnB>
                    <a:solidFill>
                      <a:srgbClr val="FFFFFF"/>
                    </a:solidFill>
                  </a:tcPr>
                </a:tc>
                <a:tc>
                  <a:txBody>
                    <a:bodyPr/>
                    <a:lstStyle/>
                    <a:p>
                      <a:pPr marL="0" indent="0" algn="ctr">
                        <a:buNone/>
                      </a:pPr>
                      <a:r>
                        <a:rPr lang="en-US" sz="1050" dirty="0">
                          <a:solidFill>
                            <a:srgbClr val="222222"/>
                          </a:solidFill>
                          <a:latin typeface="Consolas" pitchFamily="34" charset="0"/>
                          <a:ea typeface="Consolas" pitchFamily="34" charset="-122"/>
                          <a:cs typeface="Consolas" pitchFamily="34" charset="-120"/>
                        </a:rPr>
                        <a:t>800</a:t>
                      </a:r>
                      <a:endParaRPr lang="en-US" sz="1050" dirty="0">
                        <a:latin typeface="Consolas" charset="0"/>
                        <a:ea typeface="Consolas" charset="0"/>
                        <a:cs typeface="Consolas" charset="0"/>
                      </a:endParaRPr>
                    </a:p>
                  </a:txBody>
                  <a:tcPr marL="50800" marR="50800" marT="25400" marB="25400" anchor="ctr">
                    <a:lnL w="6350" cap="flat" cmpd="sng" algn="ctr">
                      <a:solidFill>
                        <a:srgbClr val="D8D8E0"/>
                      </a:solidFill>
                      <a:prstDash val="solid"/>
                      <a:round/>
                      <a:headEnd type="none" w="med" len="med"/>
                      <a:tailEnd type="none" w="med" len="med"/>
                    </a:lnL>
                    <a:lnR w="6350" cap="flat" cmpd="sng" algn="ctr">
                      <a:solidFill>
                        <a:srgbClr val="D8D8E0"/>
                      </a:solidFill>
                      <a:prstDash val="solid"/>
                      <a:round/>
                      <a:headEnd type="none" w="med" len="med"/>
                      <a:tailEnd type="none" w="med" len="med"/>
                    </a:lnR>
                    <a:lnT w="6350" cap="flat" cmpd="sng" algn="ctr">
                      <a:solidFill>
                        <a:srgbClr val="D8D8E0"/>
                      </a:solidFill>
                      <a:prstDash val="solid"/>
                      <a:round/>
                      <a:headEnd type="none" w="med" len="med"/>
                      <a:tailEnd type="none" w="med" len="med"/>
                    </a:lnT>
                    <a:lnB w="6350" cap="flat" cmpd="sng" algn="ctr">
                      <a:solidFill>
                        <a:srgbClr val="D8D8E0"/>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502920">
                <a:tc>
                  <a:txBody>
                    <a:bodyPr/>
                    <a:lstStyle/>
                    <a:p>
                      <a:pPr marL="0" indent="0" algn="l">
                        <a:buNone/>
                      </a:pPr>
                      <a:r>
                        <a:rPr lang="en-US" sz="1100" b="1" dirty="0">
                          <a:solidFill>
                            <a:srgbClr val="FFFFFF"/>
                          </a:solidFill>
                          <a:latin typeface="Consolas" pitchFamily="34" charset="0"/>
                          <a:ea typeface="Consolas" pitchFamily="34" charset="-122"/>
                          <a:cs typeface="Consolas" pitchFamily="34" charset="-120"/>
                        </a:rPr>
                        <a:t>discount-price[channel=]</a:t>
                      </a:r>
                      <a:endParaRPr lang="en-US" sz="1100" dirty="0">
                        <a:latin typeface="Consolas" charset="0"/>
                        <a:ea typeface="Consolas" charset="0"/>
                        <a:cs typeface="Consolas" charset="0"/>
                      </a:endParaRPr>
                    </a:p>
                  </a:txBody>
                  <a:tcPr marL="50800" marR="50800" marT="25400" marB="25400" anchor="ctr">
                    <a:lnL w="6350" cap="flat" cmpd="sng" algn="ctr">
                      <a:solidFill>
                        <a:srgbClr val="D8D8E0"/>
                      </a:solidFill>
                      <a:prstDash val="solid"/>
                      <a:round/>
                      <a:headEnd type="none" w="med" len="med"/>
                      <a:tailEnd type="none" w="med" len="med"/>
                    </a:lnL>
                    <a:lnR w="6350" cap="flat" cmpd="sng" algn="ctr">
                      <a:solidFill>
                        <a:srgbClr val="D8D8E0"/>
                      </a:solidFill>
                      <a:prstDash val="solid"/>
                      <a:round/>
                      <a:headEnd type="none" w="med" len="med"/>
                      <a:tailEnd type="none" w="med" len="med"/>
                    </a:lnR>
                    <a:lnT w="6350" cap="flat" cmpd="sng" algn="ctr">
                      <a:solidFill>
                        <a:srgbClr val="D8D8E0"/>
                      </a:solidFill>
                      <a:prstDash val="solid"/>
                      <a:round/>
                      <a:headEnd type="none" w="med" len="med"/>
                      <a:tailEnd type="none" w="med" len="med"/>
                    </a:lnT>
                    <a:lnB w="6350" cap="flat" cmpd="sng" algn="ctr">
                      <a:solidFill>
                        <a:srgbClr val="D8D8E0"/>
                      </a:solidFill>
                      <a:prstDash val="solid"/>
                      <a:round/>
                      <a:headEnd type="none" w="med" len="med"/>
                      <a:tailEnd type="none" w="med" len="med"/>
                    </a:lnB>
                    <a:solidFill>
                      <a:srgbClr val="1A1A6E"/>
                    </a:solidFill>
                  </a:tcPr>
                </a:tc>
                <a:tc>
                  <a:txBody>
                    <a:bodyPr/>
                    <a:lstStyle/>
                    <a:p>
                      <a:pPr marL="0" indent="0" algn="ctr">
                        <a:buNone/>
                      </a:pPr>
                      <a:r>
                        <a:rPr lang="en-US" sz="1050" dirty="0">
                          <a:solidFill>
                            <a:srgbClr val="222222"/>
                          </a:solidFill>
                          <a:latin typeface="Consolas" pitchFamily="34" charset="0"/>
                          <a:ea typeface="Consolas" pitchFamily="34" charset="-122"/>
                          <a:cs typeface="Consolas" pitchFamily="34" charset="-120"/>
                        </a:rPr>
                        <a:t>100</a:t>
                      </a:r>
                      <a:endParaRPr lang="en-US" sz="1050" dirty="0">
                        <a:latin typeface="Consolas" charset="0"/>
                        <a:ea typeface="Consolas" charset="0"/>
                        <a:cs typeface="Consolas" charset="0"/>
                      </a:endParaRPr>
                    </a:p>
                  </a:txBody>
                  <a:tcPr marL="50800" marR="50800" marT="25400" marB="25400" anchor="ctr">
                    <a:lnL w="6350" cap="flat" cmpd="sng" algn="ctr">
                      <a:solidFill>
                        <a:srgbClr val="D8D8E0"/>
                      </a:solidFill>
                      <a:prstDash val="solid"/>
                      <a:round/>
                      <a:headEnd type="none" w="med" len="med"/>
                      <a:tailEnd type="none" w="med" len="med"/>
                    </a:lnL>
                    <a:lnR w="6350" cap="flat" cmpd="sng" algn="ctr">
                      <a:solidFill>
                        <a:srgbClr val="D8D8E0"/>
                      </a:solidFill>
                      <a:prstDash val="solid"/>
                      <a:round/>
                      <a:headEnd type="none" w="med" len="med"/>
                      <a:tailEnd type="none" w="med" len="med"/>
                    </a:lnR>
                    <a:lnT w="6350" cap="flat" cmpd="sng" algn="ctr">
                      <a:solidFill>
                        <a:srgbClr val="D8D8E0"/>
                      </a:solidFill>
                      <a:prstDash val="solid"/>
                      <a:round/>
                      <a:headEnd type="none" w="med" len="med"/>
                      <a:tailEnd type="none" w="med" len="med"/>
                    </a:lnT>
                    <a:lnB w="6350" cap="flat" cmpd="sng" algn="ctr">
                      <a:solidFill>
                        <a:srgbClr val="D8D8E0"/>
                      </a:solidFill>
                      <a:prstDash val="solid"/>
                      <a:round/>
                      <a:headEnd type="none" w="med" len="med"/>
                      <a:tailEnd type="none" w="med" len="med"/>
                    </a:lnB>
                    <a:solidFill>
                      <a:srgbClr val="FFFFFF"/>
                    </a:solidFill>
                  </a:tcPr>
                </a:tc>
                <a:tc>
                  <a:txBody>
                    <a:bodyPr/>
                    <a:lstStyle/>
                    <a:p>
                      <a:pPr marL="0" indent="0" algn="ctr">
                        <a:buNone/>
                      </a:pPr>
                      <a:r>
                        <a:rPr lang="en-US" sz="1050" dirty="0">
                          <a:solidFill>
                            <a:srgbClr val="222222"/>
                          </a:solidFill>
                          <a:latin typeface="Consolas" pitchFamily="34" charset="0"/>
                          <a:ea typeface="Consolas" pitchFamily="34" charset="-122"/>
                          <a:cs typeface="Consolas" pitchFamily="34" charset="-120"/>
                        </a:rPr>
                        <a:t>200</a:t>
                      </a:r>
                      <a:endParaRPr lang="en-US" sz="1050" dirty="0">
                        <a:latin typeface="Consolas" charset="0"/>
                        <a:ea typeface="Consolas" charset="0"/>
                        <a:cs typeface="Consolas" charset="0"/>
                      </a:endParaRPr>
                    </a:p>
                  </a:txBody>
                  <a:tcPr marL="50800" marR="50800" marT="25400" marB="25400" anchor="ctr">
                    <a:lnL w="6350" cap="flat" cmpd="sng" algn="ctr">
                      <a:solidFill>
                        <a:srgbClr val="D8D8E0"/>
                      </a:solidFill>
                      <a:prstDash val="solid"/>
                      <a:round/>
                      <a:headEnd type="none" w="med" len="med"/>
                      <a:tailEnd type="none" w="med" len="med"/>
                    </a:lnL>
                    <a:lnR w="6350" cap="flat" cmpd="sng" algn="ctr">
                      <a:solidFill>
                        <a:srgbClr val="D8D8E0"/>
                      </a:solidFill>
                      <a:prstDash val="solid"/>
                      <a:round/>
                      <a:headEnd type="none" w="med" len="med"/>
                      <a:tailEnd type="none" w="med" len="med"/>
                    </a:lnR>
                    <a:lnT w="6350" cap="flat" cmpd="sng" algn="ctr">
                      <a:solidFill>
                        <a:srgbClr val="D8D8E0"/>
                      </a:solidFill>
                      <a:prstDash val="solid"/>
                      <a:round/>
                      <a:headEnd type="none" w="med" len="med"/>
                      <a:tailEnd type="none" w="med" len="med"/>
                    </a:lnT>
                    <a:lnB w="6350" cap="flat" cmpd="sng" algn="ctr">
                      <a:solidFill>
                        <a:srgbClr val="D8D8E0"/>
                      </a:solidFill>
                      <a:prstDash val="solid"/>
                      <a:round/>
                      <a:headEnd type="none" w="med" len="med"/>
                      <a:tailEnd type="none" w="med" len="med"/>
                    </a:lnB>
                    <a:solidFill>
                      <a:srgbClr val="FFFFFF"/>
                    </a:solidFill>
                  </a:tcPr>
                </a:tc>
                <a:tc>
                  <a:txBody>
                    <a:bodyPr/>
                    <a:lstStyle/>
                    <a:p>
                      <a:pPr marL="0" indent="0" algn="ctr">
                        <a:buNone/>
                      </a:pPr>
                      <a:r>
                        <a:rPr lang="en-US" sz="1050" dirty="0">
                          <a:solidFill>
                            <a:srgbClr val="222222"/>
                          </a:solidFill>
                          <a:latin typeface="Consolas" pitchFamily="34" charset="0"/>
                          <a:ea typeface="Consolas" pitchFamily="34" charset="-122"/>
                          <a:cs typeface="Consolas" pitchFamily="34" charset="-120"/>
                        </a:rPr>
                        <a:t>300</a:t>
                      </a:r>
                      <a:endParaRPr lang="en-US" sz="1050" dirty="0">
                        <a:latin typeface="Consolas" charset="0"/>
                        <a:ea typeface="Consolas" charset="0"/>
                        <a:cs typeface="Consolas" charset="0"/>
                      </a:endParaRPr>
                    </a:p>
                  </a:txBody>
                  <a:tcPr marL="50800" marR="50800" marT="25400" marB="25400" anchor="ctr">
                    <a:lnL w="6350" cap="flat" cmpd="sng" algn="ctr">
                      <a:solidFill>
                        <a:srgbClr val="D8D8E0"/>
                      </a:solidFill>
                      <a:prstDash val="solid"/>
                      <a:round/>
                      <a:headEnd type="none" w="med" len="med"/>
                      <a:tailEnd type="none" w="med" len="med"/>
                    </a:lnL>
                    <a:lnR w="6350" cap="flat" cmpd="sng" algn="ctr">
                      <a:solidFill>
                        <a:srgbClr val="D8D8E0"/>
                      </a:solidFill>
                      <a:prstDash val="solid"/>
                      <a:round/>
                      <a:headEnd type="none" w="med" len="med"/>
                      <a:tailEnd type="none" w="med" len="med"/>
                    </a:lnR>
                    <a:lnT w="6350" cap="flat" cmpd="sng" algn="ctr">
                      <a:solidFill>
                        <a:srgbClr val="D8D8E0"/>
                      </a:solidFill>
                      <a:prstDash val="solid"/>
                      <a:round/>
                      <a:headEnd type="none" w="med" len="med"/>
                      <a:tailEnd type="none" w="med" len="med"/>
                    </a:lnT>
                    <a:lnB w="6350" cap="flat" cmpd="sng" algn="ctr">
                      <a:solidFill>
                        <a:srgbClr val="D8D8E0"/>
                      </a:solidFill>
                      <a:prstDash val="solid"/>
                      <a:round/>
                      <a:headEnd type="none" w="med" len="med"/>
                      <a:tailEnd type="none" w="med" len="med"/>
                    </a:lnB>
                    <a:solidFill>
                      <a:srgbClr val="FFFFFF"/>
                    </a:solidFill>
                  </a:tcPr>
                </a:tc>
                <a:tc>
                  <a:txBody>
                    <a:bodyPr/>
                    <a:lstStyle/>
                    <a:p>
                      <a:pPr marL="0" indent="0" algn="ctr">
                        <a:buNone/>
                      </a:pPr>
                      <a:r>
                        <a:rPr lang="en-US" sz="1050" dirty="0">
                          <a:solidFill>
                            <a:srgbClr val="222222"/>
                          </a:solidFill>
                          <a:latin typeface="Consolas" pitchFamily="34" charset="0"/>
                          <a:ea typeface="Consolas" pitchFamily="34" charset="-122"/>
                          <a:cs typeface="Consolas" pitchFamily="34" charset="-120"/>
                        </a:rPr>
                        <a:t>400</a:t>
                      </a:r>
                      <a:endParaRPr lang="en-US" sz="1050" dirty="0">
                        <a:latin typeface="Consolas" charset="0"/>
                        <a:ea typeface="Consolas" charset="0"/>
                        <a:cs typeface="Consolas" charset="0"/>
                      </a:endParaRPr>
                    </a:p>
                  </a:txBody>
                  <a:tcPr marL="50800" marR="50800" marT="25400" marB="25400" anchor="ctr">
                    <a:lnL w="6350" cap="flat" cmpd="sng" algn="ctr">
                      <a:solidFill>
                        <a:srgbClr val="D8D8E0"/>
                      </a:solidFill>
                      <a:prstDash val="solid"/>
                      <a:round/>
                      <a:headEnd type="none" w="med" len="med"/>
                      <a:tailEnd type="none" w="med" len="med"/>
                    </a:lnL>
                    <a:lnR w="6350" cap="flat" cmpd="sng" algn="ctr">
                      <a:solidFill>
                        <a:srgbClr val="D8D8E0"/>
                      </a:solidFill>
                      <a:prstDash val="solid"/>
                      <a:round/>
                      <a:headEnd type="none" w="med" len="med"/>
                      <a:tailEnd type="none" w="med" len="med"/>
                    </a:lnR>
                    <a:lnT w="6350" cap="flat" cmpd="sng" algn="ctr">
                      <a:solidFill>
                        <a:srgbClr val="D8D8E0"/>
                      </a:solidFill>
                      <a:prstDash val="solid"/>
                      <a:round/>
                      <a:headEnd type="none" w="med" len="med"/>
                      <a:tailEnd type="none" w="med" len="med"/>
                    </a:lnT>
                    <a:lnB w="6350" cap="flat" cmpd="sng" algn="ctr">
                      <a:solidFill>
                        <a:srgbClr val="D8D8E0"/>
                      </a:solidFill>
                      <a:prstDash val="solid"/>
                      <a:round/>
                      <a:headEnd type="none" w="med" len="med"/>
                      <a:tailEnd type="none" w="med" len="med"/>
                    </a:lnB>
                    <a:solidFill>
                      <a:srgbClr val="FFFFFF"/>
                    </a:solidFill>
                  </a:tcPr>
                </a:tc>
                <a:tc>
                  <a:txBody>
                    <a:bodyPr/>
                    <a:lstStyle/>
                    <a:p>
                      <a:pPr marL="0" indent="0" algn="ctr">
                        <a:buNone/>
                      </a:pPr>
                      <a:r>
                        <a:rPr lang="en-US" sz="1050" dirty="0">
                          <a:solidFill>
                            <a:srgbClr val="222222"/>
                          </a:solidFill>
                          <a:latin typeface="Consolas" pitchFamily="34" charset="0"/>
                          <a:ea typeface="Consolas" pitchFamily="34" charset="-122"/>
                          <a:cs typeface="Consolas" pitchFamily="34" charset="-120"/>
                        </a:rPr>
                        <a:t>800</a:t>
                      </a:r>
                      <a:endParaRPr lang="en-US" sz="1050" dirty="0">
                        <a:latin typeface="Consolas" charset="0"/>
                        <a:ea typeface="Consolas" charset="0"/>
                        <a:cs typeface="Consolas" charset="0"/>
                      </a:endParaRPr>
                    </a:p>
                  </a:txBody>
                  <a:tcPr marL="50800" marR="50800" marT="25400" marB="25400" anchor="ctr">
                    <a:lnL w="6350" cap="flat" cmpd="sng" algn="ctr">
                      <a:solidFill>
                        <a:srgbClr val="D8D8E0"/>
                      </a:solidFill>
                      <a:prstDash val="solid"/>
                      <a:round/>
                      <a:headEnd type="none" w="med" len="med"/>
                      <a:tailEnd type="none" w="med" len="med"/>
                    </a:lnL>
                    <a:lnR w="6350" cap="flat" cmpd="sng" algn="ctr">
                      <a:solidFill>
                        <a:srgbClr val="D8D8E0"/>
                      </a:solidFill>
                      <a:prstDash val="solid"/>
                      <a:round/>
                      <a:headEnd type="none" w="med" len="med"/>
                      <a:tailEnd type="none" w="med" len="med"/>
                    </a:lnR>
                    <a:lnT w="6350" cap="flat" cmpd="sng" algn="ctr">
                      <a:solidFill>
                        <a:srgbClr val="D8D8E0"/>
                      </a:solidFill>
                      <a:prstDash val="solid"/>
                      <a:round/>
                      <a:headEnd type="none" w="med" len="med"/>
                      <a:tailEnd type="none" w="med" len="med"/>
                    </a:lnT>
                    <a:lnB w="6350" cap="flat" cmpd="sng" algn="ctr">
                      <a:solidFill>
                        <a:srgbClr val="D8D8E0"/>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r h="502920">
                <a:tc>
                  <a:txBody>
                    <a:bodyPr/>
                    <a:lstStyle/>
                    <a:p>
                      <a:pPr marL="0" indent="0" algn="l">
                        <a:buNone/>
                      </a:pPr>
                      <a:r>
                        <a:rPr lang="en-US" sz="1100" b="1" dirty="0">
                          <a:solidFill>
                            <a:srgbClr val="FFFFFF"/>
                          </a:solidFill>
                          <a:latin typeface="Consolas" pitchFamily="34" charset="0"/>
                          <a:ea typeface="Consolas" pitchFamily="34" charset="-122"/>
                          <a:cs typeface="Consolas" pitchFamily="34" charset="-120"/>
                        </a:rPr>
                        <a:t>discount-start-date[channel=]</a:t>
                      </a:r>
                      <a:endParaRPr lang="en-US" sz="1100" dirty="0">
                        <a:latin typeface="Consolas" charset="0"/>
                        <a:ea typeface="Consolas" charset="0"/>
                        <a:cs typeface="Consolas" charset="0"/>
                      </a:endParaRPr>
                    </a:p>
                  </a:txBody>
                  <a:tcPr marL="50800" marR="50800" marT="25400" marB="25400" anchor="ctr">
                    <a:lnL w="6350" cap="flat" cmpd="sng" algn="ctr">
                      <a:solidFill>
                        <a:srgbClr val="D8D8E0"/>
                      </a:solidFill>
                      <a:prstDash val="solid"/>
                      <a:round/>
                      <a:headEnd type="none" w="med" len="med"/>
                      <a:tailEnd type="none" w="med" len="med"/>
                    </a:lnL>
                    <a:lnR w="6350" cap="flat" cmpd="sng" algn="ctr">
                      <a:solidFill>
                        <a:srgbClr val="D8D8E0"/>
                      </a:solidFill>
                      <a:prstDash val="solid"/>
                      <a:round/>
                      <a:headEnd type="none" w="med" len="med"/>
                      <a:tailEnd type="none" w="med" len="med"/>
                    </a:lnR>
                    <a:lnT w="6350" cap="flat" cmpd="sng" algn="ctr">
                      <a:solidFill>
                        <a:srgbClr val="D8D8E0"/>
                      </a:solidFill>
                      <a:prstDash val="solid"/>
                      <a:round/>
                      <a:headEnd type="none" w="med" len="med"/>
                      <a:tailEnd type="none" w="med" len="med"/>
                    </a:lnT>
                    <a:lnB w="6350" cap="flat" cmpd="sng" algn="ctr">
                      <a:solidFill>
                        <a:srgbClr val="D8D8E0"/>
                      </a:solidFill>
                      <a:prstDash val="solid"/>
                      <a:round/>
                      <a:headEnd type="none" w="med" len="med"/>
                      <a:tailEnd type="none" w="med" len="med"/>
                    </a:lnB>
                    <a:solidFill>
                      <a:srgbClr val="1A1A6E"/>
                    </a:solidFill>
                  </a:tcPr>
                </a:tc>
                <a:tc>
                  <a:txBody>
                    <a:bodyPr/>
                    <a:lstStyle/>
                    <a:p>
                      <a:pPr marL="0" indent="0" algn="ctr">
                        <a:buNone/>
                      </a:pPr>
                      <a:r>
                        <a:rPr lang="en-US" sz="1050" dirty="0">
                          <a:solidFill>
                            <a:srgbClr val="222222"/>
                          </a:solidFill>
                          <a:latin typeface="Consolas" pitchFamily="34" charset="0"/>
                          <a:ea typeface="Consolas" pitchFamily="34" charset="-122"/>
                          <a:cs typeface="Consolas" pitchFamily="34" charset="-120"/>
                        </a:rPr>
                        <a:t>100</a:t>
                      </a:r>
                      <a:endParaRPr lang="en-US" sz="1050" dirty="0">
                        <a:latin typeface="Consolas" charset="0"/>
                        <a:ea typeface="Consolas" charset="0"/>
                        <a:cs typeface="Consolas" charset="0"/>
                      </a:endParaRPr>
                    </a:p>
                  </a:txBody>
                  <a:tcPr marL="50800" marR="50800" marT="25400" marB="25400" anchor="ctr">
                    <a:lnL w="6350" cap="flat" cmpd="sng" algn="ctr">
                      <a:solidFill>
                        <a:srgbClr val="D8D8E0"/>
                      </a:solidFill>
                      <a:prstDash val="solid"/>
                      <a:round/>
                      <a:headEnd type="none" w="med" len="med"/>
                      <a:tailEnd type="none" w="med" len="med"/>
                    </a:lnL>
                    <a:lnR w="6350" cap="flat" cmpd="sng" algn="ctr">
                      <a:solidFill>
                        <a:srgbClr val="D8D8E0"/>
                      </a:solidFill>
                      <a:prstDash val="solid"/>
                      <a:round/>
                      <a:headEnd type="none" w="med" len="med"/>
                      <a:tailEnd type="none" w="med" len="med"/>
                    </a:lnR>
                    <a:lnT w="6350" cap="flat" cmpd="sng" algn="ctr">
                      <a:solidFill>
                        <a:srgbClr val="D8D8E0"/>
                      </a:solidFill>
                      <a:prstDash val="solid"/>
                      <a:round/>
                      <a:headEnd type="none" w="med" len="med"/>
                      <a:tailEnd type="none" w="med" len="med"/>
                    </a:lnT>
                    <a:lnB w="6350" cap="flat" cmpd="sng" algn="ctr">
                      <a:solidFill>
                        <a:srgbClr val="D8D8E0"/>
                      </a:solidFill>
                      <a:prstDash val="solid"/>
                      <a:round/>
                      <a:headEnd type="none" w="med" len="med"/>
                      <a:tailEnd type="none" w="med" len="med"/>
                    </a:lnB>
                    <a:solidFill>
                      <a:srgbClr val="FFFFFF"/>
                    </a:solidFill>
                  </a:tcPr>
                </a:tc>
                <a:tc>
                  <a:txBody>
                    <a:bodyPr/>
                    <a:lstStyle/>
                    <a:p>
                      <a:pPr marL="0" indent="0" algn="ctr">
                        <a:buNone/>
                      </a:pPr>
                      <a:r>
                        <a:rPr lang="en-US" sz="1050" dirty="0">
                          <a:solidFill>
                            <a:srgbClr val="222222"/>
                          </a:solidFill>
                          <a:latin typeface="Consolas" pitchFamily="34" charset="0"/>
                          <a:ea typeface="Consolas" pitchFamily="34" charset="-122"/>
                          <a:cs typeface="Consolas" pitchFamily="34" charset="-120"/>
                        </a:rPr>
                        <a:t>200</a:t>
                      </a:r>
                      <a:endParaRPr lang="en-US" sz="1050" dirty="0">
                        <a:latin typeface="Consolas" charset="0"/>
                        <a:ea typeface="Consolas" charset="0"/>
                        <a:cs typeface="Consolas" charset="0"/>
                      </a:endParaRPr>
                    </a:p>
                  </a:txBody>
                  <a:tcPr marL="50800" marR="50800" marT="25400" marB="25400" anchor="ctr">
                    <a:lnL w="6350" cap="flat" cmpd="sng" algn="ctr">
                      <a:solidFill>
                        <a:srgbClr val="D8D8E0"/>
                      </a:solidFill>
                      <a:prstDash val="solid"/>
                      <a:round/>
                      <a:headEnd type="none" w="med" len="med"/>
                      <a:tailEnd type="none" w="med" len="med"/>
                    </a:lnL>
                    <a:lnR w="6350" cap="flat" cmpd="sng" algn="ctr">
                      <a:solidFill>
                        <a:srgbClr val="D8D8E0"/>
                      </a:solidFill>
                      <a:prstDash val="solid"/>
                      <a:round/>
                      <a:headEnd type="none" w="med" len="med"/>
                      <a:tailEnd type="none" w="med" len="med"/>
                    </a:lnR>
                    <a:lnT w="6350" cap="flat" cmpd="sng" algn="ctr">
                      <a:solidFill>
                        <a:srgbClr val="D8D8E0"/>
                      </a:solidFill>
                      <a:prstDash val="solid"/>
                      <a:round/>
                      <a:headEnd type="none" w="med" len="med"/>
                      <a:tailEnd type="none" w="med" len="med"/>
                    </a:lnT>
                    <a:lnB w="6350" cap="flat" cmpd="sng" algn="ctr">
                      <a:solidFill>
                        <a:srgbClr val="D8D8E0"/>
                      </a:solidFill>
                      <a:prstDash val="solid"/>
                      <a:round/>
                      <a:headEnd type="none" w="med" len="med"/>
                      <a:tailEnd type="none" w="med" len="med"/>
                    </a:lnB>
                    <a:solidFill>
                      <a:srgbClr val="FFFFFF"/>
                    </a:solidFill>
                  </a:tcPr>
                </a:tc>
                <a:tc>
                  <a:txBody>
                    <a:bodyPr/>
                    <a:lstStyle/>
                    <a:p>
                      <a:pPr marL="0" indent="0" algn="ctr">
                        <a:buNone/>
                      </a:pPr>
                      <a:r>
                        <a:rPr lang="en-US" sz="1050" dirty="0">
                          <a:solidFill>
                            <a:srgbClr val="222222"/>
                          </a:solidFill>
                          <a:latin typeface="Consolas" pitchFamily="34" charset="0"/>
                          <a:ea typeface="Consolas" pitchFamily="34" charset="-122"/>
                          <a:cs typeface="Consolas" pitchFamily="34" charset="-120"/>
                        </a:rPr>
                        <a:t>300</a:t>
                      </a:r>
                      <a:endParaRPr lang="en-US" sz="1050" dirty="0">
                        <a:latin typeface="Consolas" charset="0"/>
                        <a:ea typeface="Consolas" charset="0"/>
                        <a:cs typeface="Consolas" charset="0"/>
                      </a:endParaRPr>
                    </a:p>
                  </a:txBody>
                  <a:tcPr marL="50800" marR="50800" marT="25400" marB="25400" anchor="ctr">
                    <a:lnL w="6350" cap="flat" cmpd="sng" algn="ctr">
                      <a:solidFill>
                        <a:srgbClr val="D8D8E0"/>
                      </a:solidFill>
                      <a:prstDash val="solid"/>
                      <a:round/>
                      <a:headEnd type="none" w="med" len="med"/>
                      <a:tailEnd type="none" w="med" len="med"/>
                    </a:lnL>
                    <a:lnR w="6350" cap="flat" cmpd="sng" algn="ctr">
                      <a:solidFill>
                        <a:srgbClr val="D8D8E0"/>
                      </a:solidFill>
                      <a:prstDash val="solid"/>
                      <a:round/>
                      <a:headEnd type="none" w="med" len="med"/>
                      <a:tailEnd type="none" w="med" len="med"/>
                    </a:lnR>
                    <a:lnT w="6350" cap="flat" cmpd="sng" algn="ctr">
                      <a:solidFill>
                        <a:srgbClr val="D8D8E0"/>
                      </a:solidFill>
                      <a:prstDash val="solid"/>
                      <a:round/>
                      <a:headEnd type="none" w="med" len="med"/>
                      <a:tailEnd type="none" w="med" len="med"/>
                    </a:lnT>
                    <a:lnB w="6350" cap="flat" cmpd="sng" algn="ctr">
                      <a:solidFill>
                        <a:srgbClr val="D8D8E0"/>
                      </a:solidFill>
                      <a:prstDash val="solid"/>
                      <a:round/>
                      <a:headEnd type="none" w="med" len="med"/>
                      <a:tailEnd type="none" w="med" len="med"/>
                    </a:lnB>
                    <a:solidFill>
                      <a:srgbClr val="FFFFFF"/>
                    </a:solidFill>
                  </a:tcPr>
                </a:tc>
                <a:tc>
                  <a:txBody>
                    <a:bodyPr/>
                    <a:lstStyle/>
                    <a:p>
                      <a:pPr marL="0" indent="0" algn="ctr">
                        <a:buNone/>
                      </a:pPr>
                      <a:r>
                        <a:rPr lang="en-US" sz="1050" dirty="0">
                          <a:solidFill>
                            <a:srgbClr val="222222"/>
                          </a:solidFill>
                          <a:latin typeface="Consolas" pitchFamily="34" charset="0"/>
                          <a:ea typeface="Consolas" pitchFamily="34" charset="-122"/>
                          <a:cs typeface="Consolas" pitchFamily="34" charset="-120"/>
                        </a:rPr>
                        <a:t>400</a:t>
                      </a:r>
                      <a:endParaRPr lang="en-US" sz="1050" dirty="0">
                        <a:latin typeface="Consolas" charset="0"/>
                        <a:ea typeface="Consolas" charset="0"/>
                        <a:cs typeface="Consolas" charset="0"/>
                      </a:endParaRPr>
                    </a:p>
                  </a:txBody>
                  <a:tcPr marL="50800" marR="50800" marT="25400" marB="25400" anchor="ctr">
                    <a:lnL w="6350" cap="flat" cmpd="sng" algn="ctr">
                      <a:solidFill>
                        <a:srgbClr val="D8D8E0"/>
                      </a:solidFill>
                      <a:prstDash val="solid"/>
                      <a:round/>
                      <a:headEnd type="none" w="med" len="med"/>
                      <a:tailEnd type="none" w="med" len="med"/>
                    </a:lnL>
                    <a:lnR w="6350" cap="flat" cmpd="sng" algn="ctr">
                      <a:solidFill>
                        <a:srgbClr val="D8D8E0"/>
                      </a:solidFill>
                      <a:prstDash val="solid"/>
                      <a:round/>
                      <a:headEnd type="none" w="med" len="med"/>
                      <a:tailEnd type="none" w="med" len="med"/>
                    </a:lnR>
                    <a:lnT w="6350" cap="flat" cmpd="sng" algn="ctr">
                      <a:solidFill>
                        <a:srgbClr val="D8D8E0"/>
                      </a:solidFill>
                      <a:prstDash val="solid"/>
                      <a:round/>
                      <a:headEnd type="none" w="med" len="med"/>
                      <a:tailEnd type="none" w="med" len="med"/>
                    </a:lnT>
                    <a:lnB w="6350" cap="flat" cmpd="sng" algn="ctr">
                      <a:solidFill>
                        <a:srgbClr val="D8D8E0"/>
                      </a:solidFill>
                      <a:prstDash val="solid"/>
                      <a:round/>
                      <a:headEnd type="none" w="med" len="med"/>
                      <a:tailEnd type="none" w="med" len="med"/>
                    </a:lnB>
                    <a:solidFill>
                      <a:srgbClr val="FFFFFF"/>
                    </a:solidFill>
                  </a:tcPr>
                </a:tc>
                <a:tc>
                  <a:txBody>
                    <a:bodyPr/>
                    <a:lstStyle/>
                    <a:p>
                      <a:pPr marL="0" indent="0" algn="ctr">
                        <a:buNone/>
                      </a:pPr>
                      <a:r>
                        <a:rPr lang="en-US" sz="1050" dirty="0">
                          <a:solidFill>
                            <a:srgbClr val="222222"/>
                          </a:solidFill>
                          <a:latin typeface="Consolas" pitchFamily="34" charset="0"/>
                          <a:ea typeface="Consolas" pitchFamily="34" charset="-122"/>
                          <a:cs typeface="Consolas" pitchFamily="34" charset="-120"/>
                        </a:rPr>
                        <a:t>800</a:t>
                      </a:r>
                      <a:endParaRPr lang="en-US" sz="1050" dirty="0">
                        <a:latin typeface="Consolas" charset="0"/>
                        <a:ea typeface="Consolas" charset="0"/>
                        <a:cs typeface="Consolas" charset="0"/>
                      </a:endParaRPr>
                    </a:p>
                  </a:txBody>
                  <a:tcPr marL="50800" marR="50800" marT="25400" marB="25400" anchor="ctr">
                    <a:lnL w="6350" cap="flat" cmpd="sng" algn="ctr">
                      <a:solidFill>
                        <a:srgbClr val="D8D8E0"/>
                      </a:solidFill>
                      <a:prstDash val="solid"/>
                      <a:round/>
                      <a:headEnd type="none" w="med" len="med"/>
                      <a:tailEnd type="none" w="med" len="med"/>
                    </a:lnL>
                    <a:lnR w="6350" cap="flat" cmpd="sng" algn="ctr">
                      <a:solidFill>
                        <a:srgbClr val="D8D8E0"/>
                      </a:solidFill>
                      <a:prstDash val="solid"/>
                      <a:round/>
                      <a:headEnd type="none" w="med" len="med"/>
                      <a:tailEnd type="none" w="med" len="med"/>
                    </a:lnR>
                    <a:lnT w="6350" cap="flat" cmpd="sng" algn="ctr">
                      <a:solidFill>
                        <a:srgbClr val="D8D8E0"/>
                      </a:solidFill>
                      <a:prstDash val="solid"/>
                      <a:round/>
                      <a:headEnd type="none" w="med" len="med"/>
                      <a:tailEnd type="none" w="med" len="med"/>
                    </a:lnT>
                    <a:lnB w="6350" cap="flat" cmpd="sng" algn="ctr">
                      <a:solidFill>
                        <a:srgbClr val="D8D8E0"/>
                      </a:solidFill>
                      <a:prstDash val="solid"/>
                      <a:round/>
                      <a:headEnd type="none" w="med" len="med"/>
                      <a:tailEnd type="none" w="med" len="med"/>
                    </a:lnB>
                    <a:solidFill>
                      <a:srgbClr val="FFFFFF"/>
                    </a:solidFill>
                  </a:tcPr>
                </a:tc>
                <a:extLst>
                  <a:ext uri="{0D108BD9-81ED-4DB2-BD59-A6C34878D82A}">
                    <a16:rowId xmlns:a16="http://schemas.microsoft.com/office/drawing/2014/main" val="10004"/>
                  </a:ext>
                </a:extLst>
              </a:tr>
              <a:tr h="502920">
                <a:tc>
                  <a:txBody>
                    <a:bodyPr/>
                    <a:lstStyle/>
                    <a:p>
                      <a:pPr marL="0" indent="0" algn="l">
                        <a:buNone/>
                      </a:pPr>
                      <a:r>
                        <a:rPr lang="en-US" sz="1100" b="1" dirty="0">
                          <a:solidFill>
                            <a:srgbClr val="FFFFFF"/>
                          </a:solidFill>
                          <a:latin typeface="Consolas" pitchFamily="34" charset="0"/>
                          <a:ea typeface="Consolas" pitchFamily="34" charset="-122"/>
                          <a:cs typeface="Consolas" pitchFamily="34" charset="-120"/>
                        </a:rPr>
                        <a:t>discount-end-date[channel=]</a:t>
                      </a:r>
                      <a:endParaRPr lang="en-US" sz="1100" dirty="0">
                        <a:latin typeface="Consolas" charset="0"/>
                        <a:ea typeface="Consolas" charset="0"/>
                        <a:cs typeface="Consolas" charset="0"/>
                      </a:endParaRPr>
                    </a:p>
                  </a:txBody>
                  <a:tcPr marL="50800" marR="50800" marT="25400" marB="25400" anchor="ctr">
                    <a:lnL w="6350" cap="flat" cmpd="sng" algn="ctr">
                      <a:solidFill>
                        <a:srgbClr val="D8D8E0"/>
                      </a:solidFill>
                      <a:prstDash val="solid"/>
                      <a:round/>
                      <a:headEnd type="none" w="med" len="med"/>
                      <a:tailEnd type="none" w="med" len="med"/>
                    </a:lnL>
                    <a:lnR w="6350" cap="flat" cmpd="sng" algn="ctr">
                      <a:solidFill>
                        <a:srgbClr val="D8D8E0"/>
                      </a:solidFill>
                      <a:prstDash val="solid"/>
                      <a:round/>
                      <a:headEnd type="none" w="med" len="med"/>
                      <a:tailEnd type="none" w="med" len="med"/>
                    </a:lnR>
                    <a:lnT w="6350" cap="flat" cmpd="sng" algn="ctr">
                      <a:solidFill>
                        <a:srgbClr val="D8D8E0"/>
                      </a:solidFill>
                      <a:prstDash val="solid"/>
                      <a:round/>
                      <a:headEnd type="none" w="med" len="med"/>
                      <a:tailEnd type="none" w="med" len="med"/>
                    </a:lnT>
                    <a:lnB w="6350" cap="flat" cmpd="sng" algn="ctr">
                      <a:solidFill>
                        <a:srgbClr val="D8D8E0"/>
                      </a:solidFill>
                      <a:prstDash val="solid"/>
                      <a:round/>
                      <a:headEnd type="none" w="med" len="med"/>
                      <a:tailEnd type="none" w="med" len="med"/>
                    </a:lnB>
                    <a:solidFill>
                      <a:srgbClr val="1A1A6E"/>
                    </a:solidFill>
                  </a:tcPr>
                </a:tc>
                <a:tc>
                  <a:txBody>
                    <a:bodyPr/>
                    <a:lstStyle/>
                    <a:p>
                      <a:pPr marL="0" indent="0" algn="ctr">
                        <a:buNone/>
                      </a:pPr>
                      <a:r>
                        <a:rPr lang="en-US" sz="1050" dirty="0">
                          <a:solidFill>
                            <a:srgbClr val="222222"/>
                          </a:solidFill>
                          <a:latin typeface="Consolas" pitchFamily="34" charset="0"/>
                          <a:ea typeface="Consolas" pitchFamily="34" charset="-122"/>
                          <a:cs typeface="Consolas" pitchFamily="34" charset="-120"/>
                        </a:rPr>
                        <a:t>100</a:t>
                      </a:r>
                      <a:endParaRPr lang="en-US" sz="1050" dirty="0">
                        <a:latin typeface="Consolas" charset="0"/>
                        <a:ea typeface="Consolas" charset="0"/>
                        <a:cs typeface="Consolas" charset="0"/>
                      </a:endParaRPr>
                    </a:p>
                  </a:txBody>
                  <a:tcPr marL="50800" marR="50800" marT="25400" marB="25400" anchor="ctr">
                    <a:lnL w="6350" cap="flat" cmpd="sng" algn="ctr">
                      <a:solidFill>
                        <a:srgbClr val="D8D8E0"/>
                      </a:solidFill>
                      <a:prstDash val="solid"/>
                      <a:round/>
                      <a:headEnd type="none" w="med" len="med"/>
                      <a:tailEnd type="none" w="med" len="med"/>
                    </a:lnL>
                    <a:lnR w="6350" cap="flat" cmpd="sng" algn="ctr">
                      <a:solidFill>
                        <a:srgbClr val="D8D8E0"/>
                      </a:solidFill>
                      <a:prstDash val="solid"/>
                      <a:round/>
                      <a:headEnd type="none" w="med" len="med"/>
                      <a:tailEnd type="none" w="med" len="med"/>
                    </a:lnR>
                    <a:lnT w="6350" cap="flat" cmpd="sng" algn="ctr">
                      <a:solidFill>
                        <a:srgbClr val="D8D8E0"/>
                      </a:solidFill>
                      <a:prstDash val="solid"/>
                      <a:round/>
                      <a:headEnd type="none" w="med" len="med"/>
                      <a:tailEnd type="none" w="med" len="med"/>
                    </a:lnT>
                    <a:lnB w="6350" cap="flat" cmpd="sng" algn="ctr">
                      <a:solidFill>
                        <a:srgbClr val="D8D8E0"/>
                      </a:solidFill>
                      <a:prstDash val="solid"/>
                      <a:round/>
                      <a:headEnd type="none" w="med" len="med"/>
                      <a:tailEnd type="none" w="med" len="med"/>
                    </a:lnB>
                    <a:solidFill>
                      <a:srgbClr val="FFFFFF"/>
                    </a:solidFill>
                  </a:tcPr>
                </a:tc>
                <a:tc>
                  <a:txBody>
                    <a:bodyPr/>
                    <a:lstStyle/>
                    <a:p>
                      <a:pPr marL="0" indent="0" algn="ctr">
                        <a:buNone/>
                      </a:pPr>
                      <a:r>
                        <a:rPr lang="en-US" sz="1050" dirty="0">
                          <a:solidFill>
                            <a:srgbClr val="222222"/>
                          </a:solidFill>
                          <a:latin typeface="Consolas" pitchFamily="34" charset="0"/>
                          <a:ea typeface="Consolas" pitchFamily="34" charset="-122"/>
                          <a:cs typeface="Consolas" pitchFamily="34" charset="-120"/>
                        </a:rPr>
                        <a:t>200</a:t>
                      </a:r>
                      <a:endParaRPr lang="en-US" sz="1050" dirty="0">
                        <a:latin typeface="Consolas" charset="0"/>
                        <a:ea typeface="Consolas" charset="0"/>
                        <a:cs typeface="Consolas" charset="0"/>
                      </a:endParaRPr>
                    </a:p>
                  </a:txBody>
                  <a:tcPr marL="50800" marR="50800" marT="25400" marB="25400" anchor="ctr">
                    <a:lnL w="6350" cap="flat" cmpd="sng" algn="ctr">
                      <a:solidFill>
                        <a:srgbClr val="D8D8E0"/>
                      </a:solidFill>
                      <a:prstDash val="solid"/>
                      <a:round/>
                      <a:headEnd type="none" w="med" len="med"/>
                      <a:tailEnd type="none" w="med" len="med"/>
                    </a:lnL>
                    <a:lnR w="6350" cap="flat" cmpd="sng" algn="ctr">
                      <a:solidFill>
                        <a:srgbClr val="D8D8E0"/>
                      </a:solidFill>
                      <a:prstDash val="solid"/>
                      <a:round/>
                      <a:headEnd type="none" w="med" len="med"/>
                      <a:tailEnd type="none" w="med" len="med"/>
                    </a:lnR>
                    <a:lnT w="6350" cap="flat" cmpd="sng" algn="ctr">
                      <a:solidFill>
                        <a:srgbClr val="D8D8E0"/>
                      </a:solidFill>
                      <a:prstDash val="solid"/>
                      <a:round/>
                      <a:headEnd type="none" w="med" len="med"/>
                      <a:tailEnd type="none" w="med" len="med"/>
                    </a:lnT>
                    <a:lnB w="6350" cap="flat" cmpd="sng" algn="ctr">
                      <a:solidFill>
                        <a:srgbClr val="D8D8E0"/>
                      </a:solidFill>
                      <a:prstDash val="solid"/>
                      <a:round/>
                      <a:headEnd type="none" w="med" len="med"/>
                      <a:tailEnd type="none" w="med" len="med"/>
                    </a:lnB>
                    <a:solidFill>
                      <a:srgbClr val="FFFFFF"/>
                    </a:solidFill>
                  </a:tcPr>
                </a:tc>
                <a:tc>
                  <a:txBody>
                    <a:bodyPr/>
                    <a:lstStyle/>
                    <a:p>
                      <a:pPr marL="0" indent="0" algn="ctr">
                        <a:buNone/>
                      </a:pPr>
                      <a:r>
                        <a:rPr lang="en-US" sz="1050" dirty="0">
                          <a:solidFill>
                            <a:srgbClr val="222222"/>
                          </a:solidFill>
                          <a:latin typeface="Consolas" pitchFamily="34" charset="0"/>
                          <a:ea typeface="Consolas" pitchFamily="34" charset="-122"/>
                          <a:cs typeface="Consolas" pitchFamily="34" charset="-120"/>
                        </a:rPr>
                        <a:t>300</a:t>
                      </a:r>
                      <a:endParaRPr lang="en-US" sz="1050" dirty="0">
                        <a:latin typeface="Consolas" charset="0"/>
                        <a:ea typeface="Consolas" charset="0"/>
                        <a:cs typeface="Consolas" charset="0"/>
                      </a:endParaRPr>
                    </a:p>
                  </a:txBody>
                  <a:tcPr marL="50800" marR="50800" marT="25400" marB="25400" anchor="ctr">
                    <a:lnL w="6350" cap="flat" cmpd="sng" algn="ctr">
                      <a:solidFill>
                        <a:srgbClr val="D8D8E0"/>
                      </a:solidFill>
                      <a:prstDash val="solid"/>
                      <a:round/>
                      <a:headEnd type="none" w="med" len="med"/>
                      <a:tailEnd type="none" w="med" len="med"/>
                    </a:lnL>
                    <a:lnR w="6350" cap="flat" cmpd="sng" algn="ctr">
                      <a:solidFill>
                        <a:srgbClr val="D8D8E0"/>
                      </a:solidFill>
                      <a:prstDash val="solid"/>
                      <a:round/>
                      <a:headEnd type="none" w="med" len="med"/>
                      <a:tailEnd type="none" w="med" len="med"/>
                    </a:lnR>
                    <a:lnT w="6350" cap="flat" cmpd="sng" algn="ctr">
                      <a:solidFill>
                        <a:srgbClr val="D8D8E0"/>
                      </a:solidFill>
                      <a:prstDash val="solid"/>
                      <a:round/>
                      <a:headEnd type="none" w="med" len="med"/>
                      <a:tailEnd type="none" w="med" len="med"/>
                    </a:lnT>
                    <a:lnB w="6350" cap="flat" cmpd="sng" algn="ctr">
                      <a:solidFill>
                        <a:srgbClr val="D8D8E0"/>
                      </a:solidFill>
                      <a:prstDash val="solid"/>
                      <a:round/>
                      <a:headEnd type="none" w="med" len="med"/>
                      <a:tailEnd type="none" w="med" len="med"/>
                    </a:lnB>
                    <a:solidFill>
                      <a:srgbClr val="FFFFFF"/>
                    </a:solidFill>
                  </a:tcPr>
                </a:tc>
                <a:tc>
                  <a:txBody>
                    <a:bodyPr/>
                    <a:lstStyle/>
                    <a:p>
                      <a:pPr marL="0" indent="0" algn="ctr">
                        <a:buNone/>
                      </a:pPr>
                      <a:r>
                        <a:rPr lang="en-US" sz="1050" dirty="0">
                          <a:solidFill>
                            <a:srgbClr val="222222"/>
                          </a:solidFill>
                          <a:latin typeface="Consolas" pitchFamily="34" charset="0"/>
                          <a:ea typeface="Consolas" pitchFamily="34" charset="-122"/>
                          <a:cs typeface="Consolas" pitchFamily="34" charset="-120"/>
                        </a:rPr>
                        <a:t>400</a:t>
                      </a:r>
                      <a:endParaRPr lang="en-US" sz="1050" dirty="0">
                        <a:latin typeface="Consolas" charset="0"/>
                        <a:ea typeface="Consolas" charset="0"/>
                        <a:cs typeface="Consolas" charset="0"/>
                      </a:endParaRPr>
                    </a:p>
                  </a:txBody>
                  <a:tcPr marL="50800" marR="50800" marT="25400" marB="25400" anchor="ctr">
                    <a:lnL w="6350" cap="flat" cmpd="sng" algn="ctr">
                      <a:solidFill>
                        <a:srgbClr val="D8D8E0"/>
                      </a:solidFill>
                      <a:prstDash val="solid"/>
                      <a:round/>
                      <a:headEnd type="none" w="med" len="med"/>
                      <a:tailEnd type="none" w="med" len="med"/>
                    </a:lnL>
                    <a:lnR w="6350" cap="flat" cmpd="sng" algn="ctr">
                      <a:solidFill>
                        <a:srgbClr val="D8D8E0"/>
                      </a:solidFill>
                      <a:prstDash val="solid"/>
                      <a:round/>
                      <a:headEnd type="none" w="med" len="med"/>
                      <a:tailEnd type="none" w="med" len="med"/>
                    </a:lnR>
                    <a:lnT w="6350" cap="flat" cmpd="sng" algn="ctr">
                      <a:solidFill>
                        <a:srgbClr val="D8D8E0"/>
                      </a:solidFill>
                      <a:prstDash val="solid"/>
                      <a:round/>
                      <a:headEnd type="none" w="med" len="med"/>
                      <a:tailEnd type="none" w="med" len="med"/>
                    </a:lnT>
                    <a:lnB w="6350" cap="flat" cmpd="sng" algn="ctr">
                      <a:solidFill>
                        <a:srgbClr val="D8D8E0"/>
                      </a:solidFill>
                      <a:prstDash val="solid"/>
                      <a:round/>
                      <a:headEnd type="none" w="med" len="med"/>
                      <a:tailEnd type="none" w="med" len="med"/>
                    </a:lnB>
                    <a:solidFill>
                      <a:srgbClr val="FFFFFF"/>
                    </a:solidFill>
                  </a:tcPr>
                </a:tc>
                <a:tc>
                  <a:txBody>
                    <a:bodyPr/>
                    <a:lstStyle/>
                    <a:p>
                      <a:pPr marL="0" indent="0" algn="ctr">
                        <a:buNone/>
                      </a:pPr>
                      <a:r>
                        <a:rPr lang="en-US" sz="1050" dirty="0">
                          <a:solidFill>
                            <a:srgbClr val="222222"/>
                          </a:solidFill>
                          <a:latin typeface="Consolas" pitchFamily="34" charset="0"/>
                          <a:ea typeface="Consolas" pitchFamily="34" charset="-122"/>
                          <a:cs typeface="Consolas" pitchFamily="34" charset="-120"/>
                        </a:rPr>
                        <a:t>800</a:t>
                      </a:r>
                      <a:endParaRPr lang="en-US" sz="1050" dirty="0">
                        <a:latin typeface="Consolas" charset="0"/>
                        <a:ea typeface="Consolas" charset="0"/>
                        <a:cs typeface="Consolas" charset="0"/>
                      </a:endParaRPr>
                    </a:p>
                  </a:txBody>
                  <a:tcPr marL="50800" marR="50800" marT="25400" marB="25400" anchor="ctr">
                    <a:lnL w="6350" cap="flat" cmpd="sng" algn="ctr">
                      <a:solidFill>
                        <a:srgbClr val="D8D8E0"/>
                      </a:solidFill>
                      <a:prstDash val="solid"/>
                      <a:round/>
                      <a:headEnd type="none" w="med" len="med"/>
                      <a:tailEnd type="none" w="med" len="med"/>
                    </a:lnL>
                    <a:lnR w="6350" cap="flat" cmpd="sng" algn="ctr">
                      <a:solidFill>
                        <a:srgbClr val="D8D8E0"/>
                      </a:solidFill>
                      <a:prstDash val="solid"/>
                      <a:round/>
                      <a:headEnd type="none" w="med" len="med"/>
                      <a:tailEnd type="none" w="med" len="med"/>
                    </a:lnR>
                    <a:lnT w="6350" cap="flat" cmpd="sng" algn="ctr">
                      <a:solidFill>
                        <a:srgbClr val="D8D8E0"/>
                      </a:solidFill>
                      <a:prstDash val="solid"/>
                      <a:round/>
                      <a:headEnd type="none" w="med" len="med"/>
                      <a:tailEnd type="none" w="med" len="med"/>
                    </a:lnT>
                    <a:lnB w="6350" cap="flat" cmpd="sng" algn="ctr">
                      <a:solidFill>
                        <a:srgbClr val="D8D8E0"/>
                      </a:solidFill>
                      <a:prstDash val="solid"/>
                      <a:round/>
                      <a:headEnd type="none" w="med" len="med"/>
                      <a:tailEnd type="none" w="med" len="med"/>
                    </a:lnB>
                    <a:solidFill>
                      <a:srgbClr val="FFFFFF"/>
                    </a:solidFill>
                  </a:tcPr>
                </a:tc>
                <a:extLst>
                  <a:ext uri="{0D108BD9-81ED-4DB2-BD59-A6C34878D82A}">
                    <a16:rowId xmlns:a16="http://schemas.microsoft.com/office/drawing/2014/main" val="10005"/>
                  </a:ext>
                </a:extLst>
              </a:tr>
            </a:tbl>
          </a:graphicData>
        </a:graphic>
      </p:graphicFrame>
      <p:pic>
        <p:nvPicPr>
          <p:cNvPr id="14" name="Image 2" descr="assets/icons/info_coral.png"/>
          <p:cNvPicPr>
            <a:picLocks noChangeAspect="1"/>
          </p:cNvPicPr>
          <p:nvPr/>
        </p:nvPicPr>
        <p:blipFill>
          <a:blip r:embed="rId5"/>
          <a:stretch>
            <a:fillRect/>
          </a:stretch>
        </p:blipFill>
        <p:spPr>
          <a:xfrm>
            <a:off x="777240" y="5486400"/>
            <a:ext cx="274320" cy="274320"/>
          </a:xfrm>
          <a:prstGeom prst="rect">
            <a:avLst/>
          </a:prstGeom>
        </p:spPr>
      </p:pic>
      <p:sp>
        <p:nvSpPr>
          <p:cNvPr id="15" name="Text 9"/>
          <p:cNvSpPr/>
          <p:nvPr/>
        </p:nvSpPr>
        <p:spPr>
          <a:xfrm>
            <a:off x="1115568" y="5440680"/>
            <a:ext cx="10177272" cy="411480"/>
          </a:xfrm>
          <a:prstGeom prst="rect">
            <a:avLst/>
          </a:prstGeom>
          <a:noFill/>
          <a:ln/>
        </p:spPr>
        <p:txBody>
          <a:bodyPr wrap="square" rtlCol="0" anchor="ctr"/>
          <a:lstStyle/>
          <a:p>
            <a:pPr marL="0" indent="0" algn="l">
              <a:buNone/>
            </a:pPr>
            <a:r>
              <a:rPr lang="en-US" sz="1150" i="1" dirty="0">
                <a:solidFill>
                  <a:srgbClr val="5A5A5A"/>
                </a:solidFill>
                <a:latin typeface="Arial" pitchFamily="34" charset="0"/>
                <a:ea typeface="Arial" pitchFamily="34" charset="-122"/>
                <a:cs typeface="Arial" pitchFamily="34" charset="-120"/>
              </a:rPr>
              <a:t>You only need to fill in the columns for the countries where you actually sell. The left-hand column shows the base name of the field, to be completed with the channel number.</a:t>
            </a:r>
            <a:endParaRPr lang="en-US" sz="11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FBD1D645212874EB95D73D844E84229" ma:contentTypeVersion="19" ma:contentTypeDescription="Crée un document." ma:contentTypeScope="" ma:versionID="a4e82ae7088832a012a26cbf58d13779">
  <xsd:schema xmlns:xsd="http://www.w3.org/2001/XMLSchema" xmlns:xs="http://www.w3.org/2001/XMLSchema" xmlns:p="http://schemas.microsoft.com/office/2006/metadata/properties" xmlns:ns2="9d909f02-367f-4c48-b3ee-d6b46bbc84e9" xmlns:ns3="332d6975-0523-492a-b79c-d7f229c638eb" targetNamespace="http://schemas.microsoft.com/office/2006/metadata/properties" ma:root="true" ma:fieldsID="f94919a397058a3d6dcd3b525b6d2a51" ns2:_="" ns3:_="">
    <xsd:import namespace="9d909f02-367f-4c48-b3ee-d6b46bbc84e9"/>
    <xsd:import namespace="332d6975-0523-492a-b79c-d7f229c638eb"/>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GenerationTime" minOccurs="0"/>
                <xsd:element ref="ns2:MediaServiceEventHashCode" minOccurs="0"/>
                <xsd:element ref="ns2:MediaServiceDateTaken" minOccurs="0"/>
                <xsd:element ref="ns2:MediaServiceOCR" minOccurs="0"/>
                <xsd:element ref="ns2:MediaLengthInSeconds" minOccurs="0"/>
                <xsd:element ref="ns2:lcf76f155ced4ddcb4097134ff3c332f" minOccurs="0"/>
                <xsd:element ref="ns3:TaxCatchAll" minOccurs="0"/>
                <xsd:element ref="ns2:MediaServiceSearchProperties" minOccurs="0"/>
                <xsd:element ref="ns2:MediaServiceObjectDetectorVersions"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d909f02-367f-4c48-b3ee-d6b46bbc84e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DateTaken" ma:index="17" nillable="true" ma:displayName="MediaServiceDateTaken" ma:hidden="true" ma:internalName="MediaServiceDateTaken"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LengthInSeconds" ma:index="19" nillable="true" ma:displayName="MediaLengthInSeconds" ma:hidden="true"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Balises d’images" ma:readOnly="false" ma:fieldId="{5cf76f15-5ced-4ddc-b409-7134ff3c332f}" ma:taxonomyMulti="true" ma:sspId="84d13a45-aaa9-4d20-8272-0ce0f3bec039" ma:termSetId="09814cd3-568e-fe90-9814-8d621ff8fb84" ma:anchorId="fba54fb3-c3e1-fe81-a776-ca4b69148c4d" ma:open="true" ma:isKeyword="false">
      <xsd:complexType>
        <xsd:sequence>
          <xsd:element ref="pc:Terms" minOccurs="0" maxOccurs="1"/>
        </xsd:sequence>
      </xsd:complexType>
    </xsd:element>
    <xsd:element name="MediaServiceSearchProperties" ma:index="23" nillable="true" ma:displayName="MediaServiceSearchProperties" ma:hidden="true" ma:internalName="MediaServiceSearchProperties" ma:readOnly="true">
      <xsd:simpleType>
        <xsd:restriction base="dms:Note"/>
      </xsd:simple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Location" ma:index="25" nillable="true" ma:displayName="Location" ma:indexed="true" ma:internalName="MediaServiceLocation" ma:readOnly="true">
      <xsd:simpleType>
        <xsd:restriction base="dms:Text"/>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32d6975-0523-492a-b79c-d7f229c638eb" elementFormDefault="qualified">
    <xsd:import namespace="http://schemas.microsoft.com/office/2006/documentManagement/types"/>
    <xsd:import namespace="http://schemas.microsoft.com/office/infopath/2007/PartnerControls"/>
    <xsd:element name="SharedWithUsers" ma:index="12"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Partagé avec détails" ma:internalName="SharedWithDetails" ma:readOnly="true">
      <xsd:simpleType>
        <xsd:restriction base="dms:Note">
          <xsd:maxLength value="255"/>
        </xsd:restriction>
      </xsd:simpleType>
    </xsd:element>
    <xsd:element name="TaxCatchAll" ma:index="22" nillable="true" ma:displayName="Taxonomy Catch All Column" ma:hidden="true" ma:list="{005e00eb-b191-48e2-a3df-06484f9690ef}" ma:internalName="TaxCatchAll" ma:showField="CatchAllData" ma:web="332d6975-0523-492a-b79c-d7f229c638e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332d6975-0523-492a-b79c-d7f229c638eb" xsi:nil="true"/>
    <lcf76f155ced4ddcb4097134ff3c332f xmlns="9d909f02-367f-4c48-b3ee-d6b46bbc84e9">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F4BFC405-9466-4495-867A-F49FDFC16307}"/>
</file>

<file path=customXml/itemProps2.xml><?xml version="1.0" encoding="utf-8"?>
<ds:datastoreItem xmlns:ds="http://schemas.openxmlformats.org/officeDocument/2006/customXml" ds:itemID="{3A40DAA7-84BE-4636-A539-1D168D04FC20}"/>
</file>

<file path=customXml/itemProps3.xml><?xml version="1.0" encoding="utf-8"?>
<ds:datastoreItem xmlns:ds="http://schemas.openxmlformats.org/officeDocument/2006/customXml" ds:itemID="{0EB0A26F-1C1B-4C46-B720-139659969DFB}"/>
</file>

<file path=docProps/app.xml><?xml version="1.0" encoding="utf-8"?>
<Properties xmlns="http://schemas.openxmlformats.org/officeDocument/2006/extended-properties" xmlns:vt="http://schemas.openxmlformats.org/officeDocument/2006/docPropsVTypes">
  <TotalTime>253</TotalTime>
  <Words>2899</Words>
  <Application>Microsoft Office PowerPoint</Application>
  <PresentationFormat>Grand écran</PresentationFormat>
  <Paragraphs>336</Paragraphs>
  <Slides>21</Slides>
  <Notes>21</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21</vt:i4>
      </vt:variant>
    </vt:vector>
  </HeadingPairs>
  <TitlesOfParts>
    <vt:vector size="25" baseType="lpstr">
      <vt:lpstr>Arial</vt:lpstr>
      <vt:lpstr>Consolas</vt:lpstr>
      <vt:lpstr>Georgia</vt:lpstr>
      <vt:lpstr>Office Theme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FAQ Soldes d'été 2026 - Marketplace Kiabi</dc:title>
  <dc:subject>PptxGenJS Presentation</dc:subject>
  <dc:creator>Kiabi Marketplace</dc:creator>
  <cp:keywords>, docId:F252FC14F02F19BCF0DF527FCC9EA0C9</cp:keywords>
  <cp:lastModifiedBy>Sylvie HUGUENIN</cp:lastModifiedBy>
  <cp:revision>7</cp:revision>
  <dcterms:created xsi:type="dcterms:W3CDTF">2026-05-21T08:47:35Z</dcterms:created>
  <dcterms:modified xsi:type="dcterms:W3CDTF">2026-05-26T12:54:10Z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0x0101005FBD1D645212874EB95D73D844E84229</vt:lpwstr>
  </property>
</Properties>
</file>